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9" r:id="rId5"/>
    <p:sldMasterId id="2147483690" r:id="rId6"/>
    <p:sldMasterId id="214748369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Lst>
  <p:sldSz cy="5143500" cx="9144000"/>
  <p:notesSz cx="6858000" cy="9144000"/>
  <p:embeddedFontLst>
    <p:embeddedFont>
      <p:font typeface="Roboto"/>
      <p:regular r:id="rId66"/>
      <p:bold r:id="rId67"/>
      <p:italic r:id="rId68"/>
      <p:boldItalic r:id="rId69"/>
    </p:embeddedFont>
    <p:embeddedFont>
      <p:font typeface="Shadows Into Light"/>
      <p:regular r:id="rId70"/>
    </p:embeddedFont>
    <p:embeddedFont>
      <p:font typeface="Merriweather"/>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D460F2-0F06-4B13-B29C-4269B7BDB11E}">
  <a:tblStyle styleId="{65D460F2-0F06-4B13-B29C-4269B7BDB11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Merriweather-italic.fntdata"/><Relationship Id="rId72" Type="http://schemas.openxmlformats.org/officeDocument/2006/relationships/font" Target="fonts/Merriweather-bold.fntdata"/><Relationship Id="rId31" Type="http://schemas.openxmlformats.org/officeDocument/2006/relationships/slide" Target="slides/slide23.xml"/><Relationship Id="rId30" Type="http://schemas.openxmlformats.org/officeDocument/2006/relationships/slide" Target="slides/slide22.xml"/><Relationship Id="rId74" Type="http://schemas.openxmlformats.org/officeDocument/2006/relationships/font" Target="fonts/Merriweather-boldItalic.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Merriweather-regular.fntdata"/><Relationship Id="rId70" Type="http://schemas.openxmlformats.org/officeDocument/2006/relationships/font" Target="fonts/ShadowsIntoLight-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font" Target="fonts/Roboto-regular.fntdata"/><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font" Target="fonts/Roboto-italic.fntdata"/><Relationship Id="rId23" Type="http://schemas.openxmlformats.org/officeDocument/2006/relationships/slide" Target="slides/slide15.xml"/><Relationship Id="rId67" Type="http://schemas.openxmlformats.org/officeDocument/2006/relationships/font" Target="fonts/Roboto-bold.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a5c2c65a17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a5c2c65a17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bca3f3decd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bca3f3decd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bca3f3dec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bca3f3dec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bca3f3dec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bca3f3dec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ad4fde980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ad4fde980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0a14173b2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0a14173b2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bca3f3decd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bca3f3decd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a5c2c65a17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a5c2c65a17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ad4fde980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ad4fde980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a5c2c65a17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a5c2c65a17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a5c2c65a17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a5c2c65a17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af6454057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af6454057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a5c2c65a17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a5c2c65a17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ad4fde980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ad4fde980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a5c2c65a17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a5c2c65a17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ad4fde980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ad4fde980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a5c2c65a17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a5c2c65a17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ad4fde980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ad4fde980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bca3f3dec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bca3f3dec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ad4fde980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ad4fde980e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bca3f3dec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bca3f3dec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e825841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e825841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af3aa727f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af3aa727f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bca3f3dec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bca3f3dec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bca3f3dec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bca3f3dec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bca3f3dec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bca3f3dec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bca3f3dec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bca3f3dec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a5c2c65a17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a5c2c65a1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bca3f3dec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bca3f3dec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a5c2c65a17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a5c2c65a17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bca3f3decd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bca3f3decd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bca3f3decd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bca3f3decd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af3aa727f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af3aa727f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a5c2c65a17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a5c2c65a17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bca3f3decd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bca3f3decd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bca3f3decd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bca3f3decd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bca3f3decd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bca3f3decd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a5c2c65a17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a5c2c65a17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bca3f3decd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1bca3f3decd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bca3f3decd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1bca3f3decd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a5c2c65a17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a5c2c65a17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bee034c8a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bee034c8a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a5c2c65a17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a5c2c65a17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d4fde98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ad4fde98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a5c2c65a17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1a5c2c65a17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bee034c8a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bee034c8a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bee034c8a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bee034c8a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a5c2c65a17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a5c2c65a17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bee034c8a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bee034c8a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a5128f9286_1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a5128f9286_1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a5128f9286_16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2a5128f9286_16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a5c2c65a17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a5c2c65a17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aeece5ccd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aeece5ccd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a5c2c65a17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a5c2c65a17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ad4fde980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ad4fde980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e8258419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ae8258419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8" name="Shape 58"/>
        <p:cNvGrpSpPr/>
        <p:nvPr/>
      </p:nvGrpSpPr>
      <p:grpSpPr>
        <a:xfrm>
          <a:off x="0" y="0"/>
          <a:ext cx="0" cy="0"/>
          <a:chOff x="0" y="0"/>
          <a:chExt cx="0" cy="0"/>
        </a:xfrm>
      </p:grpSpPr>
      <p:sp>
        <p:nvSpPr>
          <p:cNvPr id="59" name="Google Shape;59;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60" name="Google Shape;60;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4" name="Shape 64"/>
        <p:cNvGrpSpPr/>
        <p:nvPr/>
      </p:nvGrpSpPr>
      <p:grpSpPr>
        <a:xfrm>
          <a:off x="0" y="0"/>
          <a:ext cx="0" cy="0"/>
          <a:chOff x="0" y="0"/>
          <a:chExt cx="0" cy="0"/>
        </a:xfrm>
      </p:grpSpPr>
      <p:sp>
        <p:nvSpPr>
          <p:cNvPr id="65" name="Google Shape;65;p1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txBox="1"/>
          <p:nvPr>
            <p:ph type="title"/>
          </p:nvPr>
        </p:nvSpPr>
        <p:spPr>
          <a:xfrm>
            <a:off x="311700" y="315925"/>
            <a:ext cx="8520600" cy="831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8" name="Google Shape;6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69" name="Shape 69"/>
        <p:cNvGrpSpPr/>
        <p:nvPr/>
      </p:nvGrpSpPr>
      <p:grpSpPr>
        <a:xfrm>
          <a:off x="0" y="0"/>
          <a:ext cx="0" cy="0"/>
          <a:chOff x="0" y="0"/>
          <a:chExt cx="0" cy="0"/>
        </a:xfrm>
      </p:grpSpPr>
      <p:sp>
        <p:nvSpPr>
          <p:cNvPr id="70" name="Google Shape;7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2" name="Google Shape;7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p:cSld name="AUTOLAYOUT_1_1">
    <p:bg>
      <p:bgPr>
        <a:solidFill>
          <a:srgbClr val="FFFFFF"/>
        </a:solidFill>
      </p:bgPr>
    </p:bg>
    <p:spTree>
      <p:nvGrpSpPr>
        <p:cNvPr id="73" name="Shape 73"/>
        <p:cNvGrpSpPr/>
        <p:nvPr/>
      </p:nvGrpSpPr>
      <p:grpSpPr>
        <a:xfrm>
          <a:off x="0" y="0"/>
          <a:ext cx="0" cy="0"/>
          <a:chOff x="0" y="0"/>
          <a:chExt cx="0" cy="0"/>
        </a:xfrm>
      </p:grpSpPr>
      <p:sp>
        <p:nvSpPr>
          <p:cNvPr id="74" name="Google Shape;74;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txBox="1"/>
          <p:nvPr>
            <p:ph idx="1" type="body"/>
          </p:nvPr>
        </p:nvSpPr>
        <p:spPr>
          <a:xfrm>
            <a:off x="65250" y="731625"/>
            <a:ext cx="8955900" cy="1146600"/>
          </a:xfrm>
          <a:prstGeom prst="rect">
            <a:avLst/>
          </a:prstGeom>
          <a:noFill/>
        </p:spPr>
        <p:txBody>
          <a:bodyPr anchorCtr="0" anchor="t" bIns="91425" lIns="91425" spcFirstLastPara="1" rIns="91425" wrap="square" tIns="91425">
            <a:sp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298450" lvl="1" marL="914400" rtl="0" algn="l">
              <a:lnSpc>
                <a:spcPct val="115000"/>
              </a:lnSpc>
              <a:spcBef>
                <a:spcPts val="1600"/>
              </a:spcBef>
              <a:spcAft>
                <a:spcPts val="0"/>
              </a:spcAft>
              <a:buClr>
                <a:schemeClr val="dk2"/>
              </a:buClr>
              <a:buSzPts val="1100"/>
              <a:buChar char="○"/>
              <a:defRPr sz="1400">
                <a:solidFill>
                  <a:schemeClr val="dk2"/>
                </a:solidFill>
              </a:defRPr>
            </a:lvl2pPr>
            <a:lvl3pPr indent="-298450" lvl="2" marL="1371600" rtl="0" algn="l">
              <a:lnSpc>
                <a:spcPct val="115000"/>
              </a:lnSpc>
              <a:spcBef>
                <a:spcPts val="1600"/>
              </a:spcBef>
              <a:spcAft>
                <a:spcPts val="0"/>
              </a:spcAft>
              <a:buClr>
                <a:schemeClr val="dk2"/>
              </a:buClr>
              <a:buSzPts val="1100"/>
              <a:buChar char="■"/>
              <a:defRPr sz="1400">
                <a:solidFill>
                  <a:schemeClr val="dk2"/>
                </a:solidFill>
              </a:defRPr>
            </a:lvl3pPr>
            <a:lvl4pPr indent="-298450" lvl="3" marL="1828800" rtl="0" algn="l">
              <a:lnSpc>
                <a:spcPct val="115000"/>
              </a:lnSpc>
              <a:spcBef>
                <a:spcPts val="1600"/>
              </a:spcBef>
              <a:spcAft>
                <a:spcPts val="0"/>
              </a:spcAft>
              <a:buClr>
                <a:schemeClr val="dk2"/>
              </a:buClr>
              <a:buSzPts val="1100"/>
              <a:buChar char="●"/>
              <a:defRPr sz="1400">
                <a:solidFill>
                  <a:schemeClr val="dk2"/>
                </a:solidFill>
              </a:defRPr>
            </a:lvl4pPr>
            <a:lvl5pPr indent="-298450" lvl="4" marL="2286000" rtl="0" algn="l">
              <a:lnSpc>
                <a:spcPct val="115000"/>
              </a:lnSpc>
              <a:spcBef>
                <a:spcPts val="1600"/>
              </a:spcBef>
              <a:spcAft>
                <a:spcPts val="0"/>
              </a:spcAft>
              <a:buClr>
                <a:schemeClr val="dk2"/>
              </a:buClr>
              <a:buSzPts val="1100"/>
              <a:buChar char="○"/>
              <a:defRPr sz="1400">
                <a:solidFill>
                  <a:schemeClr val="dk2"/>
                </a:solidFill>
              </a:defRPr>
            </a:lvl5pPr>
            <a:lvl6pPr indent="-298450" lvl="5" marL="2743200" rtl="0" algn="l">
              <a:lnSpc>
                <a:spcPct val="115000"/>
              </a:lnSpc>
              <a:spcBef>
                <a:spcPts val="1600"/>
              </a:spcBef>
              <a:spcAft>
                <a:spcPts val="0"/>
              </a:spcAft>
              <a:buClr>
                <a:schemeClr val="dk2"/>
              </a:buClr>
              <a:buSzPts val="1100"/>
              <a:buChar char="■"/>
              <a:defRPr sz="1400">
                <a:solidFill>
                  <a:schemeClr val="dk2"/>
                </a:solidFill>
              </a:defRPr>
            </a:lvl6pPr>
            <a:lvl7pPr indent="-298450" lvl="6" marL="3200400" rtl="0" algn="l">
              <a:lnSpc>
                <a:spcPct val="115000"/>
              </a:lnSpc>
              <a:spcBef>
                <a:spcPts val="1600"/>
              </a:spcBef>
              <a:spcAft>
                <a:spcPts val="0"/>
              </a:spcAft>
              <a:buClr>
                <a:schemeClr val="dk2"/>
              </a:buClr>
              <a:buSzPts val="1100"/>
              <a:buChar char="●"/>
              <a:defRPr sz="1400">
                <a:solidFill>
                  <a:schemeClr val="dk2"/>
                </a:solidFill>
              </a:defRPr>
            </a:lvl7pPr>
            <a:lvl8pPr indent="-298450" lvl="7" marL="3657600" rtl="0" algn="l">
              <a:lnSpc>
                <a:spcPct val="115000"/>
              </a:lnSpc>
              <a:spcBef>
                <a:spcPts val="1600"/>
              </a:spcBef>
              <a:spcAft>
                <a:spcPts val="0"/>
              </a:spcAft>
              <a:buClr>
                <a:schemeClr val="dk2"/>
              </a:buClr>
              <a:buSzPts val="1100"/>
              <a:buChar char="○"/>
              <a:defRPr sz="1400">
                <a:solidFill>
                  <a:schemeClr val="dk2"/>
                </a:solidFill>
              </a:defRPr>
            </a:lvl8pPr>
            <a:lvl9pPr indent="-298450" lvl="8" marL="4114800" rtl="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76" name="Google Shape;76;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5"/>
          <p:cNvSpPr txBox="1"/>
          <p:nvPr>
            <p:ph idx="2" type="body"/>
          </p:nvPr>
        </p:nvSpPr>
        <p:spPr>
          <a:xfrm>
            <a:off x="4420400" y="2013125"/>
            <a:ext cx="4520700" cy="2828700"/>
          </a:xfrm>
          <a:prstGeom prst="rect">
            <a:avLst/>
          </a:prstGeom>
        </p:spPr>
        <p:txBody>
          <a:bodyPr anchorCtr="0" anchor="t" bIns="91425" lIns="91425" spcFirstLastPara="1" rIns="91425" wrap="square" tIns="91425">
            <a:sp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8" name="Google Shape;78;p15"/>
          <p:cNvSpPr/>
          <p:nvPr/>
        </p:nvSpPr>
        <p:spPr>
          <a:xfrm>
            <a:off x="1365175" y="0"/>
            <a:ext cx="7778700" cy="645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txBox="1"/>
          <p:nvPr>
            <p:ph type="title"/>
          </p:nvPr>
        </p:nvSpPr>
        <p:spPr>
          <a:xfrm>
            <a:off x="1436850" y="100"/>
            <a:ext cx="7642500" cy="596700"/>
          </a:xfrm>
          <a:prstGeom prst="rect">
            <a:avLst/>
          </a:prstGeom>
          <a:noFill/>
        </p:spPr>
        <p:txBody>
          <a:bodyPr anchorCtr="0" anchor="ctr" bIns="91425" lIns="91425" spcFirstLastPara="1" rIns="91425" wrap="square" tIns="91425">
            <a:spAutoFit/>
          </a:bodyPr>
          <a:lstStyle>
            <a:lvl1pPr lvl="0" rtl="0" algn="l">
              <a:lnSpc>
                <a:spcPct val="100000"/>
              </a:lnSpc>
              <a:spcBef>
                <a:spcPts val="0"/>
              </a:spcBef>
              <a:spcAft>
                <a:spcPts val="0"/>
              </a:spcAft>
              <a:buClr>
                <a:srgbClr val="FFFFFF"/>
              </a:buClr>
              <a:buSzPts val="3000"/>
              <a:buNone/>
              <a:defRPr sz="3000">
                <a:solidFill>
                  <a:srgbClr val="FFFFFF"/>
                </a:solidFill>
              </a:defRPr>
            </a:lvl1pPr>
            <a:lvl2pPr lvl="1" rtl="0" algn="l">
              <a:lnSpc>
                <a:spcPct val="100000"/>
              </a:lnSpc>
              <a:spcBef>
                <a:spcPts val="0"/>
              </a:spcBef>
              <a:spcAft>
                <a:spcPts val="0"/>
              </a:spcAft>
              <a:buClr>
                <a:schemeClr val="dk1"/>
              </a:buClr>
              <a:buSzPts val="3600"/>
              <a:buNone/>
              <a:defRPr b="1" sz="3600">
                <a:solidFill>
                  <a:schemeClr val="dk1"/>
                </a:solidFill>
              </a:defRPr>
            </a:lvl2pPr>
            <a:lvl3pPr lvl="2" rtl="0" algn="l">
              <a:lnSpc>
                <a:spcPct val="100000"/>
              </a:lnSpc>
              <a:spcBef>
                <a:spcPts val="0"/>
              </a:spcBef>
              <a:spcAft>
                <a:spcPts val="0"/>
              </a:spcAft>
              <a:buClr>
                <a:schemeClr val="dk1"/>
              </a:buClr>
              <a:buSzPts val="3600"/>
              <a:buNone/>
              <a:defRPr b="1" sz="3600">
                <a:solidFill>
                  <a:schemeClr val="dk1"/>
                </a:solidFill>
              </a:defRPr>
            </a:lvl3pPr>
            <a:lvl4pPr lvl="3" rtl="0" algn="l">
              <a:lnSpc>
                <a:spcPct val="100000"/>
              </a:lnSpc>
              <a:spcBef>
                <a:spcPts val="0"/>
              </a:spcBef>
              <a:spcAft>
                <a:spcPts val="0"/>
              </a:spcAft>
              <a:buClr>
                <a:schemeClr val="dk1"/>
              </a:buClr>
              <a:buSzPts val="3600"/>
              <a:buNone/>
              <a:defRPr b="1" sz="3600">
                <a:solidFill>
                  <a:schemeClr val="dk1"/>
                </a:solidFill>
              </a:defRPr>
            </a:lvl4pPr>
            <a:lvl5pPr lvl="4" rtl="0" algn="l">
              <a:lnSpc>
                <a:spcPct val="100000"/>
              </a:lnSpc>
              <a:spcBef>
                <a:spcPts val="0"/>
              </a:spcBef>
              <a:spcAft>
                <a:spcPts val="0"/>
              </a:spcAft>
              <a:buClr>
                <a:schemeClr val="dk1"/>
              </a:buClr>
              <a:buSzPts val="3600"/>
              <a:buNone/>
              <a:defRPr b="1" sz="3600">
                <a:solidFill>
                  <a:schemeClr val="dk1"/>
                </a:solidFill>
              </a:defRPr>
            </a:lvl5pPr>
            <a:lvl6pPr lvl="5" rtl="0" algn="l">
              <a:lnSpc>
                <a:spcPct val="100000"/>
              </a:lnSpc>
              <a:spcBef>
                <a:spcPts val="0"/>
              </a:spcBef>
              <a:spcAft>
                <a:spcPts val="0"/>
              </a:spcAft>
              <a:buClr>
                <a:schemeClr val="dk1"/>
              </a:buClr>
              <a:buSzPts val="3600"/>
              <a:buNone/>
              <a:defRPr b="1" sz="3600">
                <a:solidFill>
                  <a:schemeClr val="dk1"/>
                </a:solidFill>
              </a:defRPr>
            </a:lvl6pPr>
            <a:lvl7pPr lvl="6" rtl="0" algn="l">
              <a:lnSpc>
                <a:spcPct val="100000"/>
              </a:lnSpc>
              <a:spcBef>
                <a:spcPts val="0"/>
              </a:spcBef>
              <a:spcAft>
                <a:spcPts val="0"/>
              </a:spcAft>
              <a:buClr>
                <a:schemeClr val="dk1"/>
              </a:buClr>
              <a:buSzPts val="3600"/>
              <a:buNone/>
              <a:defRPr b="1" sz="3600">
                <a:solidFill>
                  <a:schemeClr val="dk1"/>
                </a:solidFill>
              </a:defRPr>
            </a:lvl7pPr>
            <a:lvl8pPr lvl="7" rtl="0" algn="l">
              <a:lnSpc>
                <a:spcPct val="100000"/>
              </a:lnSpc>
              <a:spcBef>
                <a:spcPts val="0"/>
              </a:spcBef>
              <a:spcAft>
                <a:spcPts val="0"/>
              </a:spcAft>
              <a:buClr>
                <a:schemeClr val="dk1"/>
              </a:buClr>
              <a:buSzPts val="3600"/>
              <a:buNone/>
              <a:defRPr b="1" sz="3600">
                <a:solidFill>
                  <a:schemeClr val="dk1"/>
                </a:solidFill>
              </a:defRPr>
            </a:lvl8pPr>
            <a:lvl9pPr lvl="8" rtl="0" algn="l">
              <a:lnSpc>
                <a:spcPct val="100000"/>
              </a:lnSpc>
              <a:spcBef>
                <a:spcPts val="0"/>
              </a:spcBef>
              <a:spcAft>
                <a:spcPts val="0"/>
              </a:spcAft>
              <a:buClr>
                <a:schemeClr val="dk1"/>
              </a:buClr>
              <a:buSzPts val="3600"/>
              <a:buNone/>
              <a:defRPr b="1" sz="3600">
                <a:solidFill>
                  <a:schemeClr val="dk1"/>
                </a:solidFill>
              </a:defRPr>
            </a:lvl9pPr>
          </a:lstStyle>
          <a:p/>
        </p:txBody>
      </p:sp>
      <p:sp>
        <p:nvSpPr>
          <p:cNvPr id="80" name="Google Shape;80;p15"/>
          <p:cNvSpPr/>
          <p:nvPr/>
        </p:nvSpPr>
        <p:spPr>
          <a:xfrm>
            <a:off x="0" y="0"/>
            <a:ext cx="1365300" cy="6456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txBox="1"/>
          <p:nvPr>
            <p:ph idx="3" type="title"/>
          </p:nvPr>
        </p:nvSpPr>
        <p:spPr>
          <a:xfrm>
            <a:off x="65250" y="100"/>
            <a:ext cx="1253700" cy="596700"/>
          </a:xfrm>
          <a:prstGeom prst="rect">
            <a:avLst/>
          </a:prstGeom>
          <a:noFill/>
        </p:spPr>
        <p:txBody>
          <a:bodyPr anchorCtr="0" anchor="ctr" bIns="91425" lIns="91425" spcFirstLastPara="1" rIns="91425" wrap="square" tIns="91425">
            <a:spAutoFit/>
          </a:bodyPr>
          <a:lstStyle>
            <a:lvl1pPr lvl="0" rtl="0" algn="r">
              <a:lnSpc>
                <a:spcPct val="100000"/>
              </a:lnSpc>
              <a:spcBef>
                <a:spcPts val="0"/>
              </a:spcBef>
              <a:spcAft>
                <a:spcPts val="0"/>
              </a:spcAft>
              <a:buClr>
                <a:srgbClr val="FFFFFF"/>
              </a:buClr>
              <a:buSzPts val="3000"/>
              <a:buNone/>
              <a:defRPr sz="3000">
                <a:solidFill>
                  <a:srgbClr val="FFFFFF"/>
                </a:solidFill>
              </a:defRPr>
            </a:lvl1pPr>
            <a:lvl2pPr lvl="1" rtl="0" algn="l">
              <a:lnSpc>
                <a:spcPct val="100000"/>
              </a:lnSpc>
              <a:spcBef>
                <a:spcPts val="0"/>
              </a:spcBef>
              <a:spcAft>
                <a:spcPts val="0"/>
              </a:spcAft>
              <a:buClr>
                <a:schemeClr val="dk1"/>
              </a:buClr>
              <a:buSzPts val="3600"/>
              <a:buNone/>
              <a:defRPr b="1" sz="3600">
                <a:solidFill>
                  <a:schemeClr val="dk1"/>
                </a:solidFill>
              </a:defRPr>
            </a:lvl2pPr>
            <a:lvl3pPr lvl="2" rtl="0" algn="l">
              <a:lnSpc>
                <a:spcPct val="100000"/>
              </a:lnSpc>
              <a:spcBef>
                <a:spcPts val="0"/>
              </a:spcBef>
              <a:spcAft>
                <a:spcPts val="0"/>
              </a:spcAft>
              <a:buClr>
                <a:schemeClr val="dk1"/>
              </a:buClr>
              <a:buSzPts val="3600"/>
              <a:buNone/>
              <a:defRPr b="1" sz="3600">
                <a:solidFill>
                  <a:schemeClr val="dk1"/>
                </a:solidFill>
              </a:defRPr>
            </a:lvl3pPr>
            <a:lvl4pPr lvl="3" rtl="0" algn="l">
              <a:lnSpc>
                <a:spcPct val="100000"/>
              </a:lnSpc>
              <a:spcBef>
                <a:spcPts val="0"/>
              </a:spcBef>
              <a:spcAft>
                <a:spcPts val="0"/>
              </a:spcAft>
              <a:buClr>
                <a:schemeClr val="dk1"/>
              </a:buClr>
              <a:buSzPts val="3600"/>
              <a:buNone/>
              <a:defRPr b="1" sz="3600">
                <a:solidFill>
                  <a:schemeClr val="dk1"/>
                </a:solidFill>
              </a:defRPr>
            </a:lvl4pPr>
            <a:lvl5pPr lvl="4" rtl="0" algn="l">
              <a:lnSpc>
                <a:spcPct val="100000"/>
              </a:lnSpc>
              <a:spcBef>
                <a:spcPts val="0"/>
              </a:spcBef>
              <a:spcAft>
                <a:spcPts val="0"/>
              </a:spcAft>
              <a:buClr>
                <a:schemeClr val="dk1"/>
              </a:buClr>
              <a:buSzPts val="3600"/>
              <a:buNone/>
              <a:defRPr b="1" sz="3600">
                <a:solidFill>
                  <a:schemeClr val="dk1"/>
                </a:solidFill>
              </a:defRPr>
            </a:lvl5pPr>
            <a:lvl6pPr lvl="5" rtl="0" algn="l">
              <a:lnSpc>
                <a:spcPct val="100000"/>
              </a:lnSpc>
              <a:spcBef>
                <a:spcPts val="0"/>
              </a:spcBef>
              <a:spcAft>
                <a:spcPts val="0"/>
              </a:spcAft>
              <a:buClr>
                <a:schemeClr val="dk1"/>
              </a:buClr>
              <a:buSzPts val="3600"/>
              <a:buNone/>
              <a:defRPr b="1" sz="3600">
                <a:solidFill>
                  <a:schemeClr val="dk1"/>
                </a:solidFill>
              </a:defRPr>
            </a:lvl6pPr>
            <a:lvl7pPr lvl="6" rtl="0" algn="l">
              <a:lnSpc>
                <a:spcPct val="100000"/>
              </a:lnSpc>
              <a:spcBef>
                <a:spcPts val="0"/>
              </a:spcBef>
              <a:spcAft>
                <a:spcPts val="0"/>
              </a:spcAft>
              <a:buClr>
                <a:schemeClr val="dk1"/>
              </a:buClr>
              <a:buSzPts val="3600"/>
              <a:buNone/>
              <a:defRPr b="1" sz="3600">
                <a:solidFill>
                  <a:schemeClr val="dk1"/>
                </a:solidFill>
              </a:defRPr>
            </a:lvl7pPr>
            <a:lvl8pPr lvl="7" rtl="0" algn="l">
              <a:lnSpc>
                <a:spcPct val="100000"/>
              </a:lnSpc>
              <a:spcBef>
                <a:spcPts val="0"/>
              </a:spcBef>
              <a:spcAft>
                <a:spcPts val="0"/>
              </a:spcAft>
              <a:buClr>
                <a:schemeClr val="dk1"/>
              </a:buClr>
              <a:buSzPts val="3600"/>
              <a:buNone/>
              <a:defRPr b="1" sz="3600">
                <a:solidFill>
                  <a:schemeClr val="dk1"/>
                </a:solidFill>
              </a:defRPr>
            </a:lvl8pPr>
            <a:lvl9pPr lvl="8" rtl="0" algn="l">
              <a:lnSpc>
                <a:spcPct val="100000"/>
              </a:lnSpc>
              <a:spcBef>
                <a:spcPts val="0"/>
              </a:spcBef>
              <a:spcAft>
                <a:spcPts val="0"/>
              </a:spcAft>
              <a:buClr>
                <a:schemeClr val="dk1"/>
              </a:buClr>
              <a:buSzPts val="3600"/>
              <a:buNone/>
              <a:defRPr b="1" sz="3600">
                <a:solidFill>
                  <a:schemeClr val="dk1"/>
                </a:solidFill>
              </a:defRPr>
            </a:lvl9pPr>
          </a:lstStyle>
          <a:p/>
        </p:txBody>
      </p:sp>
      <p:sp>
        <p:nvSpPr>
          <p:cNvPr id="82" name="Google Shape;82;p15"/>
          <p:cNvSpPr txBox="1"/>
          <p:nvPr>
            <p:ph idx="4" type="body"/>
          </p:nvPr>
        </p:nvSpPr>
        <p:spPr>
          <a:xfrm>
            <a:off x="141600" y="4156900"/>
            <a:ext cx="3023700" cy="478500"/>
          </a:xfrm>
          <a:prstGeom prst="rect">
            <a:avLst/>
          </a:prstGeom>
          <a:solidFill>
            <a:srgbClr val="FFF2CC"/>
          </a:solid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lvl1pPr indent="-304800" lvl="0" marL="457200" rtl="0" algn="l">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1pPr>
            <a:lvl2pPr indent="-304800" lvl="1" marL="914400" rtl="0" algn="l">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2pPr>
            <a:lvl3pPr indent="-304800" lvl="2" marL="1371600" rtl="0" algn="l">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3pPr>
            <a:lvl4pPr indent="-304800" lvl="3" marL="1828800" rtl="0" algn="l">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4pPr>
            <a:lvl5pPr indent="-304800" lvl="4" marL="2286000" rtl="0" algn="l">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5pPr>
            <a:lvl6pPr indent="-304800" lvl="5" marL="2743200" rtl="0" algn="l">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6pPr>
            <a:lvl7pPr indent="-304800" lvl="6" marL="3200400" rtl="0" algn="l">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7pPr>
            <a:lvl8pPr indent="-304800" lvl="7" marL="3657600" rtl="0" algn="l">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8pPr>
            <a:lvl9pPr indent="-304800" lvl="8" marL="4114800" rtl="0" algn="l">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7" name="Shape 87"/>
        <p:cNvGrpSpPr/>
        <p:nvPr/>
      </p:nvGrpSpPr>
      <p:grpSpPr>
        <a:xfrm>
          <a:off x="0" y="0"/>
          <a:ext cx="0" cy="0"/>
          <a:chOff x="0" y="0"/>
          <a:chExt cx="0" cy="0"/>
        </a:xfrm>
      </p:grpSpPr>
      <p:sp>
        <p:nvSpPr>
          <p:cNvPr id="88" name="Google Shape;88;p17"/>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89" name="Google Shape;89;p17"/>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0" name="Google Shape;90;p17"/>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91" name="Google Shape;9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92" name="Shape 92"/>
        <p:cNvGrpSpPr/>
        <p:nvPr/>
      </p:nvGrpSpPr>
      <p:grpSpPr>
        <a:xfrm>
          <a:off x="0" y="0"/>
          <a:ext cx="0" cy="0"/>
          <a:chOff x="0" y="0"/>
          <a:chExt cx="0" cy="0"/>
        </a:xfrm>
      </p:grpSpPr>
      <p:sp>
        <p:nvSpPr>
          <p:cNvPr id="93" name="Google Shape;93;p18"/>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94" name="Google Shape;94;p18"/>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95" name="Google Shape;95;p18"/>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6" name="Google Shape;9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7" name="Shape 97"/>
        <p:cNvGrpSpPr/>
        <p:nvPr/>
      </p:nvGrpSpPr>
      <p:grpSpPr>
        <a:xfrm>
          <a:off x="0" y="0"/>
          <a:ext cx="0" cy="0"/>
          <a:chOff x="0" y="0"/>
          <a:chExt cx="0" cy="0"/>
        </a:xfrm>
      </p:grpSpPr>
      <p:sp>
        <p:nvSpPr>
          <p:cNvPr id="98" name="Google Shape;98;p19"/>
          <p:cNvSpPr/>
          <p:nvPr/>
        </p:nvSpPr>
        <p:spPr>
          <a:xfrm>
            <a:off x="-125" y="0"/>
            <a:ext cx="4316900" cy="4887028"/>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99" name="Google Shape;99;p19"/>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9"/>
          <p:cNvSpPr txBox="1"/>
          <p:nvPr>
            <p:ph type="title"/>
          </p:nvPr>
        </p:nvSpPr>
        <p:spPr>
          <a:xfrm>
            <a:off x="311725" y="500925"/>
            <a:ext cx="3706500" cy="63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1" name="Google Shape;101;p19"/>
          <p:cNvSpPr txBox="1"/>
          <p:nvPr>
            <p:ph idx="1" type="body"/>
          </p:nvPr>
        </p:nvSpPr>
        <p:spPr>
          <a:xfrm>
            <a:off x="4644675" y="500925"/>
            <a:ext cx="4166400" cy="4432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2" name="Google Shape;10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9"/>
          <p:cNvSpPr txBox="1"/>
          <p:nvPr>
            <p:ph idx="2" type="body"/>
          </p:nvPr>
        </p:nvSpPr>
        <p:spPr>
          <a:xfrm>
            <a:off x="315425" y="1286175"/>
            <a:ext cx="3706500" cy="26973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rgbClr val="FFFFFF"/>
              </a:buClr>
              <a:buSzPts val="1300"/>
              <a:buChar char="●"/>
              <a:defRPr>
                <a:solidFill>
                  <a:srgbClr val="FFFFFF"/>
                </a:solidFill>
              </a:defRPr>
            </a:lvl1pPr>
            <a:lvl2pPr indent="-298450" lvl="1" marL="914400" rtl="0">
              <a:spcBef>
                <a:spcPts val="1600"/>
              </a:spcBef>
              <a:spcAft>
                <a:spcPts val="0"/>
              </a:spcAft>
              <a:buClr>
                <a:srgbClr val="FFFFFF"/>
              </a:buClr>
              <a:buSzPts val="1100"/>
              <a:buChar char="○"/>
              <a:defRPr>
                <a:solidFill>
                  <a:srgbClr val="FFFFFF"/>
                </a:solidFill>
              </a:defRPr>
            </a:lvl2pPr>
            <a:lvl3pPr indent="-298450" lvl="2" marL="1371600" rtl="0">
              <a:spcBef>
                <a:spcPts val="1600"/>
              </a:spcBef>
              <a:spcAft>
                <a:spcPts val="0"/>
              </a:spcAft>
              <a:buClr>
                <a:srgbClr val="FFFFFF"/>
              </a:buClr>
              <a:buSzPts val="1100"/>
              <a:buChar char="■"/>
              <a:defRPr>
                <a:solidFill>
                  <a:srgbClr val="FFFFFF"/>
                </a:solidFill>
              </a:defRPr>
            </a:lvl3pPr>
            <a:lvl4pPr indent="-298450" lvl="3" marL="1828800" rtl="0">
              <a:spcBef>
                <a:spcPts val="1600"/>
              </a:spcBef>
              <a:spcAft>
                <a:spcPts val="0"/>
              </a:spcAft>
              <a:buClr>
                <a:srgbClr val="FFFFFF"/>
              </a:buClr>
              <a:buSzPts val="1100"/>
              <a:buChar char="●"/>
              <a:defRPr>
                <a:solidFill>
                  <a:srgbClr val="FFFFFF"/>
                </a:solidFill>
              </a:defRPr>
            </a:lvl4pPr>
            <a:lvl5pPr indent="-298450" lvl="4" marL="2286000" rtl="0">
              <a:spcBef>
                <a:spcPts val="1600"/>
              </a:spcBef>
              <a:spcAft>
                <a:spcPts val="0"/>
              </a:spcAft>
              <a:buClr>
                <a:srgbClr val="FFFFFF"/>
              </a:buClr>
              <a:buSzPts val="1100"/>
              <a:buChar char="○"/>
              <a:defRPr>
                <a:solidFill>
                  <a:srgbClr val="FFFFFF"/>
                </a:solidFill>
              </a:defRPr>
            </a:lvl5pPr>
            <a:lvl6pPr indent="-298450" lvl="5" marL="2743200" rtl="0">
              <a:spcBef>
                <a:spcPts val="1600"/>
              </a:spcBef>
              <a:spcAft>
                <a:spcPts val="0"/>
              </a:spcAft>
              <a:buClr>
                <a:srgbClr val="FFFFFF"/>
              </a:buClr>
              <a:buSzPts val="1100"/>
              <a:buChar char="■"/>
              <a:defRPr>
                <a:solidFill>
                  <a:srgbClr val="FFFFFF"/>
                </a:solidFill>
              </a:defRPr>
            </a:lvl6pPr>
            <a:lvl7pPr indent="-298450" lvl="6" marL="3200400" rtl="0">
              <a:spcBef>
                <a:spcPts val="1600"/>
              </a:spcBef>
              <a:spcAft>
                <a:spcPts val="0"/>
              </a:spcAft>
              <a:buClr>
                <a:srgbClr val="FFFFFF"/>
              </a:buClr>
              <a:buSzPts val="1100"/>
              <a:buChar char="●"/>
              <a:defRPr>
                <a:solidFill>
                  <a:srgbClr val="FFFFFF"/>
                </a:solidFill>
              </a:defRPr>
            </a:lvl7pPr>
            <a:lvl8pPr indent="-298450" lvl="7" marL="3657600" rtl="0">
              <a:spcBef>
                <a:spcPts val="1600"/>
              </a:spcBef>
              <a:spcAft>
                <a:spcPts val="0"/>
              </a:spcAft>
              <a:buClr>
                <a:srgbClr val="FFFFFF"/>
              </a:buClr>
              <a:buSzPts val="1100"/>
              <a:buChar char="○"/>
              <a:defRPr>
                <a:solidFill>
                  <a:srgbClr val="FFFFFF"/>
                </a:solidFill>
              </a:defRPr>
            </a:lvl8pPr>
            <a:lvl9pPr indent="-298450" lvl="8" marL="4114800" rtl="0">
              <a:spcBef>
                <a:spcPts val="1600"/>
              </a:spcBef>
              <a:spcAft>
                <a:spcPts val="1600"/>
              </a:spcAft>
              <a:buClr>
                <a:srgbClr val="FFFFFF"/>
              </a:buClr>
              <a:buSzPts val="1100"/>
              <a:buChar char="■"/>
              <a:defRPr>
                <a:solidFill>
                  <a:srgbClr val="FFFFFF"/>
                </a:solidFill>
              </a:defRPr>
            </a:lvl9pPr>
          </a:lstStyle>
          <a:p/>
        </p:txBody>
      </p:sp>
      <p:sp>
        <p:nvSpPr>
          <p:cNvPr id="104" name="Google Shape;104;p19"/>
          <p:cNvSpPr txBox="1"/>
          <p:nvPr>
            <p:ph idx="3" type="body"/>
          </p:nvPr>
        </p:nvSpPr>
        <p:spPr>
          <a:xfrm>
            <a:off x="315425" y="4089650"/>
            <a:ext cx="3706500" cy="8082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lvl1pPr indent="-311150" lvl="0" marL="457200" rtl="0">
              <a:spcBef>
                <a:spcPts val="0"/>
              </a:spcBef>
              <a:spcAft>
                <a:spcPts val="0"/>
              </a:spcAft>
              <a:buClr>
                <a:srgbClr val="000000"/>
              </a:buClr>
              <a:buSzPts val="1300"/>
              <a:buFont typeface="Arial"/>
              <a:buChar char="●"/>
              <a:defRPr>
                <a:solidFill>
                  <a:srgbClr val="000000"/>
                </a:solidFill>
                <a:latin typeface="Arial"/>
                <a:ea typeface="Arial"/>
                <a:cs typeface="Arial"/>
                <a:sym typeface="Arial"/>
              </a:defRPr>
            </a:lvl1pPr>
            <a:lvl2pPr indent="-298450" lvl="1" marL="9144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2pPr>
            <a:lvl3pPr indent="-298450" lvl="2" marL="13716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3pPr>
            <a:lvl4pPr indent="-298450" lvl="3" marL="18288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4pPr>
            <a:lvl5pPr indent="-298450" lvl="4" marL="22860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5pPr>
            <a:lvl6pPr indent="-298450" lvl="5" marL="27432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6pPr>
            <a:lvl7pPr indent="-298450" lvl="6" marL="32004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7pPr>
            <a:lvl8pPr indent="-298450" lvl="7" marL="36576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8pPr>
            <a:lvl9pPr indent="-298450" lvl="8" marL="41148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 name="Shape 105"/>
        <p:cNvGrpSpPr/>
        <p:nvPr/>
      </p:nvGrpSpPr>
      <p:grpSpPr>
        <a:xfrm>
          <a:off x="0" y="0"/>
          <a:ext cx="0" cy="0"/>
          <a:chOff x="0" y="0"/>
          <a:chExt cx="0" cy="0"/>
        </a:xfrm>
      </p:grpSpPr>
      <p:sp>
        <p:nvSpPr>
          <p:cNvPr id="106" name="Google Shape;106;p20"/>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8" name="Google Shape;108;p20"/>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9" name="Google Shape;109;p20"/>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0" name="Google Shape;11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1" name="Shape 111"/>
        <p:cNvGrpSpPr/>
        <p:nvPr/>
      </p:nvGrpSpPr>
      <p:grpSpPr>
        <a:xfrm>
          <a:off x="0" y="0"/>
          <a:ext cx="0" cy="0"/>
          <a:chOff x="0" y="0"/>
          <a:chExt cx="0" cy="0"/>
        </a:xfrm>
      </p:grpSpPr>
      <p:sp>
        <p:nvSpPr>
          <p:cNvPr id="112" name="Google Shape;112;p21"/>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5" name="Shape 115"/>
        <p:cNvGrpSpPr/>
        <p:nvPr/>
      </p:nvGrpSpPr>
      <p:grpSpPr>
        <a:xfrm>
          <a:off x="0" y="0"/>
          <a:ext cx="0" cy="0"/>
          <a:chOff x="0" y="0"/>
          <a:chExt cx="0" cy="0"/>
        </a:xfrm>
      </p:grpSpPr>
      <p:sp>
        <p:nvSpPr>
          <p:cNvPr id="116" name="Google Shape;116;p22"/>
          <p:cNvSpPr/>
          <p:nvPr/>
        </p:nvSpPr>
        <p:spPr>
          <a:xfrm>
            <a:off x="4840017"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p:nvPr/>
        </p:nvSpPr>
        <p:spPr>
          <a:xfrm>
            <a:off x="4839900" y="0"/>
            <a:ext cx="4316900" cy="4887028"/>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118" name="Google Shape;118;p22"/>
          <p:cNvSpPr txBox="1"/>
          <p:nvPr>
            <p:ph idx="12" type="sldNum"/>
          </p:nvPr>
        </p:nvSpPr>
        <p:spPr>
          <a:xfrm>
            <a:off x="90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22"/>
          <p:cNvSpPr txBox="1"/>
          <p:nvPr>
            <p:ph type="title"/>
          </p:nvPr>
        </p:nvSpPr>
        <p:spPr>
          <a:xfrm>
            <a:off x="5264725" y="500925"/>
            <a:ext cx="3706500" cy="63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0" name="Google Shape;120;p22"/>
          <p:cNvSpPr txBox="1"/>
          <p:nvPr>
            <p:ph idx="1" type="body"/>
          </p:nvPr>
        </p:nvSpPr>
        <p:spPr>
          <a:xfrm>
            <a:off x="301275" y="500925"/>
            <a:ext cx="4166400" cy="4432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1" name="Google Shape;121;p22"/>
          <p:cNvSpPr txBox="1"/>
          <p:nvPr>
            <p:ph idx="2" type="body"/>
          </p:nvPr>
        </p:nvSpPr>
        <p:spPr>
          <a:xfrm>
            <a:off x="5192225" y="1286175"/>
            <a:ext cx="3706500" cy="26973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rgbClr val="FFFFFF"/>
              </a:buClr>
              <a:buSzPts val="1300"/>
              <a:buChar char="●"/>
              <a:defRPr>
                <a:solidFill>
                  <a:srgbClr val="FFFFFF"/>
                </a:solidFill>
              </a:defRPr>
            </a:lvl1pPr>
            <a:lvl2pPr indent="-298450" lvl="1" marL="914400" rtl="0">
              <a:spcBef>
                <a:spcPts val="1600"/>
              </a:spcBef>
              <a:spcAft>
                <a:spcPts val="0"/>
              </a:spcAft>
              <a:buClr>
                <a:srgbClr val="FFFFFF"/>
              </a:buClr>
              <a:buSzPts val="1100"/>
              <a:buChar char="○"/>
              <a:defRPr>
                <a:solidFill>
                  <a:srgbClr val="FFFFFF"/>
                </a:solidFill>
              </a:defRPr>
            </a:lvl2pPr>
            <a:lvl3pPr indent="-298450" lvl="2" marL="1371600" rtl="0">
              <a:spcBef>
                <a:spcPts val="1600"/>
              </a:spcBef>
              <a:spcAft>
                <a:spcPts val="0"/>
              </a:spcAft>
              <a:buClr>
                <a:srgbClr val="FFFFFF"/>
              </a:buClr>
              <a:buSzPts val="1100"/>
              <a:buChar char="■"/>
              <a:defRPr>
                <a:solidFill>
                  <a:srgbClr val="FFFFFF"/>
                </a:solidFill>
              </a:defRPr>
            </a:lvl3pPr>
            <a:lvl4pPr indent="-298450" lvl="3" marL="1828800" rtl="0">
              <a:spcBef>
                <a:spcPts val="1600"/>
              </a:spcBef>
              <a:spcAft>
                <a:spcPts val="0"/>
              </a:spcAft>
              <a:buClr>
                <a:srgbClr val="FFFFFF"/>
              </a:buClr>
              <a:buSzPts val="1100"/>
              <a:buChar char="●"/>
              <a:defRPr>
                <a:solidFill>
                  <a:srgbClr val="FFFFFF"/>
                </a:solidFill>
              </a:defRPr>
            </a:lvl4pPr>
            <a:lvl5pPr indent="-298450" lvl="4" marL="2286000" rtl="0">
              <a:spcBef>
                <a:spcPts val="1600"/>
              </a:spcBef>
              <a:spcAft>
                <a:spcPts val="0"/>
              </a:spcAft>
              <a:buClr>
                <a:srgbClr val="FFFFFF"/>
              </a:buClr>
              <a:buSzPts val="1100"/>
              <a:buChar char="○"/>
              <a:defRPr>
                <a:solidFill>
                  <a:srgbClr val="FFFFFF"/>
                </a:solidFill>
              </a:defRPr>
            </a:lvl5pPr>
            <a:lvl6pPr indent="-298450" lvl="5" marL="2743200" rtl="0">
              <a:spcBef>
                <a:spcPts val="1600"/>
              </a:spcBef>
              <a:spcAft>
                <a:spcPts val="0"/>
              </a:spcAft>
              <a:buClr>
                <a:srgbClr val="FFFFFF"/>
              </a:buClr>
              <a:buSzPts val="1100"/>
              <a:buChar char="■"/>
              <a:defRPr>
                <a:solidFill>
                  <a:srgbClr val="FFFFFF"/>
                </a:solidFill>
              </a:defRPr>
            </a:lvl6pPr>
            <a:lvl7pPr indent="-298450" lvl="6" marL="3200400" rtl="0">
              <a:spcBef>
                <a:spcPts val="1600"/>
              </a:spcBef>
              <a:spcAft>
                <a:spcPts val="0"/>
              </a:spcAft>
              <a:buClr>
                <a:srgbClr val="FFFFFF"/>
              </a:buClr>
              <a:buSzPts val="1100"/>
              <a:buChar char="●"/>
              <a:defRPr>
                <a:solidFill>
                  <a:srgbClr val="FFFFFF"/>
                </a:solidFill>
              </a:defRPr>
            </a:lvl7pPr>
            <a:lvl8pPr indent="-298450" lvl="7" marL="3657600" rtl="0">
              <a:spcBef>
                <a:spcPts val="1600"/>
              </a:spcBef>
              <a:spcAft>
                <a:spcPts val="0"/>
              </a:spcAft>
              <a:buClr>
                <a:srgbClr val="FFFFFF"/>
              </a:buClr>
              <a:buSzPts val="1100"/>
              <a:buChar char="○"/>
              <a:defRPr>
                <a:solidFill>
                  <a:srgbClr val="FFFFFF"/>
                </a:solidFill>
              </a:defRPr>
            </a:lvl8pPr>
            <a:lvl9pPr indent="-298450" lvl="8" marL="4114800" rtl="0">
              <a:spcBef>
                <a:spcPts val="1600"/>
              </a:spcBef>
              <a:spcAft>
                <a:spcPts val="1600"/>
              </a:spcAft>
              <a:buClr>
                <a:srgbClr val="FFFFFF"/>
              </a:buClr>
              <a:buSzPts val="1100"/>
              <a:buChar char="■"/>
              <a:defRPr>
                <a:solidFill>
                  <a:srgbClr val="FFFFFF"/>
                </a:solidFill>
              </a:defRPr>
            </a:lvl9pPr>
          </a:lstStyle>
          <a:p/>
        </p:txBody>
      </p:sp>
      <p:sp>
        <p:nvSpPr>
          <p:cNvPr id="122" name="Google Shape;122;p22"/>
          <p:cNvSpPr txBox="1"/>
          <p:nvPr>
            <p:ph idx="3" type="body"/>
          </p:nvPr>
        </p:nvSpPr>
        <p:spPr>
          <a:xfrm>
            <a:off x="5192225" y="4089650"/>
            <a:ext cx="3706500" cy="8082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lvl1pPr indent="-311150" lvl="0" marL="457200" rtl="0">
              <a:spcBef>
                <a:spcPts val="0"/>
              </a:spcBef>
              <a:spcAft>
                <a:spcPts val="0"/>
              </a:spcAft>
              <a:buClr>
                <a:srgbClr val="000000"/>
              </a:buClr>
              <a:buSzPts val="1300"/>
              <a:buFont typeface="Arial"/>
              <a:buChar char="●"/>
              <a:defRPr>
                <a:solidFill>
                  <a:srgbClr val="000000"/>
                </a:solidFill>
                <a:latin typeface="Arial"/>
                <a:ea typeface="Arial"/>
                <a:cs typeface="Arial"/>
                <a:sym typeface="Arial"/>
              </a:defRPr>
            </a:lvl1pPr>
            <a:lvl2pPr indent="-298450" lvl="1" marL="9144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2pPr>
            <a:lvl3pPr indent="-298450" lvl="2" marL="13716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3pPr>
            <a:lvl4pPr indent="-298450" lvl="3" marL="18288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4pPr>
            <a:lvl5pPr indent="-298450" lvl="4" marL="22860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5pPr>
            <a:lvl6pPr indent="-298450" lvl="5" marL="27432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6pPr>
            <a:lvl7pPr indent="-298450" lvl="6" marL="32004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7pPr>
            <a:lvl8pPr indent="-298450" lvl="7" marL="36576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8pPr>
            <a:lvl9pPr indent="-298450" lvl="8" marL="41148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23" name="Shape 123"/>
        <p:cNvGrpSpPr/>
        <p:nvPr/>
      </p:nvGrpSpPr>
      <p:grpSpPr>
        <a:xfrm>
          <a:off x="0" y="0"/>
          <a:ext cx="0" cy="0"/>
          <a:chOff x="0" y="0"/>
          <a:chExt cx="0" cy="0"/>
        </a:xfrm>
      </p:grpSpPr>
      <p:sp>
        <p:nvSpPr>
          <p:cNvPr id="124" name="Google Shape;124;p23"/>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25" name="Google Shape;12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6" name="Shape 126"/>
        <p:cNvGrpSpPr/>
        <p:nvPr/>
      </p:nvGrpSpPr>
      <p:grpSpPr>
        <a:xfrm>
          <a:off x="0" y="0"/>
          <a:ext cx="0" cy="0"/>
          <a:chOff x="0" y="0"/>
          <a:chExt cx="0" cy="0"/>
        </a:xfrm>
      </p:grpSpPr>
      <p:sp>
        <p:nvSpPr>
          <p:cNvPr id="127" name="Google Shape;127;p24"/>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4"/>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9" name="Google Shape;129;p24"/>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130" name="Google Shape;130;p24"/>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25"/>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5"/>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135" name="Google Shape;13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6" name="Shape 136"/>
        <p:cNvGrpSpPr/>
        <p:nvPr/>
      </p:nvGrpSpPr>
      <p:grpSpPr>
        <a:xfrm>
          <a:off x="0" y="0"/>
          <a:ext cx="0" cy="0"/>
          <a:chOff x="0" y="0"/>
          <a:chExt cx="0" cy="0"/>
        </a:xfrm>
      </p:grpSpPr>
      <p:sp>
        <p:nvSpPr>
          <p:cNvPr id="137" name="Google Shape;137;p26"/>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138" name="Google Shape;138;p26"/>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1600"/>
              </a:spcBef>
              <a:spcAft>
                <a:spcPts val="0"/>
              </a:spcAft>
              <a:buClr>
                <a:schemeClr val="accent2"/>
              </a:buClr>
              <a:buSzPts val="1100"/>
              <a:buChar char="○"/>
              <a:defRPr>
                <a:solidFill>
                  <a:schemeClr val="accent2"/>
                </a:solidFill>
              </a:defRPr>
            </a:lvl2pPr>
            <a:lvl3pPr indent="-298450" lvl="2" marL="1371600" rtl="0">
              <a:spcBef>
                <a:spcPts val="1600"/>
              </a:spcBef>
              <a:spcAft>
                <a:spcPts val="0"/>
              </a:spcAft>
              <a:buClr>
                <a:schemeClr val="accent2"/>
              </a:buClr>
              <a:buSzPts val="1100"/>
              <a:buChar char="■"/>
              <a:defRPr>
                <a:solidFill>
                  <a:schemeClr val="accent2"/>
                </a:solidFill>
              </a:defRPr>
            </a:lvl3pPr>
            <a:lvl4pPr indent="-298450" lvl="3" marL="1828800" rtl="0">
              <a:spcBef>
                <a:spcPts val="1600"/>
              </a:spcBef>
              <a:spcAft>
                <a:spcPts val="0"/>
              </a:spcAft>
              <a:buClr>
                <a:schemeClr val="accent2"/>
              </a:buClr>
              <a:buSzPts val="1100"/>
              <a:buChar char="●"/>
              <a:defRPr>
                <a:solidFill>
                  <a:schemeClr val="accent2"/>
                </a:solidFill>
              </a:defRPr>
            </a:lvl4pPr>
            <a:lvl5pPr indent="-298450" lvl="4" marL="2286000" rtl="0">
              <a:spcBef>
                <a:spcPts val="1600"/>
              </a:spcBef>
              <a:spcAft>
                <a:spcPts val="0"/>
              </a:spcAft>
              <a:buClr>
                <a:schemeClr val="accent2"/>
              </a:buClr>
              <a:buSzPts val="1100"/>
              <a:buChar char="○"/>
              <a:defRPr>
                <a:solidFill>
                  <a:schemeClr val="accent2"/>
                </a:solidFill>
              </a:defRPr>
            </a:lvl5pPr>
            <a:lvl6pPr indent="-298450" lvl="5" marL="2743200" rtl="0">
              <a:spcBef>
                <a:spcPts val="1600"/>
              </a:spcBef>
              <a:spcAft>
                <a:spcPts val="0"/>
              </a:spcAft>
              <a:buClr>
                <a:schemeClr val="accent2"/>
              </a:buClr>
              <a:buSzPts val="1100"/>
              <a:buChar char="■"/>
              <a:defRPr>
                <a:solidFill>
                  <a:schemeClr val="accent2"/>
                </a:solidFill>
              </a:defRPr>
            </a:lvl6pPr>
            <a:lvl7pPr indent="-298450" lvl="6" marL="3200400" rtl="0">
              <a:spcBef>
                <a:spcPts val="1600"/>
              </a:spcBef>
              <a:spcAft>
                <a:spcPts val="0"/>
              </a:spcAft>
              <a:buClr>
                <a:schemeClr val="accent2"/>
              </a:buClr>
              <a:buSzPts val="1100"/>
              <a:buChar char="●"/>
              <a:defRPr>
                <a:solidFill>
                  <a:schemeClr val="accent2"/>
                </a:solidFill>
              </a:defRPr>
            </a:lvl7pPr>
            <a:lvl8pPr indent="-298450" lvl="7" marL="3657600" rtl="0">
              <a:spcBef>
                <a:spcPts val="1600"/>
              </a:spcBef>
              <a:spcAft>
                <a:spcPts val="0"/>
              </a:spcAft>
              <a:buClr>
                <a:schemeClr val="accent2"/>
              </a:buClr>
              <a:buSzPts val="1100"/>
              <a:buChar char="○"/>
              <a:defRPr>
                <a:solidFill>
                  <a:schemeClr val="accent2"/>
                </a:solidFill>
              </a:defRPr>
            </a:lvl8pPr>
            <a:lvl9pPr indent="-298450" lvl="8" marL="4114800" rtl="0">
              <a:spcBef>
                <a:spcPts val="1600"/>
              </a:spcBef>
              <a:spcAft>
                <a:spcPts val="1600"/>
              </a:spcAft>
              <a:buClr>
                <a:schemeClr val="accent2"/>
              </a:buClr>
              <a:buSzPts val="1100"/>
              <a:buChar char="■"/>
              <a:defRPr>
                <a:solidFill>
                  <a:schemeClr val="accent2"/>
                </a:solidFill>
              </a:defRPr>
            </a:lvl9pPr>
          </a:lstStyle>
          <a:p/>
        </p:txBody>
      </p:sp>
      <p:sp>
        <p:nvSpPr>
          <p:cNvPr id="139" name="Google Shape;13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0" name="Shape 140"/>
        <p:cNvGrpSpPr/>
        <p:nvPr/>
      </p:nvGrpSpPr>
      <p:grpSpPr>
        <a:xfrm>
          <a:off x="0" y="0"/>
          <a:ext cx="0" cy="0"/>
          <a:chOff x="0" y="0"/>
          <a:chExt cx="0" cy="0"/>
        </a:xfrm>
      </p:grpSpPr>
      <p:sp>
        <p:nvSpPr>
          <p:cNvPr id="141" name="Google Shape;141;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42" name="Shape 142"/>
        <p:cNvGrpSpPr/>
        <p:nvPr/>
      </p:nvGrpSpPr>
      <p:grpSpPr>
        <a:xfrm>
          <a:off x="0" y="0"/>
          <a:ext cx="0" cy="0"/>
          <a:chOff x="0" y="0"/>
          <a:chExt cx="0" cy="0"/>
        </a:xfrm>
      </p:grpSpPr>
      <p:cxnSp>
        <p:nvCxnSpPr>
          <p:cNvPr id="143" name="Google Shape;143;p28"/>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144" name="Google Shape;144;p28"/>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145" name="Google Shape;145;p28"/>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46" name="Google Shape;146;p2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7" name="Google Shape;147;p28"/>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8" name="Google Shape;148;p2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1_One column text">
    <p:spTree>
      <p:nvGrpSpPr>
        <p:cNvPr id="149" name="Shape 149"/>
        <p:cNvGrpSpPr/>
        <p:nvPr/>
      </p:nvGrpSpPr>
      <p:grpSpPr>
        <a:xfrm>
          <a:off x="0" y="0"/>
          <a:ext cx="0" cy="0"/>
          <a:chOff x="0" y="0"/>
          <a:chExt cx="0" cy="0"/>
        </a:xfrm>
      </p:grpSpPr>
      <p:sp>
        <p:nvSpPr>
          <p:cNvPr id="150" name="Google Shape;150;p29"/>
          <p:cNvSpPr/>
          <p:nvPr/>
        </p:nvSpPr>
        <p:spPr>
          <a:xfrm>
            <a:off x="4840017"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9"/>
          <p:cNvSpPr/>
          <p:nvPr/>
        </p:nvSpPr>
        <p:spPr>
          <a:xfrm>
            <a:off x="4839900" y="0"/>
            <a:ext cx="4316900" cy="4887028"/>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152" name="Google Shape;152;p29"/>
          <p:cNvSpPr txBox="1"/>
          <p:nvPr>
            <p:ph idx="12" type="sldNum"/>
          </p:nvPr>
        </p:nvSpPr>
        <p:spPr>
          <a:xfrm>
            <a:off x="90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29"/>
          <p:cNvSpPr txBox="1"/>
          <p:nvPr>
            <p:ph type="title"/>
          </p:nvPr>
        </p:nvSpPr>
        <p:spPr>
          <a:xfrm>
            <a:off x="5192225" y="500925"/>
            <a:ext cx="3706500" cy="63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800"/>
              <a:buNone/>
              <a:defRPr>
                <a:solidFill>
                  <a:schemeClr val="l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154" name="Google Shape;154;p29"/>
          <p:cNvSpPr txBox="1"/>
          <p:nvPr>
            <p:ph idx="1" type="body"/>
          </p:nvPr>
        </p:nvSpPr>
        <p:spPr>
          <a:xfrm>
            <a:off x="5192225" y="4089650"/>
            <a:ext cx="3706500" cy="8082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lvl1pPr indent="-228600" lvl="0" marL="457200" rtl="0" algn="l">
              <a:lnSpc>
                <a:spcPct val="115000"/>
              </a:lnSpc>
              <a:spcBef>
                <a:spcPts val="0"/>
              </a:spcBef>
              <a:spcAft>
                <a:spcPts val="0"/>
              </a:spcAft>
              <a:buClr>
                <a:srgbClr val="000000"/>
              </a:buClr>
              <a:buSzPts val="1300"/>
              <a:buFont typeface="Arial"/>
              <a:buNone/>
              <a:defRPr>
                <a:solidFill>
                  <a:srgbClr val="000000"/>
                </a:solidFill>
                <a:latin typeface="Arial"/>
                <a:ea typeface="Arial"/>
                <a:cs typeface="Arial"/>
                <a:sym typeface="Arial"/>
              </a:defRPr>
            </a:lvl1pPr>
            <a:lvl2pPr indent="-298450" lvl="1" marL="914400" rtl="0" algn="l">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2pPr>
            <a:lvl3pPr indent="-298450" lvl="2" marL="1371600" rtl="0" algn="l">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3pPr>
            <a:lvl4pPr indent="-298450" lvl="3" marL="1828800" rtl="0" algn="l">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4pPr>
            <a:lvl5pPr indent="-298450" lvl="4" marL="2286000" rtl="0" algn="l">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5pPr>
            <a:lvl6pPr indent="-298450" lvl="5" marL="2743200" rtl="0" algn="l">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6pPr>
            <a:lvl7pPr indent="-298450" lvl="6" marL="3200400" rtl="0" algn="l">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7pPr>
            <a:lvl8pPr indent="-298450" lvl="7" marL="3657600" rtl="0" algn="l">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8pPr>
            <a:lvl9pPr indent="-298450" lvl="8" marL="4114800" rtl="0" algn="l">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9pPr>
          </a:lstStyle>
          <a:p/>
        </p:txBody>
      </p:sp>
      <p:sp>
        <p:nvSpPr>
          <p:cNvPr id="155" name="Google Shape;155;p29"/>
          <p:cNvSpPr txBox="1"/>
          <p:nvPr>
            <p:ph idx="2" type="body"/>
          </p:nvPr>
        </p:nvSpPr>
        <p:spPr>
          <a:xfrm>
            <a:off x="301625" y="501650"/>
            <a:ext cx="4165500" cy="44307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56" name="Google Shape;156;p29"/>
          <p:cNvSpPr txBox="1"/>
          <p:nvPr>
            <p:ph idx="3" type="body"/>
          </p:nvPr>
        </p:nvSpPr>
        <p:spPr>
          <a:xfrm>
            <a:off x="5192226" y="1278143"/>
            <a:ext cx="3706500" cy="26769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Clr>
                <a:schemeClr val="lt1"/>
              </a:buClr>
              <a:buSzPts val="1300"/>
              <a:buChar char="●"/>
              <a:defRPr>
                <a:solidFill>
                  <a:schemeClr val="lt1"/>
                </a:solidFill>
              </a:defRPr>
            </a:lvl1pPr>
            <a:lvl2pPr indent="-298450" lvl="1" marL="914400" rtl="0" algn="l">
              <a:lnSpc>
                <a:spcPct val="115000"/>
              </a:lnSpc>
              <a:spcBef>
                <a:spcPts val="0"/>
              </a:spcBef>
              <a:spcAft>
                <a:spcPts val="0"/>
              </a:spcAft>
              <a:buClr>
                <a:schemeClr val="lt1"/>
              </a:buClr>
              <a:buSzPts val="1100"/>
              <a:buChar char="○"/>
              <a:defRPr>
                <a:solidFill>
                  <a:schemeClr val="lt1"/>
                </a:solidFill>
              </a:defRPr>
            </a:lvl2pPr>
            <a:lvl3pPr indent="-298450" lvl="2" marL="1371600" rtl="0" algn="l">
              <a:lnSpc>
                <a:spcPct val="115000"/>
              </a:lnSpc>
              <a:spcBef>
                <a:spcPts val="0"/>
              </a:spcBef>
              <a:spcAft>
                <a:spcPts val="0"/>
              </a:spcAft>
              <a:buClr>
                <a:schemeClr val="lt1"/>
              </a:buClr>
              <a:buSzPts val="1100"/>
              <a:buChar char="■"/>
              <a:defRPr>
                <a:solidFill>
                  <a:schemeClr val="lt1"/>
                </a:solidFill>
              </a:defRPr>
            </a:lvl3pPr>
            <a:lvl4pPr indent="-298450" lvl="3" marL="1828800" rtl="0" algn="l">
              <a:lnSpc>
                <a:spcPct val="115000"/>
              </a:lnSpc>
              <a:spcBef>
                <a:spcPts val="0"/>
              </a:spcBef>
              <a:spcAft>
                <a:spcPts val="0"/>
              </a:spcAft>
              <a:buClr>
                <a:schemeClr val="lt1"/>
              </a:buClr>
              <a:buSzPts val="1100"/>
              <a:buChar char="●"/>
              <a:defRPr>
                <a:solidFill>
                  <a:schemeClr val="lt1"/>
                </a:solidFill>
              </a:defRPr>
            </a:lvl4pPr>
            <a:lvl5pPr indent="-298450" lvl="4" marL="2286000" rtl="0" algn="l">
              <a:lnSpc>
                <a:spcPct val="115000"/>
              </a:lnSpc>
              <a:spcBef>
                <a:spcPts val="0"/>
              </a:spcBef>
              <a:spcAft>
                <a:spcPts val="0"/>
              </a:spcAft>
              <a:buClr>
                <a:schemeClr val="lt1"/>
              </a:buClr>
              <a:buSzPts val="1100"/>
              <a:buChar char="○"/>
              <a:defRPr>
                <a:solidFill>
                  <a:schemeClr val="lt1"/>
                </a:solidFill>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2">
    <p:bg>
      <p:bgPr>
        <a:solidFill>
          <a:srgbClr val="FFFFFF"/>
        </a:solidFill>
      </p:bgPr>
    </p:bg>
    <p:spTree>
      <p:nvGrpSpPr>
        <p:cNvPr id="157" name="Shape 157"/>
        <p:cNvGrpSpPr/>
        <p:nvPr/>
      </p:nvGrpSpPr>
      <p:grpSpPr>
        <a:xfrm>
          <a:off x="0" y="0"/>
          <a:ext cx="0" cy="0"/>
          <a:chOff x="0" y="0"/>
          <a:chExt cx="0" cy="0"/>
        </a:xfrm>
      </p:grpSpPr>
      <p:sp>
        <p:nvSpPr>
          <p:cNvPr id="158" name="Google Shape;158;p3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0"/>
          <p:cNvSpPr/>
          <p:nvPr/>
        </p:nvSpPr>
        <p:spPr>
          <a:xfrm flipH="1" rot="10800000">
            <a:off x="365425" y="659700"/>
            <a:ext cx="1063500" cy="6855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0"/>
          <p:cNvSpPr/>
          <p:nvPr/>
        </p:nvSpPr>
        <p:spPr>
          <a:xfrm rot="10800000">
            <a:off x="439525" y="659700"/>
            <a:ext cx="989400" cy="6855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0"/>
          <p:cNvSpPr/>
          <p:nvPr/>
        </p:nvSpPr>
        <p:spPr>
          <a:xfrm>
            <a:off x="365425" y="0"/>
            <a:ext cx="1063500" cy="816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0"/>
          <p:cNvSpPr txBox="1"/>
          <p:nvPr>
            <p:ph type="title"/>
          </p:nvPr>
        </p:nvSpPr>
        <p:spPr>
          <a:xfrm>
            <a:off x="2454975" y="72350"/>
            <a:ext cx="6486000" cy="852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3600"/>
              <a:buNone/>
              <a:defRPr b="1" sz="3600">
                <a:solidFill>
                  <a:schemeClr val="dk1"/>
                </a:solidFill>
              </a:defRPr>
            </a:lvl1pPr>
            <a:lvl2pPr lvl="1" rtl="0" algn="l">
              <a:lnSpc>
                <a:spcPct val="100000"/>
              </a:lnSpc>
              <a:spcBef>
                <a:spcPts val="0"/>
              </a:spcBef>
              <a:spcAft>
                <a:spcPts val="0"/>
              </a:spcAft>
              <a:buClr>
                <a:schemeClr val="dk1"/>
              </a:buClr>
              <a:buSzPts val="3600"/>
              <a:buNone/>
              <a:defRPr b="1" sz="3600">
                <a:solidFill>
                  <a:schemeClr val="dk1"/>
                </a:solidFill>
              </a:defRPr>
            </a:lvl2pPr>
            <a:lvl3pPr lvl="2" rtl="0" algn="l">
              <a:lnSpc>
                <a:spcPct val="100000"/>
              </a:lnSpc>
              <a:spcBef>
                <a:spcPts val="0"/>
              </a:spcBef>
              <a:spcAft>
                <a:spcPts val="0"/>
              </a:spcAft>
              <a:buClr>
                <a:schemeClr val="dk1"/>
              </a:buClr>
              <a:buSzPts val="3600"/>
              <a:buNone/>
              <a:defRPr b="1" sz="3600">
                <a:solidFill>
                  <a:schemeClr val="dk1"/>
                </a:solidFill>
              </a:defRPr>
            </a:lvl3pPr>
            <a:lvl4pPr lvl="3" rtl="0" algn="l">
              <a:lnSpc>
                <a:spcPct val="100000"/>
              </a:lnSpc>
              <a:spcBef>
                <a:spcPts val="0"/>
              </a:spcBef>
              <a:spcAft>
                <a:spcPts val="0"/>
              </a:spcAft>
              <a:buClr>
                <a:schemeClr val="dk1"/>
              </a:buClr>
              <a:buSzPts val="3600"/>
              <a:buNone/>
              <a:defRPr b="1" sz="3600">
                <a:solidFill>
                  <a:schemeClr val="dk1"/>
                </a:solidFill>
              </a:defRPr>
            </a:lvl4pPr>
            <a:lvl5pPr lvl="4" rtl="0" algn="l">
              <a:lnSpc>
                <a:spcPct val="100000"/>
              </a:lnSpc>
              <a:spcBef>
                <a:spcPts val="0"/>
              </a:spcBef>
              <a:spcAft>
                <a:spcPts val="0"/>
              </a:spcAft>
              <a:buClr>
                <a:schemeClr val="dk1"/>
              </a:buClr>
              <a:buSzPts val="3600"/>
              <a:buNone/>
              <a:defRPr b="1" sz="3600">
                <a:solidFill>
                  <a:schemeClr val="dk1"/>
                </a:solidFill>
              </a:defRPr>
            </a:lvl5pPr>
            <a:lvl6pPr lvl="5" rtl="0" algn="l">
              <a:lnSpc>
                <a:spcPct val="100000"/>
              </a:lnSpc>
              <a:spcBef>
                <a:spcPts val="0"/>
              </a:spcBef>
              <a:spcAft>
                <a:spcPts val="0"/>
              </a:spcAft>
              <a:buClr>
                <a:schemeClr val="dk1"/>
              </a:buClr>
              <a:buSzPts val="3600"/>
              <a:buNone/>
              <a:defRPr b="1" sz="3600">
                <a:solidFill>
                  <a:schemeClr val="dk1"/>
                </a:solidFill>
              </a:defRPr>
            </a:lvl6pPr>
            <a:lvl7pPr lvl="6" rtl="0" algn="l">
              <a:lnSpc>
                <a:spcPct val="100000"/>
              </a:lnSpc>
              <a:spcBef>
                <a:spcPts val="0"/>
              </a:spcBef>
              <a:spcAft>
                <a:spcPts val="0"/>
              </a:spcAft>
              <a:buClr>
                <a:schemeClr val="dk1"/>
              </a:buClr>
              <a:buSzPts val="3600"/>
              <a:buNone/>
              <a:defRPr b="1" sz="3600">
                <a:solidFill>
                  <a:schemeClr val="dk1"/>
                </a:solidFill>
              </a:defRPr>
            </a:lvl7pPr>
            <a:lvl8pPr lvl="7" rtl="0" algn="l">
              <a:lnSpc>
                <a:spcPct val="100000"/>
              </a:lnSpc>
              <a:spcBef>
                <a:spcPts val="0"/>
              </a:spcBef>
              <a:spcAft>
                <a:spcPts val="0"/>
              </a:spcAft>
              <a:buClr>
                <a:schemeClr val="dk1"/>
              </a:buClr>
              <a:buSzPts val="3600"/>
              <a:buNone/>
              <a:defRPr b="1" sz="3600">
                <a:solidFill>
                  <a:schemeClr val="dk1"/>
                </a:solidFill>
              </a:defRPr>
            </a:lvl8pPr>
            <a:lvl9pPr lvl="8" rtl="0" algn="l">
              <a:lnSpc>
                <a:spcPct val="100000"/>
              </a:lnSpc>
              <a:spcBef>
                <a:spcPts val="0"/>
              </a:spcBef>
              <a:spcAft>
                <a:spcPts val="0"/>
              </a:spcAft>
              <a:buClr>
                <a:schemeClr val="dk1"/>
              </a:buClr>
              <a:buSzPts val="3600"/>
              <a:buNone/>
              <a:defRPr b="1" sz="3600">
                <a:solidFill>
                  <a:schemeClr val="dk1"/>
                </a:solidFill>
              </a:defRPr>
            </a:lvl9pPr>
          </a:lstStyle>
          <a:p/>
        </p:txBody>
      </p:sp>
      <p:sp>
        <p:nvSpPr>
          <p:cNvPr id="163" name="Google Shape;163;p30"/>
          <p:cNvSpPr txBox="1"/>
          <p:nvPr>
            <p:ph idx="1" type="body"/>
          </p:nvPr>
        </p:nvSpPr>
        <p:spPr>
          <a:xfrm>
            <a:off x="2454975" y="924350"/>
            <a:ext cx="6486000" cy="1146600"/>
          </a:xfrm>
          <a:prstGeom prst="rect">
            <a:avLst/>
          </a:prstGeom>
          <a:noFill/>
          <a:ln>
            <a:noFill/>
          </a:ln>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298450" lvl="1" marL="914400" rtl="0" algn="l">
              <a:lnSpc>
                <a:spcPct val="115000"/>
              </a:lnSpc>
              <a:spcBef>
                <a:spcPts val="1600"/>
              </a:spcBef>
              <a:spcAft>
                <a:spcPts val="0"/>
              </a:spcAft>
              <a:buClr>
                <a:schemeClr val="dk2"/>
              </a:buClr>
              <a:buSzPts val="1100"/>
              <a:buChar char="○"/>
              <a:defRPr sz="1400">
                <a:solidFill>
                  <a:schemeClr val="dk2"/>
                </a:solidFill>
              </a:defRPr>
            </a:lvl2pPr>
            <a:lvl3pPr indent="-298450" lvl="2" marL="1371600" rtl="0" algn="l">
              <a:lnSpc>
                <a:spcPct val="115000"/>
              </a:lnSpc>
              <a:spcBef>
                <a:spcPts val="1600"/>
              </a:spcBef>
              <a:spcAft>
                <a:spcPts val="0"/>
              </a:spcAft>
              <a:buClr>
                <a:schemeClr val="dk2"/>
              </a:buClr>
              <a:buSzPts val="1100"/>
              <a:buChar char="■"/>
              <a:defRPr sz="1400">
                <a:solidFill>
                  <a:schemeClr val="dk2"/>
                </a:solidFill>
              </a:defRPr>
            </a:lvl3pPr>
            <a:lvl4pPr indent="-298450" lvl="3" marL="1828800" rtl="0" algn="l">
              <a:lnSpc>
                <a:spcPct val="115000"/>
              </a:lnSpc>
              <a:spcBef>
                <a:spcPts val="1600"/>
              </a:spcBef>
              <a:spcAft>
                <a:spcPts val="0"/>
              </a:spcAft>
              <a:buClr>
                <a:schemeClr val="dk2"/>
              </a:buClr>
              <a:buSzPts val="1100"/>
              <a:buChar char="●"/>
              <a:defRPr sz="1400">
                <a:solidFill>
                  <a:schemeClr val="dk2"/>
                </a:solidFill>
              </a:defRPr>
            </a:lvl4pPr>
            <a:lvl5pPr indent="-298450" lvl="4" marL="2286000" rtl="0" algn="l">
              <a:lnSpc>
                <a:spcPct val="115000"/>
              </a:lnSpc>
              <a:spcBef>
                <a:spcPts val="1600"/>
              </a:spcBef>
              <a:spcAft>
                <a:spcPts val="0"/>
              </a:spcAft>
              <a:buClr>
                <a:schemeClr val="dk2"/>
              </a:buClr>
              <a:buSzPts val="1100"/>
              <a:buChar char="○"/>
              <a:defRPr sz="1400">
                <a:solidFill>
                  <a:schemeClr val="dk2"/>
                </a:solidFill>
              </a:defRPr>
            </a:lvl5pPr>
            <a:lvl6pPr indent="-298450" lvl="5" marL="2743200" rtl="0" algn="l">
              <a:lnSpc>
                <a:spcPct val="115000"/>
              </a:lnSpc>
              <a:spcBef>
                <a:spcPts val="1600"/>
              </a:spcBef>
              <a:spcAft>
                <a:spcPts val="0"/>
              </a:spcAft>
              <a:buClr>
                <a:schemeClr val="dk2"/>
              </a:buClr>
              <a:buSzPts val="1100"/>
              <a:buChar char="■"/>
              <a:defRPr sz="1400">
                <a:solidFill>
                  <a:schemeClr val="dk2"/>
                </a:solidFill>
              </a:defRPr>
            </a:lvl6pPr>
            <a:lvl7pPr indent="-298450" lvl="6" marL="3200400" rtl="0" algn="l">
              <a:lnSpc>
                <a:spcPct val="115000"/>
              </a:lnSpc>
              <a:spcBef>
                <a:spcPts val="1600"/>
              </a:spcBef>
              <a:spcAft>
                <a:spcPts val="0"/>
              </a:spcAft>
              <a:buClr>
                <a:schemeClr val="dk2"/>
              </a:buClr>
              <a:buSzPts val="1100"/>
              <a:buChar char="●"/>
              <a:defRPr sz="1400">
                <a:solidFill>
                  <a:schemeClr val="dk2"/>
                </a:solidFill>
              </a:defRPr>
            </a:lvl7pPr>
            <a:lvl8pPr indent="-298450" lvl="7" marL="3657600" rtl="0" algn="l">
              <a:lnSpc>
                <a:spcPct val="115000"/>
              </a:lnSpc>
              <a:spcBef>
                <a:spcPts val="1600"/>
              </a:spcBef>
              <a:spcAft>
                <a:spcPts val="0"/>
              </a:spcAft>
              <a:buClr>
                <a:schemeClr val="dk2"/>
              </a:buClr>
              <a:buSzPts val="1100"/>
              <a:buChar char="○"/>
              <a:defRPr sz="1400">
                <a:solidFill>
                  <a:schemeClr val="dk2"/>
                </a:solidFill>
              </a:defRPr>
            </a:lvl8pPr>
            <a:lvl9pPr indent="-298450" lvl="8" marL="4114800" rtl="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164" name="Google Shape;16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65" name="Google Shape;165;p30"/>
          <p:cNvSpPr txBox="1"/>
          <p:nvPr>
            <p:ph idx="2" type="body"/>
          </p:nvPr>
        </p:nvSpPr>
        <p:spPr>
          <a:xfrm>
            <a:off x="110475" y="1720575"/>
            <a:ext cx="2311200" cy="21765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66" name="Google Shape;166;p30"/>
          <p:cNvSpPr txBox="1"/>
          <p:nvPr>
            <p:ph idx="3" type="body"/>
          </p:nvPr>
        </p:nvSpPr>
        <p:spPr>
          <a:xfrm>
            <a:off x="2454975" y="2013125"/>
            <a:ext cx="6486000" cy="28287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67" name="Google Shape;167;p30"/>
          <p:cNvSpPr txBox="1"/>
          <p:nvPr>
            <p:ph idx="4" type="title"/>
          </p:nvPr>
        </p:nvSpPr>
        <p:spPr>
          <a:xfrm>
            <a:off x="365422" y="170425"/>
            <a:ext cx="1063500" cy="539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i="1">
                <a:solidFill>
                  <a:srgbClr val="FFFFFF"/>
                </a:solidFill>
                <a:latin typeface="Arial"/>
                <a:ea typeface="Arial"/>
                <a:cs typeface="Arial"/>
                <a:sym typeface="Arial"/>
              </a:defRPr>
            </a:lvl1pPr>
            <a:lvl2pPr lvl="1" rtl="0" algn="l">
              <a:lnSpc>
                <a:spcPct val="100000"/>
              </a:lnSpc>
              <a:spcBef>
                <a:spcPts val="0"/>
              </a:spcBef>
              <a:spcAft>
                <a:spcPts val="0"/>
              </a:spcAft>
              <a:buSzPts val="2800"/>
              <a:buNone/>
              <a:defRPr>
                <a:latin typeface="Roboto"/>
                <a:ea typeface="Roboto"/>
                <a:cs typeface="Roboto"/>
                <a:sym typeface="Roboto"/>
              </a:defRPr>
            </a:lvl2pPr>
            <a:lvl3pPr lvl="2" rtl="0" algn="l">
              <a:lnSpc>
                <a:spcPct val="100000"/>
              </a:lnSpc>
              <a:spcBef>
                <a:spcPts val="0"/>
              </a:spcBef>
              <a:spcAft>
                <a:spcPts val="0"/>
              </a:spcAft>
              <a:buSzPts val="2800"/>
              <a:buNone/>
              <a:defRPr>
                <a:latin typeface="Roboto"/>
                <a:ea typeface="Roboto"/>
                <a:cs typeface="Roboto"/>
                <a:sym typeface="Roboto"/>
              </a:defRPr>
            </a:lvl3pPr>
            <a:lvl4pPr lvl="3" rtl="0" algn="l">
              <a:lnSpc>
                <a:spcPct val="100000"/>
              </a:lnSpc>
              <a:spcBef>
                <a:spcPts val="0"/>
              </a:spcBef>
              <a:spcAft>
                <a:spcPts val="0"/>
              </a:spcAft>
              <a:buSzPts val="2800"/>
              <a:buNone/>
              <a:defRPr>
                <a:latin typeface="Roboto"/>
                <a:ea typeface="Roboto"/>
                <a:cs typeface="Roboto"/>
                <a:sym typeface="Roboto"/>
              </a:defRPr>
            </a:lvl4pPr>
            <a:lvl5pPr lvl="4" rtl="0" algn="l">
              <a:lnSpc>
                <a:spcPct val="100000"/>
              </a:lnSpc>
              <a:spcBef>
                <a:spcPts val="0"/>
              </a:spcBef>
              <a:spcAft>
                <a:spcPts val="0"/>
              </a:spcAft>
              <a:buSzPts val="2800"/>
              <a:buNone/>
              <a:defRPr>
                <a:latin typeface="Roboto"/>
                <a:ea typeface="Roboto"/>
                <a:cs typeface="Roboto"/>
                <a:sym typeface="Roboto"/>
              </a:defRPr>
            </a:lvl5pPr>
            <a:lvl6pPr lvl="5" rtl="0" algn="l">
              <a:lnSpc>
                <a:spcPct val="100000"/>
              </a:lnSpc>
              <a:spcBef>
                <a:spcPts val="0"/>
              </a:spcBef>
              <a:spcAft>
                <a:spcPts val="0"/>
              </a:spcAft>
              <a:buSzPts val="2800"/>
              <a:buNone/>
              <a:defRPr>
                <a:latin typeface="Roboto"/>
                <a:ea typeface="Roboto"/>
                <a:cs typeface="Roboto"/>
                <a:sym typeface="Roboto"/>
              </a:defRPr>
            </a:lvl6pPr>
            <a:lvl7pPr lvl="6" rtl="0" algn="l">
              <a:lnSpc>
                <a:spcPct val="100000"/>
              </a:lnSpc>
              <a:spcBef>
                <a:spcPts val="0"/>
              </a:spcBef>
              <a:spcAft>
                <a:spcPts val="0"/>
              </a:spcAft>
              <a:buSzPts val="2800"/>
              <a:buNone/>
              <a:defRPr>
                <a:latin typeface="Roboto"/>
                <a:ea typeface="Roboto"/>
                <a:cs typeface="Roboto"/>
                <a:sym typeface="Roboto"/>
              </a:defRPr>
            </a:lvl7pPr>
            <a:lvl8pPr lvl="7" rtl="0" algn="l">
              <a:lnSpc>
                <a:spcPct val="100000"/>
              </a:lnSpc>
              <a:spcBef>
                <a:spcPts val="0"/>
              </a:spcBef>
              <a:spcAft>
                <a:spcPts val="0"/>
              </a:spcAft>
              <a:buSzPts val="2800"/>
              <a:buNone/>
              <a:defRPr>
                <a:latin typeface="Roboto"/>
                <a:ea typeface="Roboto"/>
                <a:cs typeface="Roboto"/>
                <a:sym typeface="Roboto"/>
              </a:defRPr>
            </a:lvl8pPr>
            <a:lvl9pPr lvl="8" rtl="0" algn="l">
              <a:lnSpc>
                <a:spcPct val="100000"/>
              </a:lnSpc>
              <a:spcBef>
                <a:spcPts val="0"/>
              </a:spcBef>
              <a:spcAft>
                <a:spcPts val="0"/>
              </a:spcAft>
              <a:buSzPts val="2800"/>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2" name="Shape 172"/>
        <p:cNvGrpSpPr/>
        <p:nvPr/>
      </p:nvGrpSpPr>
      <p:grpSpPr>
        <a:xfrm>
          <a:off x="0" y="0"/>
          <a:ext cx="0" cy="0"/>
          <a:chOff x="0" y="0"/>
          <a:chExt cx="0" cy="0"/>
        </a:xfrm>
      </p:grpSpPr>
      <p:sp>
        <p:nvSpPr>
          <p:cNvPr id="173" name="Google Shape;173;p3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74" name="Google Shape;174;p32"/>
          <p:cNvSpPr txBox="1"/>
          <p:nvPr>
            <p:ph type="ctrTitle"/>
          </p:nvPr>
        </p:nvSpPr>
        <p:spPr>
          <a:xfrm>
            <a:off x="311700" y="539725"/>
            <a:ext cx="8520600" cy="12825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5" name="Google Shape;175;p32"/>
          <p:cNvSpPr txBox="1"/>
          <p:nvPr>
            <p:ph idx="1" type="subTitle"/>
          </p:nvPr>
        </p:nvSpPr>
        <p:spPr>
          <a:xfrm>
            <a:off x="311700" y="1878560"/>
            <a:ext cx="4242600" cy="7383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76" name="Google Shape;176;p32"/>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125" y="0"/>
            <a:ext cx="4316900" cy="4887028"/>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1" name="Google Shape;21;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25" y="500925"/>
            <a:ext cx="3706500" cy="638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3" name="Google Shape;23;p4"/>
          <p:cNvSpPr txBox="1"/>
          <p:nvPr>
            <p:ph idx="1" type="body"/>
          </p:nvPr>
        </p:nvSpPr>
        <p:spPr>
          <a:xfrm>
            <a:off x="4644675" y="500925"/>
            <a:ext cx="4166400" cy="4432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4"/>
          <p:cNvSpPr txBox="1"/>
          <p:nvPr>
            <p:ph idx="2" type="body"/>
          </p:nvPr>
        </p:nvSpPr>
        <p:spPr>
          <a:xfrm>
            <a:off x="315425" y="1286175"/>
            <a:ext cx="3706500" cy="26973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rgbClr val="FFFFFF"/>
              </a:buClr>
              <a:buSzPts val="1300"/>
              <a:buChar char="●"/>
              <a:defRPr>
                <a:solidFill>
                  <a:srgbClr val="FFFFFF"/>
                </a:solidFill>
              </a:defRPr>
            </a:lvl1pPr>
            <a:lvl2pPr indent="-298450" lvl="1" marL="914400">
              <a:spcBef>
                <a:spcPts val="1600"/>
              </a:spcBef>
              <a:spcAft>
                <a:spcPts val="0"/>
              </a:spcAft>
              <a:buClr>
                <a:srgbClr val="FFFFFF"/>
              </a:buClr>
              <a:buSzPts val="1100"/>
              <a:buChar char="○"/>
              <a:defRPr>
                <a:solidFill>
                  <a:srgbClr val="FFFFFF"/>
                </a:solidFill>
              </a:defRPr>
            </a:lvl2pPr>
            <a:lvl3pPr indent="-298450" lvl="2" marL="1371600">
              <a:spcBef>
                <a:spcPts val="1600"/>
              </a:spcBef>
              <a:spcAft>
                <a:spcPts val="0"/>
              </a:spcAft>
              <a:buClr>
                <a:srgbClr val="FFFFFF"/>
              </a:buClr>
              <a:buSzPts val="1100"/>
              <a:buChar char="■"/>
              <a:defRPr>
                <a:solidFill>
                  <a:srgbClr val="FFFFFF"/>
                </a:solidFill>
              </a:defRPr>
            </a:lvl3pPr>
            <a:lvl4pPr indent="-298450" lvl="3" marL="1828800">
              <a:spcBef>
                <a:spcPts val="1600"/>
              </a:spcBef>
              <a:spcAft>
                <a:spcPts val="0"/>
              </a:spcAft>
              <a:buClr>
                <a:srgbClr val="FFFFFF"/>
              </a:buClr>
              <a:buSzPts val="1100"/>
              <a:buChar char="●"/>
              <a:defRPr>
                <a:solidFill>
                  <a:srgbClr val="FFFFFF"/>
                </a:solidFill>
              </a:defRPr>
            </a:lvl4pPr>
            <a:lvl5pPr indent="-298450" lvl="4" marL="2286000">
              <a:spcBef>
                <a:spcPts val="1600"/>
              </a:spcBef>
              <a:spcAft>
                <a:spcPts val="0"/>
              </a:spcAft>
              <a:buClr>
                <a:srgbClr val="FFFFFF"/>
              </a:buClr>
              <a:buSzPts val="1100"/>
              <a:buChar char="○"/>
              <a:defRPr>
                <a:solidFill>
                  <a:srgbClr val="FFFFFF"/>
                </a:solidFill>
              </a:defRPr>
            </a:lvl5pPr>
            <a:lvl6pPr indent="-298450" lvl="5" marL="2743200">
              <a:spcBef>
                <a:spcPts val="1600"/>
              </a:spcBef>
              <a:spcAft>
                <a:spcPts val="0"/>
              </a:spcAft>
              <a:buClr>
                <a:srgbClr val="FFFFFF"/>
              </a:buClr>
              <a:buSzPts val="1100"/>
              <a:buChar char="■"/>
              <a:defRPr>
                <a:solidFill>
                  <a:srgbClr val="FFFFFF"/>
                </a:solidFill>
              </a:defRPr>
            </a:lvl6pPr>
            <a:lvl7pPr indent="-298450" lvl="6" marL="3200400">
              <a:spcBef>
                <a:spcPts val="1600"/>
              </a:spcBef>
              <a:spcAft>
                <a:spcPts val="0"/>
              </a:spcAft>
              <a:buClr>
                <a:srgbClr val="FFFFFF"/>
              </a:buClr>
              <a:buSzPts val="1100"/>
              <a:buChar char="●"/>
              <a:defRPr>
                <a:solidFill>
                  <a:srgbClr val="FFFFFF"/>
                </a:solidFill>
              </a:defRPr>
            </a:lvl7pPr>
            <a:lvl8pPr indent="-298450" lvl="7" marL="3657600">
              <a:spcBef>
                <a:spcPts val="1600"/>
              </a:spcBef>
              <a:spcAft>
                <a:spcPts val="0"/>
              </a:spcAft>
              <a:buClr>
                <a:srgbClr val="FFFFFF"/>
              </a:buClr>
              <a:buSzPts val="1100"/>
              <a:buChar char="○"/>
              <a:defRPr>
                <a:solidFill>
                  <a:srgbClr val="FFFFFF"/>
                </a:solidFill>
              </a:defRPr>
            </a:lvl8pPr>
            <a:lvl9pPr indent="-298450" lvl="8" marL="4114800">
              <a:spcBef>
                <a:spcPts val="1600"/>
              </a:spcBef>
              <a:spcAft>
                <a:spcPts val="1600"/>
              </a:spcAft>
              <a:buClr>
                <a:srgbClr val="FFFFFF"/>
              </a:buClr>
              <a:buSzPts val="1100"/>
              <a:buChar char="■"/>
              <a:defRPr>
                <a:solidFill>
                  <a:srgbClr val="FFFFFF"/>
                </a:solidFill>
              </a:defRPr>
            </a:lvl9pPr>
          </a:lstStyle>
          <a:p/>
        </p:txBody>
      </p:sp>
      <p:sp>
        <p:nvSpPr>
          <p:cNvPr id="26" name="Google Shape;26;p4"/>
          <p:cNvSpPr txBox="1"/>
          <p:nvPr>
            <p:ph idx="3" type="body"/>
          </p:nvPr>
        </p:nvSpPr>
        <p:spPr>
          <a:xfrm>
            <a:off x="315425" y="4089650"/>
            <a:ext cx="3706500" cy="8082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lvl1pPr indent="-311150" lvl="0" marL="457200" rtl="0">
              <a:spcBef>
                <a:spcPts val="0"/>
              </a:spcBef>
              <a:spcAft>
                <a:spcPts val="0"/>
              </a:spcAft>
              <a:buClr>
                <a:srgbClr val="000000"/>
              </a:buClr>
              <a:buSzPts val="1300"/>
              <a:buFont typeface="Arial"/>
              <a:buChar char="●"/>
              <a:defRPr>
                <a:solidFill>
                  <a:srgbClr val="000000"/>
                </a:solidFill>
                <a:latin typeface="Arial"/>
                <a:ea typeface="Arial"/>
                <a:cs typeface="Arial"/>
                <a:sym typeface="Arial"/>
              </a:defRPr>
            </a:lvl1pPr>
            <a:lvl2pPr indent="-298450" lvl="1" marL="9144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2pPr>
            <a:lvl3pPr indent="-298450" lvl="2" marL="13716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3pPr>
            <a:lvl4pPr indent="-298450" lvl="3" marL="18288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4pPr>
            <a:lvl5pPr indent="-298450" lvl="4" marL="22860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5pPr>
            <a:lvl6pPr indent="-298450" lvl="5" marL="27432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6pPr>
            <a:lvl7pPr indent="-298450" lvl="6" marL="32004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7pPr>
            <a:lvl8pPr indent="-298450" lvl="7" marL="36576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8pPr>
            <a:lvl9pPr indent="-298450" lvl="8" marL="41148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77" name="Shape 177"/>
        <p:cNvGrpSpPr/>
        <p:nvPr/>
      </p:nvGrpSpPr>
      <p:grpSpPr>
        <a:xfrm>
          <a:off x="0" y="0"/>
          <a:ext cx="0" cy="0"/>
          <a:chOff x="0" y="0"/>
          <a:chExt cx="0" cy="0"/>
        </a:xfrm>
      </p:grpSpPr>
      <p:sp>
        <p:nvSpPr>
          <p:cNvPr id="178" name="Google Shape;178;p3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79" name="Google Shape;179;p3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80" name="Google Shape;180;p33"/>
          <p:cNvSpPr txBox="1"/>
          <p:nvPr>
            <p:ph type="title"/>
          </p:nvPr>
        </p:nvSpPr>
        <p:spPr>
          <a:xfrm>
            <a:off x="311700" y="539725"/>
            <a:ext cx="8520600" cy="12825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1" name="Google Shape;181;p33"/>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2" name="Shape 182"/>
        <p:cNvGrpSpPr/>
        <p:nvPr/>
      </p:nvGrpSpPr>
      <p:grpSpPr>
        <a:xfrm>
          <a:off x="0" y="0"/>
          <a:ext cx="0" cy="0"/>
          <a:chOff x="0" y="0"/>
          <a:chExt cx="0" cy="0"/>
        </a:xfrm>
      </p:grpSpPr>
      <p:sp>
        <p:nvSpPr>
          <p:cNvPr id="183" name="Google Shape;183;p34"/>
          <p:cNvSpPr/>
          <p:nvPr/>
        </p:nvSpPr>
        <p:spPr>
          <a:xfrm>
            <a:off x="-125" y="0"/>
            <a:ext cx="4316900" cy="4887028"/>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184" name="Google Shape;184;p3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4"/>
          <p:cNvSpPr txBox="1"/>
          <p:nvPr>
            <p:ph type="title"/>
          </p:nvPr>
        </p:nvSpPr>
        <p:spPr>
          <a:xfrm>
            <a:off x="311725" y="500925"/>
            <a:ext cx="3706500" cy="6381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86" name="Google Shape;186;p34"/>
          <p:cNvSpPr txBox="1"/>
          <p:nvPr>
            <p:ph idx="1" type="body"/>
          </p:nvPr>
        </p:nvSpPr>
        <p:spPr>
          <a:xfrm>
            <a:off x="4644675" y="500925"/>
            <a:ext cx="4166400" cy="44322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87" name="Google Shape;187;p34"/>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34"/>
          <p:cNvSpPr txBox="1"/>
          <p:nvPr>
            <p:ph idx="2" type="body"/>
          </p:nvPr>
        </p:nvSpPr>
        <p:spPr>
          <a:xfrm>
            <a:off x="315425" y="1286175"/>
            <a:ext cx="3706500" cy="26973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Clr>
                <a:srgbClr val="FFFFFF"/>
              </a:buClr>
              <a:buSzPts val="1300"/>
              <a:buChar char="●"/>
              <a:defRPr>
                <a:solidFill>
                  <a:srgbClr val="FFFFFF"/>
                </a:solidFill>
              </a:defRPr>
            </a:lvl1pPr>
            <a:lvl2pPr indent="-298450" lvl="1" marL="914400">
              <a:spcBef>
                <a:spcPts val="1600"/>
              </a:spcBef>
              <a:spcAft>
                <a:spcPts val="0"/>
              </a:spcAft>
              <a:buClr>
                <a:srgbClr val="FFFFFF"/>
              </a:buClr>
              <a:buSzPts val="1100"/>
              <a:buChar char="○"/>
              <a:defRPr>
                <a:solidFill>
                  <a:srgbClr val="FFFFFF"/>
                </a:solidFill>
              </a:defRPr>
            </a:lvl2pPr>
            <a:lvl3pPr indent="-298450" lvl="2" marL="1371600">
              <a:spcBef>
                <a:spcPts val="1600"/>
              </a:spcBef>
              <a:spcAft>
                <a:spcPts val="0"/>
              </a:spcAft>
              <a:buClr>
                <a:srgbClr val="FFFFFF"/>
              </a:buClr>
              <a:buSzPts val="1100"/>
              <a:buChar char="■"/>
              <a:defRPr>
                <a:solidFill>
                  <a:srgbClr val="FFFFFF"/>
                </a:solidFill>
              </a:defRPr>
            </a:lvl3pPr>
            <a:lvl4pPr indent="-298450" lvl="3" marL="1828800">
              <a:spcBef>
                <a:spcPts val="1600"/>
              </a:spcBef>
              <a:spcAft>
                <a:spcPts val="0"/>
              </a:spcAft>
              <a:buClr>
                <a:srgbClr val="FFFFFF"/>
              </a:buClr>
              <a:buSzPts val="1100"/>
              <a:buChar char="●"/>
              <a:defRPr>
                <a:solidFill>
                  <a:srgbClr val="FFFFFF"/>
                </a:solidFill>
              </a:defRPr>
            </a:lvl4pPr>
            <a:lvl5pPr indent="-298450" lvl="4" marL="2286000">
              <a:spcBef>
                <a:spcPts val="1600"/>
              </a:spcBef>
              <a:spcAft>
                <a:spcPts val="0"/>
              </a:spcAft>
              <a:buClr>
                <a:srgbClr val="FFFFFF"/>
              </a:buClr>
              <a:buSzPts val="1100"/>
              <a:buChar char="○"/>
              <a:defRPr>
                <a:solidFill>
                  <a:srgbClr val="FFFFFF"/>
                </a:solidFill>
              </a:defRPr>
            </a:lvl5pPr>
            <a:lvl6pPr indent="-298450" lvl="5" marL="2743200">
              <a:spcBef>
                <a:spcPts val="1600"/>
              </a:spcBef>
              <a:spcAft>
                <a:spcPts val="0"/>
              </a:spcAft>
              <a:buClr>
                <a:srgbClr val="FFFFFF"/>
              </a:buClr>
              <a:buSzPts val="1100"/>
              <a:buChar char="■"/>
              <a:defRPr>
                <a:solidFill>
                  <a:srgbClr val="FFFFFF"/>
                </a:solidFill>
              </a:defRPr>
            </a:lvl6pPr>
            <a:lvl7pPr indent="-298450" lvl="6" marL="3200400">
              <a:spcBef>
                <a:spcPts val="1600"/>
              </a:spcBef>
              <a:spcAft>
                <a:spcPts val="0"/>
              </a:spcAft>
              <a:buClr>
                <a:srgbClr val="FFFFFF"/>
              </a:buClr>
              <a:buSzPts val="1100"/>
              <a:buChar char="●"/>
              <a:defRPr>
                <a:solidFill>
                  <a:srgbClr val="FFFFFF"/>
                </a:solidFill>
              </a:defRPr>
            </a:lvl7pPr>
            <a:lvl8pPr indent="-298450" lvl="7" marL="3657600">
              <a:spcBef>
                <a:spcPts val="1600"/>
              </a:spcBef>
              <a:spcAft>
                <a:spcPts val="0"/>
              </a:spcAft>
              <a:buClr>
                <a:srgbClr val="FFFFFF"/>
              </a:buClr>
              <a:buSzPts val="1100"/>
              <a:buChar char="○"/>
              <a:defRPr>
                <a:solidFill>
                  <a:srgbClr val="FFFFFF"/>
                </a:solidFill>
              </a:defRPr>
            </a:lvl8pPr>
            <a:lvl9pPr indent="-298450" lvl="8" marL="4114800">
              <a:spcBef>
                <a:spcPts val="1600"/>
              </a:spcBef>
              <a:spcAft>
                <a:spcPts val="1600"/>
              </a:spcAft>
              <a:buClr>
                <a:srgbClr val="FFFFFF"/>
              </a:buClr>
              <a:buSzPts val="1100"/>
              <a:buChar char="■"/>
              <a:defRPr>
                <a:solidFill>
                  <a:srgbClr val="FFFFFF"/>
                </a:solidFill>
              </a:defRPr>
            </a:lvl9pPr>
          </a:lstStyle>
          <a:p/>
        </p:txBody>
      </p:sp>
      <p:sp>
        <p:nvSpPr>
          <p:cNvPr id="189" name="Google Shape;189;p34"/>
          <p:cNvSpPr txBox="1"/>
          <p:nvPr>
            <p:ph idx="3" type="body"/>
          </p:nvPr>
        </p:nvSpPr>
        <p:spPr>
          <a:xfrm>
            <a:off x="315425" y="4089650"/>
            <a:ext cx="3706500" cy="8082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lvl1pPr indent="-304800" lvl="0" marL="4572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1pPr>
            <a:lvl2pPr indent="-304800" lvl="1" marL="9144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2pPr>
            <a:lvl3pPr indent="-304800" lvl="2" marL="13716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3pPr>
            <a:lvl4pPr indent="-304800" lvl="3" marL="1828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4pPr>
            <a:lvl5pPr indent="-304800" lvl="4" marL="22860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5pPr>
            <a:lvl6pPr indent="-304800" lvl="5" marL="27432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6pPr>
            <a:lvl7pPr indent="-304800" lvl="6" marL="32004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7pPr>
            <a:lvl8pPr indent="-304800" lvl="7" marL="36576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8pPr>
            <a:lvl9pPr indent="-304800" lvl="8" marL="411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0" name="Shape 190"/>
        <p:cNvGrpSpPr/>
        <p:nvPr/>
      </p:nvGrpSpPr>
      <p:grpSpPr>
        <a:xfrm>
          <a:off x="0" y="0"/>
          <a:ext cx="0" cy="0"/>
          <a:chOff x="0" y="0"/>
          <a:chExt cx="0" cy="0"/>
        </a:xfrm>
      </p:grpSpPr>
      <p:sp>
        <p:nvSpPr>
          <p:cNvPr id="191" name="Google Shape;191;p3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5"/>
          <p:cNvSpPr txBox="1"/>
          <p:nvPr>
            <p:ph type="title"/>
          </p:nvPr>
        </p:nvSpPr>
        <p:spPr>
          <a:xfrm>
            <a:off x="311725" y="500925"/>
            <a:ext cx="8520600" cy="6237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93" name="Google Shape;193;p35"/>
          <p:cNvSpPr txBox="1"/>
          <p:nvPr>
            <p:ph idx="1" type="body"/>
          </p:nvPr>
        </p:nvSpPr>
        <p:spPr>
          <a:xfrm>
            <a:off x="311700" y="1505700"/>
            <a:ext cx="3999900" cy="30762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94" name="Google Shape;194;p35"/>
          <p:cNvSpPr txBox="1"/>
          <p:nvPr>
            <p:ph idx="2" type="body"/>
          </p:nvPr>
        </p:nvSpPr>
        <p:spPr>
          <a:xfrm>
            <a:off x="4832400" y="1505700"/>
            <a:ext cx="3999900" cy="30762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95" name="Google Shape;195;p35"/>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6" name="Shape 196"/>
        <p:cNvGrpSpPr/>
        <p:nvPr/>
      </p:nvGrpSpPr>
      <p:grpSpPr>
        <a:xfrm>
          <a:off x="0" y="0"/>
          <a:ext cx="0" cy="0"/>
          <a:chOff x="0" y="0"/>
          <a:chExt cx="0" cy="0"/>
        </a:xfrm>
      </p:grpSpPr>
      <p:sp>
        <p:nvSpPr>
          <p:cNvPr id="197" name="Google Shape;197;p36"/>
          <p:cNvSpPr/>
          <p:nvPr/>
        </p:nvSpPr>
        <p:spPr>
          <a:xfrm>
            <a:off x="0" y="0"/>
            <a:ext cx="9144000" cy="72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6"/>
          <p:cNvSpPr txBox="1"/>
          <p:nvPr>
            <p:ph type="title"/>
          </p:nvPr>
        </p:nvSpPr>
        <p:spPr>
          <a:xfrm>
            <a:off x="311700" y="105275"/>
            <a:ext cx="8520600" cy="6237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99" name="Google Shape;199;p36"/>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0" name="Shape 200"/>
        <p:cNvGrpSpPr/>
        <p:nvPr/>
      </p:nvGrpSpPr>
      <p:grpSpPr>
        <a:xfrm>
          <a:off x="0" y="0"/>
          <a:ext cx="0" cy="0"/>
          <a:chOff x="0" y="0"/>
          <a:chExt cx="0" cy="0"/>
        </a:xfrm>
      </p:grpSpPr>
      <p:sp>
        <p:nvSpPr>
          <p:cNvPr id="201" name="Google Shape;201;p37"/>
          <p:cNvSpPr/>
          <p:nvPr/>
        </p:nvSpPr>
        <p:spPr>
          <a:xfrm>
            <a:off x="4840017"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7"/>
          <p:cNvSpPr/>
          <p:nvPr/>
        </p:nvSpPr>
        <p:spPr>
          <a:xfrm>
            <a:off x="4839900" y="0"/>
            <a:ext cx="4316900" cy="4887028"/>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03" name="Google Shape;203;p37"/>
          <p:cNvSpPr txBox="1"/>
          <p:nvPr>
            <p:ph idx="12" type="sldNum"/>
          </p:nvPr>
        </p:nvSpPr>
        <p:spPr>
          <a:xfrm>
            <a:off x="90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7"/>
          <p:cNvSpPr txBox="1"/>
          <p:nvPr>
            <p:ph type="title"/>
          </p:nvPr>
        </p:nvSpPr>
        <p:spPr>
          <a:xfrm>
            <a:off x="5264725" y="500925"/>
            <a:ext cx="3706500" cy="6381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05" name="Google Shape;205;p37"/>
          <p:cNvSpPr txBox="1"/>
          <p:nvPr>
            <p:ph idx="1" type="body"/>
          </p:nvPr>
        </p:nvSpPr>
        <p:spPr>
          <a:xfrm>
            <a:off x="301275" y="500925"/>
            <a:ext cx="4166400" cy="44322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6" name="Google Shape;206;p37"/>
          <p:cNvSpPr txBox="1"/>
          <p:nvPr>
            <p:ph idx="2" type="body"/>
          </p:nvPr>
        </p:nvSpPr>
        <p:spPr>
          <a:xfrm>
            <a:off x="5192225" y="1286175"/>
            <a:ext cx="3706500" cy="26973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Clr>
                <a:srgbClr val="FFFFFF"/>
              </a:buClr>
              <a:buSzPts val="1300"/>
              <a:buChar char="●"/>
              <a:defRPr>
                <a:solidFill>
                  <a:srgbClr val="FFFFFF"/>
                </a:solidFill>
              </a:defRPr>
            </a:lvl1pPr>
            <a:lvl2pPr indent="-298450" lvl="1" marL="914400">
              <a:spcBef>
                <a:spcPts val="1600"/>
              </a:spcBef>
              <a:spcAft>
                <a:spcPts val="0"/>
              </a:spcAft>
              <a:buClr>
                <a:srgbClr val="FFFFFF"/>
              </a:buClr>
              <a:buSzPts val="1100"/>
              <a:buChar char="○"/>
              <a:defRPr>
                <a:solidFill>
                  <a:srgbClr val="FFFFFF"/>
                </a:solidFill>
              </a:defRPr>
            </a:lvl2pPr>
            <a:lvl3pPr indent="-298450" lvl="2" marL="1371600">
              <a:spcBef>
                <a:spcPts val="1600"/>
              </a:spcBef>
              <a:spcAft>
                <a:spcPts val="0"/>
              </a:spcAft>
              <a:buClr>
                <a:srgbClr val="FFFFFF"/>
              </a:buClr>
              <a:buSzPts val="1100"/>
              <a:buChar char="■"/>
              <a:defRPr>
                <a:solidFill>
                  <a:srgbClr val="FFFFFF"/>
                </a:solidFill>
              </a:defRPr>
            </a:lvl3pPr>
            <a:lvl4pPr indent="-298450" lvl="3" marL="1828800">
              <a:spcBef>
                <a:spcPts val="1600"/>
              </a:spcBef>
              <a:spcAft>
                <a:spcPts val="0"/>
              </a:spcAft>
              <a:buClr>
                <a:srgbClr val="FFFFFF"/>
              </a:buClr>
              <a:buSzPts val="1100"/>
              <a:buChar char="●"/>
              <a:defRPr>
                <a:solidFill>
                  <a:srgbClr val="FFFFFF"/>
                </a:solidFill>
              </a:defRPr>
            </a:lvl4pPr>
            <a:lvl5pPr indent="-298450" lvl="4" marL="2286000">
              <a:spcBef>
                <a:spcPts val="1600"/>
              </a:spcBef>
              <a:spcAft>
                <a:spcPts val="0"/>
              </a:spcAft>
              <a:buClr>
                <a:srgbClr val="FFFFFF"/>
              </a:buClr>
              <a:buSzPts val="1100"/>
              <a:buChar char="○"/>
              <a:defRPr>
                <a:solidFill>
                  <a:srgbClr val="FFFFFF"/>
                </a:solidFill>
              </a:defRPr>
            </a:lvl5pPr>
            <a:lvl6pPr indent="-298450" lvl="5" marL="2743200">
              <a:spcBef>
                <a:spcPts val="1600"/>
              </a:spcBef>
              <a:spcAft>
                <a:spcPts val="0"/>
              </a:spcAft>
              <a:buClr>
                <a:srgbClr val="FFFFFF"/>
              </a:buClr>
              <a:buSzPts val="1100"/>
              <a:buChar char="■"/>
              <a:defRPr>
                <a:solidFill>
                  <a:srgbClr val="FFFFFF"/>
                </a:solidFill>
              </a:defRPr>
            </a:lvl6pPr>
            <a:lvl7pPr indent="-298450" lvl="6" marL="3200400">
              <a:spcBef>
                <a:spcPts val="1600"/>
              </a:spcBef>
              <a:spcAft>
                <a:spcPts val="0"/>
              </a:spcAft>
              <a:buClr>
                <a:srgbClr val="FFFFFF"/>
              </a:buClr>
              <a:buSzPts val="1100"/>
              <a:buChar char="●"/>
              <a:defRPr>
                <a:solidFill>
                  <a:srgbClr val="FFFFFF"/>
                </a:solidFill>
              </a:defRPr>
            </a:lvl7pPr>
            <a:lvl8pPr indent="-298450" lvl="7" marL="3657600">
              <a:spcBef>
                <a:spcPts val="1600"/>
              </a:spcBef>
              <a:spcAft>
                <a:spcPts val="0"/>
              </a:spcAft>
              <a:buClr>
                <a:srgbClr val="FFFFFF"/>
              </a:buClr>
              <a:buSzPts val="1100"/>
              <a:buChar char="○"/>
              <a:defRPr>
                <a:solidFill>
                  <a:srgbClr val="FFFFFF"/>
                </a:solidFill>
              </a:defRPr>
            </a:lvl8pPr>
            <a:lvl9pPr indent="-298450" lvl="8" marL="4114800">
              <a:spcBef>
                <a:spcPts val="1600"/>
              </a:spcBef>
              <a:spcAft>
                <a:spcPts val="1600"/>
              </a:spcAft>
              <a:buClr>
                <a:srgbClr val="FFFFFF"/>
              </a:buClr>
              <a:buSzPts val="1100"/>
              <a:buChar char="■"/>
              <a:defRPr>
                <a:solidFill>
                  <a:srgbClr val="FFFFFF"/>
                </a:solidFill>
              </a:defRPr>
            </a:lvl9pPr>
          </a:lstStyle>
          <a:p/>
        </p:txBody>
      </p:sp>
      <p:sp>
        <p:nvSpPr>
          <p:cNvPr id="207" name="Google Shape;207;p37"/>
          <p:cNvSpPr txBox="1"/>
          <p:nvPr>
            <p:ph idx="3" type="body"/>
          </p:nvPr>
        </p:nvSpPr>
        <p:spPr>
          <a:xfrm>
            <a:off x="5192225" y="4089650"/>
            <a:ext cx="3706500" cy="8082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lvl1pPr indent="-304800" lvl="0" marL="4572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1pPr>
            <a:lvl2pPr indent="-304800" lvl="1" marL="9144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2pPr>
            <a:lvl3pPr indent="-304800" lvl="2" marL="13716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3pPr>
            <a:lvl4pPr indent="-304800" lvl="3" marL="1828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4pPr>
            <a:lvl5pPr indent="-304800" lvl="4" marL="22860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5pPr>
            <a:lvl6pPr indent="-304800" lvl="5" marL="27432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6pPr>
            <a:lvl7pPr indent="-304800" lvl="6" marL="32004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7pPr>
            <a:lvl8pPr indent="-304800" lvl="7" marL="36576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8pPr>
            <a:lvl9pPr indent="-304800" lvl="8" marL="411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208" name="Shape 208"/>
        <p:cNvGrpSpPr/>
        <p:nvPr/>
      </p:nvGrpSpPr>
      <p:grpSpPr>
        <a:xfrm>
          <a:off x="0" y="0"/>
          <a:ext cx="0" cy="0"/>
          <a:chOff x="0" y="0"/>
          <a:chExt cx="0" cy="0"/>
        </a:xfrm>
      </p:grpSpPr>
      <p:sp>
        <p:nvSpPr>
          <p:cNvPr id="209" name="Google Shape;209;p38"/>
          <p:cNvSpPr txBox="1"/>
          <p:nvPr>
            <p:ph type="title"/>
          </p:nvPr>
        </p:nvSpPr>
        <p:spPr>
          <a:xfrm>
            <a:off x="311675" y="798600"/>
            <a:ext cx="6247800" cy="3546300"/>
          </a:xfrm>
          <a:prstGeom prst="rect">
            <a:avLst/>
          </a:prstGeom>
        </p:spPr>
        <p:txBody>
          <a:bodyPr anchorCtr="0" anchor="ctr" bIns="91425" lIns="91425" spcFirstLastPara="1" rIns="91425" wrap="square" tIns="91425">
            <a:sp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10" name="Google Shape;210;p38"/>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1" name="Shape 211"/>
        <p:cNvGrpSpPr/>
        <p:nvPr/>
      </p:nvGrpSpPr>
      <p:grpSpPr>
        <a:xfrm>
          <a:off x="0" y="0"/>
          <a:ext cx="0" cy="0"/>
          <a:chOff x="0" y="0"/>
          <a:chExt cx="0" cy="0"/>
        </a:xfrm>
      </p:grpSpPr>
      <p:sp>
        <p:nvSpPr>
          <p:cNvPr id="212" name="Google Shape;212;p3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9"/>
          <p:cNvSpPr txBox="1"/>
          <p:nvPr>
            <p:ph type="title"/>
          </p:nvPr>
        </p:nvSpPr>
        <p:spPr>
          <a:xfrm>
            <a:off x="311300" y="500925"/>
            <a:ext cx="3704400" cy="20496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14" name="Google Shape;214;p39"/>
          <p:cNvSpPr txBox="1"/>
          <p:nvPr>
            <p:ph idx="1" type="subTitle"/>
          </p:nvPr>
        </p:nvSpPr>
        <p:spPr>
          <a:xfrm>
            <a:off x="304800" y="2626725"/>
            <a:ext cx="3704400" cy="9267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215" name="Google Shape;215;p39"/>
          <p:cNvSpPr txBox="1"/>
          <p:nvPr>
            <p:ph idx="2" type="body"/>
          </p:nvPr>
        </p:nvSpPr>
        <p:spPr>
          <a:xfrm>
            <a:off x="4879025" y="500925"/>
            <a:ext cx="3954000" cy="41115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16" name="Google Shape;216;p39"/>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7" name="Shape 217"/>
        <p:cNvGrpSpPr/>
        <p:nvPr/>
      </p:nvGrpSpPr>
      <p:grpSpPr>
        <a:xfrm>
          <a:off x="0" y="0"/>
          <a:ext cx="0" cy="0"/>
          <a:chOff x="0" y="0"/>
          <a:chExt cx="0" cy="0"/>
        </a:xfrm>
      </p:grpSpPr>
      <p:sp>
        <p:nvSpPr>
          <p:cNvPr id="218" name="Google Shape;218;p4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0"/>
          <p:cNvSpPr txBox="1"/>
          <p:nvPr>
            <p:ph idx="1" type="body"/>
          </p:nvPr>
        </p:nvSpPr>
        <p:spPr>
          <a:xfrm>
            <a:off x="311700" y="4521400"/>
            <a:ext cx="7979400" cy="460500"/>
          </a:xfrm>
          <a:prstGeom prst="rect">
            <a:avLst/>
          </a:prstGeom>
        </p:spPr>
        <p:txBody>
          <a:bodyPr anchorCtr="0" anchor="ctr" bIns="91425" lIns="91425" spcFirstLastPara="1" rIns="91425" wrap="square" tIns="91425">
            <a:sp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220" name="Google Shape;220;p40"/>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21" name="Shape 221"/>
        <p:cNvGrpSpPr/>
        <p:nvPr/>
      </p:nvGrpSpPr>
      <p:grpSpPr>
        <a:xfrm>
          <a:off x="0" y="0"/>
          <a:ext cx="0" cy="0"/>
          <a:chOff x="0" y="0"/>
          <a:chExt cx="0" cy="0"/>
        </a:xfrm>
      </p:grpSpPr>
      <p:sp>
        <p:nvSpPr>
          <p:cNvPr id="222" name="Google Shape;222;p4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sp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223" name="Google Shape;223;p41"/>
          <p:cNvSpPr txBox="1"/>
          <p:nvPr>
            <p:ph idx="1" type="body"/>
          </p:nvPr>
        </p:nvSpPr>
        <p:spPr>
          <a:xfrm>
            <a:off x="311700" y="2121425"/>
            <a:ext cx="5334900" cy="9426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224" name="Google Shape;224;p41"/>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 name="Shape 225"/>
        <p:cNvGrpSpPr/>
        <p:nvPr/>
      </p:nvGrpSpPr>
      <p:grpSpPr>
        <a:xfrm>
          <a:off x="0" y="0"/>
          <a:ext cx="0" cy="0"/>
          <a:chOff x="0" y="0"/>
          <a:chExt cx="0" cy="0"/>
        </a:xfrm>
      </p:grpSpPr>
      <p:sp>
        <p:nvSpPr>
          <p:cNvPr id="226" name="Google Shape;226;p42"/>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0" name="Google Shape;30;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27" name="Shape 227"/>
        <p:cNvGrpSpPr/>
        <p:nvPr/>
      </p:nvGrpSpPr>
      <p:grpSpPr>
        <a:xfrm>
          <a:off x="0" y="0"/>
          <a:ext cx="0" cy="0"/>
          <a:chOff x="0" y="0"/>
          <a:chExt cx="0" cy="0"/>
        </a:xfrm>
      </p:grpSpPr>
      <p:sp>
        <p:nvSpPr>
          <p:cNvPr id="228" name="Google Shape;228;p4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3"/>
          <p:cNvSpPr txBox="1"/>
          <p:nvPr>
            <p:ph type="title"/>
          </p:nvPr>
        </p:nvSpPr>
        <p:spPr>
          <a:xfrm>
            <a:off x="311700" y="315925"/>
            <a:ext cx="8520600" cy="8313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0" name="Google Shape;230;p43"/>
          <p:cNvSpPr txBox="1"/>
          <p:nvPr>
            <p:ph idx="1" type="body"/>
          </p:nvPr>
        </p:nvSpPr>
        <p:spPr>
          <a:xfrm>
            <a:off x="311700" y="1225225"/>
            <a:ext cx="8520600" cy="33540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31" name="Google Shape;231;p43"/>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232" name="Shape 232"/>
        <p:cNvGrpSpPr/>
        <p:nvPr/>
      </p:nvGrpSpPr>
      <p:grpSpPr>
        <a:xfrm>
          <a:off x="0" y="0"/>
          <a:ext cx="0" cy="0"/>
          <a:chOff x="0" y="0"/>
          <a:chExt cx="0" cy="0"/>
        </a:xfrm>
      </p:grpSpPr>
      <p:sp>
        <p:nvSpPr>
          <p:cNvPr id="233" name="Google Shape;233;p4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4" name="Google Shape;234;p44"/>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35" name="Google Shape;235;p44"/>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6" name="Google Shape;3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p:nvPr/>
        </p:nvSpPr>
        <p:spPr>
          <a:xfrm>
            <a:off x="4840017"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p:nvPr/>
        </p:nvSpPr>
        <p:spPr>
          <a:xfrm>
            <a:off x="4839900" y="0"/>
            <a:ext cx="4316900" cy="4887028"/>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40" name="Google Shape;40;p7"/>
          <p:cNvSpPr txBox="1"/>
          <p:nvPr>
            <p:ph idx="12" type="sldNum"/>
          </p:nvPr>
        </p:nvSpPr>
        <p:spPr>
          <a:xfrm>
            <a:off x="90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1" name="Google Shape;41;p7"/>
          <p:cNvSpPr txBox="1"/>
          <p:nvPr>
            <p:ph type="title"/>
          </p:nvPr>
        </p:nvSpPr>
        <p:spPr>
          <a:xfrm>
            <a:off x="5264725" y="500925"/>
            <a:ext cx="3706500" cy="63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2" name="Google Shape;42;p7"/>
          <p:cNvSpPr txBox="1"/>
          <p:nvPr>
            <p:ph idx="1" type="body"/>
          </p:nvPr>
        </p:nvSpPr>
        <p:spPr>
          <a:xfrm>
            <a:off x="301275" y="500925"/>
            <a:ext cx="4166400" cy="4432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3" name="Google Shape;43;p7"/>
          <p:cNvSpPr txBox="1"/>
          <p:nvPr>
            <p:ph idx="2" type="body"/>
          </p:nvPr>
        </p:nvSpPr>
        <p:spPr>
          <a:xfrm>
            <a:off x="5192225" y="1286175"/>
            <a:ext cx="3706500" cy="26973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rgbClr val="FFFFFF"/>
              </a:buClr>
              <a:buSzPts val="1300"/>
              <a:buChar char="●"/>
              <a:defRPr>
                <a:solidFill>
                  <a:srgbClr val="FFFFFF"/>
                </a:solidFill>
              </a:defRPr>
            </a:lvl1pPr>
            <a:lvl2pPr indent="-298450" lvl="1" marL="914400" rtl="0">
              <a:spcBef>
                <a:spcPts val="1600"/>
              </a:spcBef>
              <a:spcAft>
                <a:spcPts val="0"/>
              </a:spcAft>
              <a:buClr>
                <a:srgbClr val="FFFFFF"/>
              </a:buClr>
              <a:buSzPts val="1100"/>
              <a:buChar char="○"/>
              <a:defRPr>
                <a:solidFill>
                  <a:srgbClr val="FFFFFF"/>
                </a:solidFill>
              </a:defRPr>
            </a:lvl2pPr>
            <a:lvl3pPr indent="-298450" lvl="2" marL="1371600" rtl="0">
              <a:spcBef>
                <a:spcPts val="1600"/>
              </a:spcBef>
              <a:spcAft>
                <a:spcPts val="0"/>
              </a:spcAft>
              <a:buClr>
                <a:srgbClr val="FFFFFF"/>
              </a:buClr>
              <a:buSzPts val="1100"/>
              <a:buChar char="■"/>
              <a:defRPr>
                <a:solidFill>
                  <a:srgbClr val="FFFFFF"/>
                </a:solidFill>
              </a:defRPr>
            </a:lvl3pPr>
            <a:lvl4pPr indent="-298450" lvl="3" marL="1828800" rtl="0">
              <a:spcBef>
                <a:spcPts val="1600"/>
              </a:spcBef>
              <a:spcAft>
                <a:spcPts val="0"/>
              </a:spcAft>
              <a:buClr>
                <a:srgbClr val="FFFFFF"/>
              </a:buClr>
              <a:buSzPts val="1100"/>
              <a:buChar char="●"/>
              <a:defRPr>
                <a:solidFill>
                  <a:srgbClr val="FFFFFF"/>
                </a:solidFill>
              </a:defRPr>
            </a:lvl4pPr>
            <a:lvl5pPr indent="-298450" lvl="4" marL="2286000" rtl="0">
              <a:spcBef>
                <a:spcPts val="1600"/>
              </a:spcBef>
              <a:spcAft>
                <a:spcPts val="0"/>
              </a:spcAft>
              <a:buClr>
                <a:srgbClr val="FFFFFF"/>
              </a:buClr>
              <a:buSzPts val="1100"/>
              <a:buChar char="○"/>
              <a:defRPr>
                <a:solidFill>
                  <a:srgbClr val="FFFFFF"/>
                </a:solidFill>
              </a:defRPr>
            </a:lvl5pPr>
            <a:lvl6pPr indent="-298450" lvl="5" marL="2743200" rtl="0">
              <a:spcBef>
                <a:spcPts val="1600"/>
              </a:spcBef>
              <a:spcAft>
                <a:spcPts val="0"/>
              </a:spcAft>
              <a:buClr>
                <a:srgbClr val="FFFFFF"/>
              </a:buClr>
              <a:buSzPts val="1100"/>
              <a:buChar char="■"/>
              <a:defRPr>
                <a:solidFill>
                  <a:srgbClr val="FFFFFF"/>
                </a:solidFill>
              </a:defRPr>
            </a:lvl6pPr>
            <a:lvl7pPr indent="-298450" lvl="6" marL="3200400" rtl="0">
              <a:spcBef>
                <a:spcPts val="1600"/>
              </a:spcBef>
              <a:spcAft>
                <a:spcPts val="0"/>
              </a:spcAft>
              <a:buClr>
                <a:srgbClr val="FFFFFF"/>
              </a:buClr>
              <a:buSzPts val="1100"/>
              <a:buChar char="●"/>
              <a:defRPr>
                <a:solidFill>
                  <a:srgbClr val="FFFFFF"/>
                </a:solidFill>
              </a:defRPr>
            </a:lvl7pPr>
            <a:lvl8pPr indent="-298450" lvl="7" marL="3657600" rtl="0">
              <a:spcBef>
                <a:spcPts val="1600"/>
              </a:spcBef>
              <a:spcAft>
                <a:spcPts val="0"/>
              </a:spcAft>
              <a:buClr>
                <a:srgbClr val="FFFFFF"/>
              </a:buClr>
              <a:buSzPts val="1100"/>
              <a:buChar char="○"/>
              <a:defRPr>
                <a:solidFill>
                  <a:srgbClr val="FFFFFF"/>
                </a:solidFill>
              </a:defRPr>
            </a:lvl8pPr>
            <a:lvl9pPr indent="-298450" lvl="8" marL="4114800" rtl="0">
              <a:spcBef>
                <a:spcPts val="1600"/>
              </a:spcBef>
              <a:spcAft>
                <a:spcPts val="1600"/>
              </a:spcAft>
              <a:buClr>
                <a:srgbClr val="FFFFFF"/>
              </a:buClr>
              <a:buSzPts val="1100"/>
              <a:buChar char="■"/>
              <a:defRPr>
                <a:solidFill>
                  <a:srgbClr val="FFFFFF"/>
                </a:solidFill>
              </a:defRPr>
            </a:lvl9pPr>
          </a:lstStyle>
          <a:p/>
        </p:txBody>
      </p:sp>
      <p:sp>
        <p:nvSpPr>
          <p:cNvPr id="44" name="Google Shape;44;p7"/>
          <p:cNvSpPr txBox="1"/>
          <p:nvPr>
            <p:ph idx="3" type="body"/>
          </p:nvPr>
        </p:nvSpPr>
        <p:spPr>
          <a:xfrm>
            <a:off x="5192225" y="4089650"/>
            <a:ext cx="3706500" cy="8082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lvl1pPr indent="-311150" lvl="0" marL="457200" rtl="0">
              <a:spcBef>
                <a:spcPts val="0"/>
              </a:spcBef>
              <a:spcAft>
                <a:spcPts val="0"/>
              </a:spcAft>
              <a:buClr>
                <a:srgbClr val="000000"/>
              </a:buClr>
              <a:buSzPts val="1300"/>
              <a:buFont typeface="Arial"/>
              <a:buChar char="●"/>
              <a:defRPr>
                <a:solidFill>
                  <a:srgbClr val="000000"/>
                </a:solidFill>
                <a:latin typeface="Arial"/>
                <a:ea typeface="Arial"/>
                <a:cs typeface="Arial"/>
                <a:sym typeface="Arial"/>
              </a:defRPr>
            </a:lvl1pPr>
            <a:lvl2pPr indent="-298450" lvl="1" marL="9144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2pPr>
            <a:lvl3pPr indent="-298450" lvl="2" marL="13716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3pPr>
            <a:lvl4pPr indent="-298450" lvl="3" marL="18288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4pPr>
            <a:lvl5pPr indent="-298450" lvl="4" marL="22860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5pPr>
            <a:lvl6pPr indent="-298450" lvl="5" marL="27432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6pPr>
            <a:lvl7pPr indent="-298450" lvl="6" marL="32004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7pPr>
            <a:lvl8pPr indent="-298450" lvl="7" marL="36576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8pPr>
            <a:lvl9pPr indent="-298450" lvl="8" marL="411480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5" name="Shape 45"/>
        <p:cNvGrpSpPr/>
        <p:nvPr/>
      </p:nvGrpSpPr>
      <p:grpSpPr>
        <a:xfrm>
          <a:off x="0" y="0"/>
          <a:ext cx="0" cy="0"/>
          <a:chOff x="0" y="0"/>
          <a:chExt cx="0" cy="0"/>
        </a:xfrm>
      </p:grpSpPr>
      <p:sp>
        <p:nvSpPr>
          <p:cNvPr id="46" name="Google Shape;46;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7" name="Google Shape;4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51" name="Google Shape;51;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52" name="Google Shape;52;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3" name="Google Shape;5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7" name="Google Shape;5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theme" Target="../theme/theme3.xml"/><Relationship Id="rId14" Type="http://schemas.openxmlformats.org/officeDocument/2006/relationships/slideLayout" Target="../slideLayouts/slideLayout2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4.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85" name="Google Shape;85;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rtl="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6" name="Google Shape;8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Roboto"/>
                <a:ea typeface="Roboto"/>
                <a:cs typeface="Roboto"/>
                <a:sym typeface="Roboto"/>
              </a:defRPr>
            </a:lvl1pPr>
            <a:lvl2pPr lvl="1" rtl="0" algn="r">
              <a:buNone/>
              <a:defRPr sz="1000">
                <a:solidFill>
                  <a:schemeClr val="dk2"/>
                </a:solidFill>
                <a:latin typeface="Roboto"/>
                <a:ea typeface="Roboto"/>
                <a:cs typeface="Roboto"/>
                <a:sym typeface="Roboto"/>
              </a:defRPr>
            </a:lvl2pPr>
            <a:lvl3pPr lvl="2" rtl="0" algn="r">
              <a:buNone/>
              <a:defRPr sz="1000">
                <a:solidFill>
                  <a:schemeClr val="dk2"/>
                </a:solidFill>
                <a:latin typeface="Roboto"/>
                <a:ea typeface="Roboto"/>
                <a:cs typeface="Roboto"/>
                <a:sym typeface="Roboto"/>
              </a:defRPr>
            </a:lvl3pPr>
            <a:lvl4pPr lvl="3" rtl="0" algn="r">
              <a:buNone/>
              <a:defRPr sz="1000">
                <a:solidFill>
                  <a:schemeClr val="dk2"/>
                </a:solidFill>
                <a:latin typeface="Roboto"/>
                <a:ea typeface="Roboto"/>
                <a:cs typeface="Roboto"/>
                <a:sym typeface="Roboto"/>
              </a:defRPr>
            </a:lvl4pPr>
            <a:lvl5pPr lvl="4" rtl="0" algn="r">
              <a:buNone/>
              <a:defRPr sz="1000">
                <a:solidFill>
                  <a:schemeClr val="dk2"/>
                </a:solidFill>
                <a:latin typeface="Roboto"/>
                <a:ea typeface="Roboto"/>
                <a:cs typeface="Roboto"/>
                <a:sym typeface="Roboto"/>
              </a:defRPr>
            </a:lvl5pPr>
            <a:lvl6pPr lvl="5" rtl="0" algn="r">
              <a:buNone/>
              <a:defRPr sz="1000">
                <a:solidFill>
                  <a:schemeClr val="dk2"/>
                </a:solidFill>
                <a:latin typeface="Roboto"/>
                <a:ea typeface="Roboto"/>
                <a:cs typeface="Roboto"/>
                <a:sym typeface="Roboto"/>
              </a:defRPr>
            </a:lvl6pPr>
            <a:lvl7pPr lvl="6" rtl="0" algn="r">
              <a:buNone/>
              <a:defRPr sz="1000">
                <a:solidFill>
                  <a:schemeClr val="dk2"/>
                </a:solidFill>
                <a:latin typeface="Roboto"/>
                <a:ea typeface="Roboto"/>
                <a:cs typeface="Roboto"/>
                <a:sym typeface="Roboto"/>
              </a:defRPr>
            </a:lvl7pPr>
            <a:lvl8pPr lvl="7" rtl="0" algn="r">
              <a:buNone/>
              <a:defRPr sz="1000">
                <a:solidFill>
                  <a:schemeClr val="dk2"/>
                </a:solidFill>
                <a:latin typeface="Roboto"/>
                <a:ea typeface="Roboto"/>
                <a:cs typeface="Roboto"/>
                <a:sym typeface="Roboto"/>
              </a:defRPr>
            </a:lvl8pPr>
            <a:lvl9pPr lvl="8" rtl="0"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168" name="Shape 168"/>
        <p:cNvGrpSpPr/>
        <p:nvPr/>
      </p:nvGrpSpPr>
      <p:grpSpPr>
        <a:xfrm>
          <a:off x="0" y="0"/>
          <a:ext cx="0" cy="0"/>
          <a:chOff x="0" y="0"/>
          <a:chExt cx="0" cy="0"/>
        </a:xfrm>
      </p:grpSpPr>
      <p:sp>
        <p:nvSpPr>
          <p:cNvPr id="169" name="Google Shape;169;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170" name="Google Shape;170;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171" name="Google Shape;171;p31"/>
          <p:cNvSpPr txBox="1"/>
          <p:nvPr>
            <p:ph idx="12" type="sldNum"/>
          </p:nvPr>
        </p:nvSpPr>
        <p:spPr>
          <a:xfrm>
            <a:off x="8472458" y="4663217"/>
            <a:ext cx="548700" cy="338700"/>
          </a:xfrm>
          <a:prstGeom prst="rect">
            <a:avLst/>
          </a:prstGeom>
          <a:noFill/>
          <a:ln>
            <a:noFill/>
          </a:ln>
        </p:spPr>
        <p:txBody>
          <a:bodyPr anchorCtr="0" anchor="ctr" bIns="91425" lIns="91425" spcFirstLastPara="1" rIns="91425" wrap="square" tIns="91425">
            <a:sp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junit.org/junit5/" TargetMode="External"/><Relationship Id="rId4" Type="http://schemas.openxmlformats.org/officeDocument/2006/relationships/hyperlink" Target="https://openjfx.io/" TargetMode="External"/><Relationship Id="rId5" Type="http://schemas.openxmlformats.org/officeDocument/2006/relationships/hyperlink" Target="https://maven.apache.org/" TargetMode="External"/><Relationship Id="rId6"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maven.apache.org/download.cgi" TargetMode="Externa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madnight.github.io/githut/#/pull_requests/2020/3" TargetMode="External"/><Relationship Id="rId4" Type="http://schemas.openxmlformats.org/officeDocument/2006/relationships/hyperlink" Target="https://insights.stackoverflow.com/survey/2019" TargetMode="External"/><Relationship Id="rId5"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 Id="rId3" Type="http://schemas.openxmlformats.org/officeDocument/2006/relationships/image" Target="../media/image17.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23.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25.png"/></Relationships>
</file>

<file path=ppt/slides/_rels/slide55.xml.rels><?xml version="1.0" encoding="UTF-8" standalone="yes"?><Relationships xmlns="http://schemas.openxmlformats.org/package/2006/relationships"><Relationship Id="rId20" Type="http://schemas.openxmlformats.org/officeDocument/2006/relationships/hyperlink" Target="https://docs.google.com/presentation/d/1j8Q61eOVEiZnbH4jQi1nVW0E_WQu4dQXFFKZ9QsLtog/edit#slide=id.gad4fde980e_0_134" TargetMode="External"/><Relationship Id="rId22" Type="http://schemas.openxmlformats.org/officeDocument/2006/relationships/hyperlink" Target="https://docs.google.com/presentation/d/1j8Q61eOVEiZnbH4jQi1nVW0E_WQu4dQXFFKZ9QsLtog/edit#slide=id.gad4fde980e_0_134" TargetMode="External"/><Relationship Id="rId21" Type="http://schemas.openxmlformats.org/officeDocument/2006/relationships/hyperlink" Target="https://docs.google.com/presentation/d/1j8Q61eOVEiZnbH4jQi1nVW0E_WQu4dQXFFKZ9QsLtog/edit#slide=id.gad4fde980e_0_134" TargetMode="External"/><Relationship Id="rId24" Type="http://schemas.openxmlformats.org/officeDocument/2006/relationships/hyperlink" Target="https://docs.google.com/presentation/d/1j8Q61eOVEiZnbH4jQi1nVW0E_WQu4dQXFFKZ9QsLtog/edit#slide=id.gaf3aa727f8_0_25" TargetMode="External"/><Relationship Id="rId23" Type="http://schemas.openxmlformats.org/officeDocument/2006/relationships/hyperlink" Target="https://docs.google.com/presentation/d/1j8Q61eOVEiZnbH4jQi1nVW0E_WQu4dQXFFKZ9QsLtog/edit#slide=id.gad4fde980e_0_153" TargetMode="External"/><Relationship Id="rId1" Type="http://schemas.openxmlformats.org/officeDocument/2006/relationships/slideLayout" Target="../slideLayouts/slideLayout39.xml"/><Relationship Id="rId2" Type="http://schemas.openxmlformats.org/officeDocument/2006/relationships/notesSlide" Target="../notesSlides/notesSlide55.xml"/><Relationship Id="rId3" Type="http://schemas.openxmlformats.org/officeDocument/2006/relationships/hyperlink" Target="https://docs.google.com/presentation/d/1j8Q61eOVEiZnbH4jQi1nVW0E_WQu4dQXFFKZ9QsLtog/edit#slide=id.gad4fde980e_0_0" TargetMode="External"/><Relationship Id="rId4" Type="http://schemas.openxmlformats.org/officeDocument/2006/relationships/hyperlink" Target="https://docs.google.com/presentation/d/1j8Q61eOVEiZnbH4jQi1nVW0E_WQu4dQXFFKZ9QsLtog/edit#slide=id.gad4fde980e_0_0" TargetMode="External"/><Relationship Id="rId9" Type="http://schemas.openxmlformats.org/officeDocument/2006/relationships/hyperlink" Target="https://docs.google.com/presentation/d/1j8Q61eOVEiZnbH4jQi1nVW0E_WQu4dQXFFKZ9QsLtog/edit#slide=id.gad4fde980e_0_77" TargetMode="External"/><Relationship Id="rId26" Type="http://schemas.openxmlformats.org/officeDocument/2006/relationships/hyperlink" Target="https://docs.google.com/presentation/d/1j8Q61eOVEiZnbH4jQi1nVW0E_WQu4dQXFFKZ9QsLtog/edit#slide=id.gaf3aa727f8_0_25" TargetMode="External"/><Relationship Id="rId25" Type="http://schemas.openxmlformats.org/officeDocument/2006/relationships/hyperlink" Target="https://docs.google.com/presentation/d/1j8Q61eOVEiZnbH4jQi1nVW0E_WQu4dQXFFKZ9QsLtog/edit#slide=id.gaf3aa727f8_0_25" TargetMode="External"/><Relationship Id="rId28" Type="http://schemas.openxmlformats.org/officeDocument/2006/relationships/hyperlink" Target="https://docs.google.com/presentation/d/1j8Q61eOVEiZnbH4jQi1nVW0E_WQu4dQXFFKZ9QsLtog/edit#slide=id.g1bca3f3decd_0_31" TargetMode="External"/><Relationship Id="rId27" Type="http://schemas.openxmlformats.org/officeDocument/2006/relationships/hyperlink" Target="https://docs.google.com/presentation/d/1j8Q61eOVEiZnbH4jQi1nVW0E_WQu4dQXFFKZ9QsLtog/edit#slide=id.g1bca3f3decd_0_31" TargetMode="External"/><Relationship Id="rId5" Type="http://schemas.openxmlformats.org/officeDocument/2006/relationships/hyperlink" Target="https://docs.google.com/presentation/d/1j8Q61eOVEiZnbH4jQi1nVW0E_WQu4dQXFFKZ9QsLtog/edit#slide=id.gad4fde980e_0_0" TargetMode="External"/><Relationship Id="rId6" Type="http://schemas.openxmlformats.org/officeDocument/2006/relationships/hyperlink" Target="https://docs.google.com/presentation/d/1j8Q61eOVEiZnbH4jQi1nVW0E_WQu4dQXFFKZ9QsLtog/edit#slide=id.gad4fde980e_0_37" TargetMode="External"/><Relationship Id="rId29" Type="http://schemas.openxmlformats.org/officeDocument/2006/relationships/hyperlink" Target="https://docs.google.com/presentation/d/1j8Q61eOVEiZnbH4jQi1nVW0E_WQu4dQXFFKZ9QsLtog/edit#slide=id.g1bca3f3decd_0_31" TargetMode="External"/><Relationship Id="rId7" Type="http://schemas.openxmlformats.org/officeDocument/2006/relationships/hyperlink" Target="https://docs.google.com/presentation/d/1j8Q61eOVEiZnbH4jQi1nVW0E_WQu4dQXFFKZ9QsLtog/edit#slide=id.g1bca3f3decd_0_267" TargetMode="External"/><Relationship Id="rId8" Type="http://schemas.openxmlformats.org/officeDocument/2006/relationships/hyperlink" Target="https://docs.google.com/presentation/d/1j8Q61eOVEiZnbH4jQi1nVW0E_WQu4dQXFFKZ9QsLtog/edit#slide=id.g1bca3f3decd_0_286" TargetMode="External"/><Relationship Id="rId11" Type="http://schemas.openxmlformats.org/officeDocument/2006/relationships/hyperlink" Target="https://docs.google.com/presentation/d/1j8Q61eOVEiZnbH4jQi1nVW0E_WQu4dQXFFKZ9QsLtog/edit#slide=id.gad4fde980e_0_10" TargetMode="External"/><Relationship Id="rId10" Type="http://schemas.openxmlformats.org/officeDocument/2006/relationships/hyperlink" Target="https://docs.google.com/presentation/d/1j8Q61eOVEiZnbH4jQi1nVW0E_WQu4dQXFFKZ9QsLtog/edit#slide=id.gad4fde980e_0_77" TargetMode="External"/><Relationship Id="rId13" Type="http://schemas.openxmlformats.org/officeDocument/2006/relationships/hyperlink" Target="https://docs.google.com/presentation/d/1j8Q61eOVEiZnbH4jQi1nVW0E_WQu4dQXFFKZ9QsLtog/edit#slide=id.gaf64540576_0_20" TargetMode="External"/><Relationship Id="rId12" Type="http://schemas.openxmlformats.org/officeDocument/2006/relationships/hyperlink" Target="https://docs.google.com/presentation/d/1j8Q61eOVEiZnbH4jQi1nVW0E_WQu4dQXFFKZ9QsLtog/edit#slide=id.gad4fde980e_0_10" TargetMode="External"/><Relationship Id="rId15" Type="http://schemas.openxmlformats.org/officeDocument/2006/relationships/hyperlink" Target="https://docs.google.com/presentation/d/1j8Q61eOVEiZnbH4jQi1nVW0E_WQu4dQXFFKZ9QsLtog/edit#slide=id.gad4fde980e_0_115" TargetMode="External"/><Relationship Id="rId14" Type="http://schemas.openxmlformats.org/officeDocument/2006/relationships/hyperlink" Target="https://docs.google.com/presentation/d/1j8Q61eOVEiZnbH4jQi1nVW0E_WQu4dQXFFKZ9QsLtog/edit#slide=id.gad4fde980e_0_96" TargetMode="External"/><Relationship Id="rId17" Type="http://schemas.openxmlformats.org/officeDocument/2006/relationships/hyperlink" Target="https://docs.google.com/presentation/d/1j8Q61eOVEiZnbH4jQi1nVW0E_WQu4dQXFFKZ9QsLtog/edit#slide=id.gad4fde980e_0_134" TargetMode="External"/><Relationship Id="rId16" Type="http://schemas.openxmlformats.org/officeDocument/2006/relationships/hyperlink" Target="https://docs.google.com/presentation/d/1j8Q61eOVEiZnbH4jQi1nVW0E_WQu4dQXFFKZ9QsLtog/edit#slide=id.gad4fde980e_0_134" TargetMode="External"/><Relationship Id="rId19" Type="http://schemas.openxmlformats.org/officeDocument/2006/relationships/hyperlink" Target="https://docs.google.com/presentation/d/1j8Q61eOVEiZnbH4jQi1nVW0E_WQu4dQXFFKZ9QsLtog/edit#slide=id.gad4fde980e_0_134" TargetMode="External"/><Relationship Id="rId18" Type="http://schemas.openxmlformats.org/officeDocument/2006/relationships/hyperlink" Target="https://docs.google.com/presentation/d/1j8Q61eOVEiZnbH4jQi1nVW0E_WQu4dQXFFKZ9QsLtog/edit#slide=id.gad4fde980e_0_134"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6.xml"/><Relationship Id="rId3" Type="http://schemas.openxmlformats.org/officeDocument/2006/relationships/hyperlink" Target="https://docs.google.com/presentation/d/1j8Q61eOVEiZnbH4jQi1nVW0E_WQu4dQXFFKZ9QsLtog/edit#slide=id.g1a5c2c65a17_0_268" TargetMode="External"/><Relationship Id="rId4" Type="http://schemas.openxmlformats.org/officeDocument/2006/relationships/hyperlink" Target="https://docs.google.com/presentation/d/1j8Q61eOVEiZnbH4jQi1nVW0E_WQu4dQXFFKZ9QsLtog/edit#slide=id.g1a5c2c65a17_0_288" TargetMode="External"/><Relationship Id="rId9" Type="http://schemas.openxmlformats.org/officeDocument/2006/relationships/hyperlink" Target="https://docs.google.com/presentation/d/1j8Q61eOVEiZnbH4jQi1nVW0E_WQu4dQXFFKZ9QsLtog/edit#slide=id.g1a5c2c65a17_0_589" TargetMode="External"/><Relationship Id="rId5" Type="http://schemas.openxmlformats.org/officeDocument/2006/relationships/hyperlink" Target="https://docs.google.com/presentation/d/1j8Q61eOVEiZnbH4jQi1nVW0E_WQu4dQXFFKZ9QsLtog/edit#slide=id.g1a5c2c65a17_0_288" TargetMode="External"/><Relationship Id="rId6" Type="http://schemas.openxmlformats.org/officeDocument/2006/relationships/hyperlink" Target="https://docs.google.com/presentation/d/1j8Q61eOVEiZnbH4jQi1nVW0E_WQu4dQXFFKZ9QsLtog/edit#slide=id.g1a5c2c65a17_0_323" TargetMode="External"/><Relationship Id="rId7" Type="http://schemas.openxmlformats.org/officeDocument/2006/relationships/hyperlink" Target="https://docs.google.com/presentation/d/1j8Q61eOVEiZnbH4jQi1nVW0E_WQu4dQXFFKZ9QsLtog/edit#slide=id.g1a5c2c65a17_0_523" TargetMode="External"/><Relationship Id="rId8" Type="http://schemas.openxmlformats.org/officeDocument/2006/relationships/hyperlink" Target="https://docs.google.com/presentation/d/1j8Q61eOVEiZnbH4jQi1nVW0E_WQu4dQXFFKZ9QsLtog/edit#slide=id.g1a5c2c65a17_0_543" TargetMode="External"/><Relationship Id="rId11" Type="http://schemas.openxmlformats.org/officeDocument/2006/relationships/hyperlink" Target="https://docs.google.com/presentation/d/1j8Q61eOVEiZnbH4jQi1nVW0E_WQu4dQXFFKZ9QsLtog/edit#slide=id.g1a5c2c65a17_0_589" TargetMode="External"/><Relationship Id="rId10" Type="http://schemas.openxmlformats.org/officeDocument/2006/relationships/hyperlink" Target="https://docs.google.com/presentation/d/1j8Q61eOVEiZnbH4jQi1nVW0E_WQu4dQXFFKZ9QsLtog/edit#slide=id.g1a5c2c65a17_0_589" TargetMode="External"/><Relationship Id="rId12" Type="http://schemas.openxmlformats.org/officeDocument/2006/relationships/hyperlink" Target="https://docs.google.com/presentation/d/1j8Q61eOVEiZnbH4jQi1nVW0E_WQu4dQXFFKZ9QsLtog/edit#slide=id.g1a5c2c65a17_0_589"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31.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5"/>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GCIS-124</a:t>
            </a:r>
            <a:endParaRPr/>
          </a:p>
          <a:p>
            <a:pPr indent="0" lvl="0" marL="0" rtl="0" algn="l">
              <a:spcBef>
                <a:spcPts val="0"/>
              </a:spcBef>
              <a:spcAft>
                <a:spcPts val="0"/>
              </a:spcAft>
              <a:buNone/>
            </a:pPr>
            <a:r>
              <a:rPr lang="en" sz="3100"/>
              <a:t>Software Development &amp; Problem Solving</a:t>
            </a:r>
            <a:endParaRPr sz="3100"/>
          </a:p>
        </p:txBody>
      </p:sp>
      <p:sp>
        <p:nvSpPr>
          <p:cNvPr id="241" name="Google Shape;241;p45"/>
          <p:cNvSpPr txBox="1"/>
          <p:nvPr>
            <p:ph idx="1" type="subTitle"/>
          </p:nvPr>
        </p:nvSpPr>
        <p:spPr>
          <a:xfrm>
            <a:off x="311700" y="1878550"/>
            <a:ext cx="60882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600"/>
              <a:t>1: </a:t>
            </a:r>
            <a:r>
              <a:rPr i="1" lang="en" sz="2600"/>
              <a:t>Python to Java</a:t>
            </a:r>
            <a:endParaRPr i="1" sz="2600">
              <a:solidFill>
                <a:srgbClr val="FF0000"/>
              </a:solidFill>
            </a:endParaRPr>
          </a:p>
        </p:txBody>
      </p:sp>
      <p:grpSp>
        <p:nvGrpSpPr>
          <p:cNvPr id="242" name="Google Shape;242;p45"/>
          <p:cNvGrpSpPr/>
          <p:nvPr/>
        </p:nvGrpSpPr>
        <p:grpSpPr>
          <a:xfrm>
            <a:off x="5001999" y="4264475"/>
            <a:ext cx="3908400" cy="738300"/>
            <a:chOff x="5001999" y="4264475"/>
            <a:chExt cx="3908400" cy="738300"/>
          </a:xfrm>
        </p:grpSpPr>
        <p:sp>
          <p:nvSpPr>
            <p:cNvPr id="243" name="Google Shape;243;p45"/>
            <p:cNvSpPr/>
            <p:nvPr/>
          </p:nvSpPr>
          <p:spPr>
            <a:xfrm>
              <a:off x="5001999" y="4264475"/>
              <a:ext cx="3908400" cy="738300"/>
            </a:xfrm>
            <a:prstGeom prst="rect">
              <a:avLst/>
            </a:prstGeom>
            <a:solidFill>
              <a:srgbClr val="FFFFFF"/>
            </a:solidFill>
            <a:ln cap="flat" cmpd="sng" w="9525">
              <a:solidFill>
                <a:srgbClr val="626B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45"/>
            <p:cNvPicPr preferRelativeResize="0"/>
            <p:nvPr/>
          </p:nvPicPr>
          <p:blipFill>
            <a:blip r:embed="rId3">
              <a:alphaModFix/>
            </a:blip>
            <a:stretch>
              <a:fillRect/>
            </a:stretch>
          </p:blipFill>
          <p:spPr>
            <a:xfrm>
              <a:off x="5088600" y="4363853"/>
              <a:ext cx="3725223" cy="544845"/>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4"/>
          <p:cNvSpPr txBox="1"/>
          <p:nvPr>
            <p:ph idx="1" type="body"/>
          </p:nvPr>
        </p:nvSpPr>
        <p:spPr>
          <a:xfrm>
            <a:off x="65250" y="731625"/>
            <a:ext cx="8955900" cy="7143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"Hello, World!" is often the first program written when learning the syntax of a new programming language. Let's start learning Java syntax by implementing it now.</a:t>
            </a:r>
            <a:endParaRPr/>
          </a:p>
        </p:txBody>
      </p:sp>
      <p:sp>
        <p:nvSpPr>
          <p:cNvPr id="398" name="Google Shape;398;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p54"/>
          <p:cNvSpPr txBox="1"/>
          <p:nvPr>
            <p:ph idx="2" type="body"/>
          </p:nvPr>
        </p:nvSpPr>
        <p:spPr>
          <a:xfrm>
            <a:off x="3414025" y="1445925"/>
            <a:ext cx="5534700" cy="3555600"/>
          </a:xfrm>
          <a:prstGeom prst="rect">
            <a:avLst/>
          </a:prstGeom>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sz="1400"/>
              <a:t>C</a:t>
            </a:r>
            <a:r>
              <a:rPr lang="en" sz="1400"/>
              <a:t>reate a new Java class in a file named "</a:t>
            </a:r>
            <a:r>
              <a:rPr lang="en" sz="1400">
                <a:solidFill>
                  <a:srgbClr val="FF0000"/>
                </a:solidFill>
                <a:latin typeface="Courier New"/>
                <a:ea typeface="Courier New"/>
                <a:cs typeface="Courier New"/>
                <a:sym typeface="Courier New"/>
              </a:rPr>
              <a:t>HelloWorld.java</a:t>
            </a:r>
            <a:r>
              <a:rPr lang="en" sz="1400"/>
              <a:t>" in the root folder of your project.</a:t>
            </a:r>
            <a:endParaRPr sz="1400"/>
          </a:p>
          <a:p>
            <a:pPr indent="-304800" lvl="1" marL="914400" rtl="0" algn="l">
              <a:spcBef>
                <a:spcPts val="0"/>
              </a:spcBef>
              <a:spcAft>
                <a:spcPts val="0"/>
              </a:spcAft>
              <a:buSzPts val="1200"/>
              <a:buChar char="○"/>
            </a:pPr>
            <a:r>
              <a:rPr lang="en" sz="1200"/>
              <a:t>Define a </a:t>
            </a:r>
            <a:r>
              <a:rPr lang="en" sz="1200">
                <a:solidFill>
                  <a:srgbClr val="FF0000"/>
                </a:solidFill>
                <a:latin typeface="Courier New"/>
                <a:ea typeface="Courier New"/>
                <a:cs typeface="Courier New"/>
                <a:sym typeface="Courier New"/>
              </a:rPr>
              <a:t>main</a:t>
            </a:r>
            <a:r>
              <a:rPr lang="en" sz="1200"/>
              <a:t> method with the appropriate signature and print </a:t>
            </a:r>
            <a:r>
              <a:rPr lang="en" sz="1200">
                <a:solidFill>
                  <a:srgbClr val="FF0000"/>
                </a:solidFill>
                <a:latin typeface="Courier New"/>
                <a:ea typeface="Courier New"/>
                <a:cs typeface="Courier New"/>
                <a:sym typeface="Courier New"/>
              </a:rPr>
              <a:t>"Hello, World!"</a:t>
            </a:r>
            <a:r>
              <a:rPr lang="en" sz="1200"/>
              <a:t> to standard output.</a:t>
            </a:r>
            <a:endParaRPr sz="1200"/>
          </a:p>
          <a:p>
            <a:pPr indent="-317500" lvl="0" marL="457200" rtl="0" algn="l">
              <a:spcBef>
                <a:spcPts val="0"/>
              </a:spcBef>
              <a:spcAft>
                <a:spcPts val="0"/>
              </a:spcAft>
              <a:buSzPts val="1400"/>
              <a:buChar char="●"/>
            </a:pPr>
            <a:r>
              <a:rPr lang="en" sz="1400"/>
              <a:t>Open the terminal in VSCode (</a:t>
            </a:r>
            <a:r>
              <a:rPr lang="en" sz="1400">
                <a:solidFill>
                  <a:srgbClr val="FF0000"/>
                </a:solidFill>
                <a:latin typeface="Courier New"/>
                <a:ea typeface="Courier New"/>
                <a:cs typeface="Courier New"/>
                <a:sym typeface="Courier New"/>
              </a:rPr>
              <a:t>CTRL-`</a:t>
            </a:r>
            <a:r>
              <a:rPr lang="en" sz="1400"/>
              <a:t>) and use the Java Compiler to compile your new class.</a:t>
            </a:r>
            <a:endParaRPr sz="1400"/>
          </a:p>
          <a:p>
            <a:pPr indent="-304800" lvl="1" marL="914400" rtl="0" algn="l">
              <a:spcBef>
                <a:spcPts val="0"/>
              </a:spcBef>
              <a:spcAft>
                <a:spcPts val="0"/>
              </a:spcAft>
              <a:buSzPts val="1200"/>
              <a:buChar char="○"/>
            </a:pPr>
            <a:r>
              <a:rPr lang="en" sz="1200"/>
              <a:t>e.g. </a:t>
            </a:r>
            <a:r>
              <a:rPr lang="en" sz="1200">
                <a:solidFill>
                  <a:srgbClr val="FF0000"/>
                </a:solidFill>
                <a:latin typeface="Courier New"/>
                <a:ea typeface="Courier New"/>
                <a:cs typeface="Courier New"/>
                <a:sym typeface="Courier New"/>
              </a:rPr>
              <a:t>javac HelloWorld.java</a:t>
            </a:r>
            <a:endParaRPr sz="1200">
              <a:solidFill>
                <a:srgbClr val="FF0000"/>
              </a:solidFill>
              <a:latin typeface="Courier New"/>
              <a:ea typeface="Courier New"/>
              <a:cs typeface="Courier New"/>
              <a:sym typeface="Courier New"/>
            </a:endParaRPr>
          </a:p>
          <a:p>
            <a:pPr indent="-304800" lvl="1" marL="914400" rtl="0" algn="l">
              <a:spcBef>
                <a:spcPts val="0"/>
              </a:spcBef>
              <a:spcAft>
                <a:spcPts val="0"/>
              </a:spcAft>
              <a:buSzPts val="1200"/>
              <a:buChar char="○"/>
            </a:pPr>
            <a:r>
              <a:rPr lang="en" sz="1200"/>
              <a:t>If there are any syntax errors, correct them in the editor and try to compile your class again.</a:t>
            </a:r>
            <a:endParaRPr sz="1200"/>
          </a:p>
          <a:p>
            <a:pPr indent="-304800" lvl="1" marL="914400" rtl="0" algn="l">
              <a:spcBef>
                <a:spcPts val="0"/>
              </a:spcBef>
              <a:spcAft>
                <a:spcPts val="0"/>
              </a:spcAft>
              <a:buSzPts val="1200"/>
              <a:buChar char="○"/>
            </a:pPr>
            <a:r>
              <a:rPr lang="en" sz="1200"/>
              <a:t>List the files in the directory to verify that your </a:t>
            </a:r>
            <a:r>
              <a:rPr lang="en" sz="1200">
                <a:latin typeface="Courier New"/>
                <a:ea typeface="Courier New"/>
                <a:cs typeface="Courier New"/>
                <a:sym typeface="Courier New"/>
              </a:rPr>
              <a:t>.class</a:t>
            </a:r>
            <a:r>
              <a:rPr lang="en" sz="1200"/>
              <a:t> file has been created.</a:t>
            </a:r>
            <a:endParaRPr sz="1200"/>
          </a:p>
          <a:p>
            <a:pPr indent="-317500" lvl="0" marL="457200" rtl="0" algn="l">
              <a:spcBef>
                <a:spcPts val="0"/>
              </a:spcBef>
              <a:spcAft>
                <a:spcPts val="0"/>
              </a:spcAft>
              <a:buSzPts val="1400"/>
              <a:buChar char="●"/>
            </a:pPr>
            <a:r>
              <a:rPr lang="en" sz="1400"/>
              <a:t>Once you have successfully compiled the class, run it using </a:t>
            </a:r>
            <a:r>
              <a:rPr lang="en" sz="1400">
                <a:solidFill>
                  <a:srgbClr val="FF0000"/>
                </a:solidFill>
                <a:latin typeface="Courier New"/>
                <a:ea typeface="Courier New"/>
                <a:cs typeface="Courier New"/>
                <a:sym typeface="Courier New"/>
              </a:rPr>
              <a:t>java</a:t>
            </a:r>
            <a:r>
              <a:rPr lang="en" sz="1400"/>
              <a:t>.</a:t>
            </a:r>
            <a:endParaRPr sz="1400"/>
          </a:p>
          <a:p>
            <a:pPr indent="-304800" lvl="1" marL="914400" rtl="0" algn="l">
              <a:spcBef>
                <a:spcPts val="0"/>
              </a:spcBef>
              <a:spcAft>
                <a:spcPts val="0"/>
              </a:spcAft>
              <a:buSzPts val="1200"/>
              <a:buChar char="○"/>
            </a:pPr>
            <a:r>
              <a:rPr lang="en" sz="1200"/>
              <a:t>e.g. </a:t>
            </a:r>
            <a:r>
              <a:rPr lang="en" sz="1200">
                <a:solidFill>
                  <a:srgbClr val="FF0000"/>
                </a:solidFill>
                <a:latin typeface="Courier New"/>
                <a:ea typeface="Courier New"/>
                <a:cs typeface="Courier New"/>
                <a:sym typeface="Courier New"/>
              </a:rPr>
              <a:t>java HelloWorld</a:t>
            </a:r>
            <a:endParaRPr sz="1200">
              <a:solidFill>
                <a:srgbClr val="FF0000"/>
              </a:solidFill>
              <a:latin typeface="Courier New"/>
              <a:ea typeface="Courier New"/>
              <a:cs typeface="Courier New"/>
              <a:sym typeface="Courier New"/>
            </a:endParaRPr>
          </a:p>
          <a:p>
            <a:pPr indent="-304800" lvl="1" marL="914400" rtl="0" algn="l">
              <a:spcBef>
                <a:spcPts val="0"/>
              </a:spcBef>
              <a:spcAft>
                <a:spcPts val="0"/>
              </a:spcAft>
              <a:buSzPts val="1200"/>
              <a:buChar char="○"/>
            </a:pPr>
            <a:r>
              <a:rPr b="1" i="1" lang="en" sz="1200">
                <a:solidFill>
                  <a:srgbClr val="FF0000"/>
                </a:solidFill>
              </a:rPr>
              <a:t>Do not</a:t>
            </a:r>
            <a:r>
              <a:rPr lang="en" sz="1200"/>
              <a:t> include the </a:t>
            </a:r>
            <a:r>
              <a:rPr lang="en" sz="1200">
                <a:latin typeface="Courier New"/>
                <a:ea typeface="Courier New"/>
                <a:cs typeface="Courier New"/>
                <a:sym typeface="Courier New"/>
              </a:rPr>
              <a:t>.class</a:t>
            </a:r>
            <a:r>
              <a:rPr lang="en" sz="1200"/>
              <a:t> extension.</a:t>
            </a:r>
            <a:endParaRPr sz="1200"/>
          </a:p>
        </p:txBody>
      </p:sp>
      <p:sp>
        <p:nvSpPr>
          <p:cNvPr id="400" name="Google Shape;400;p54"/>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Hello, World!</a:t>
            </a:r>
            <a:endParaRPr/>
          </a:p>
        </p:txBody>
      </p:sp>
      <p:sp>
        <p:nvSpPr>
          <p:cNvPr id="401" name="Google Shape;401;p54"/>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1.2</a:t>
            </a:r>
            <a:endParaRPr/>
          </a:p>
        </p:txBody>
      </p:sp>
      <p:sp>
        <p:nvSpPr>
          <p:cNvPr id="402" name="Google Shape;402;p54"/>
          <p:cNvSpPr txBox="1"/>
          <p:nvPr>
            <p:ph idx="4" type="body"/>
          </p:nvPr>
        </p:nvSpPr>
        <p:spPr>
          <a:xfrm>
            <a:off x="186675" y="2893126"/>
            <a:ext cx="3096900" cy="10752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900">
                <a:solidFill>
                  <a:srgbClr val="098658"/>
                </a:solidFill>
                <a:latin typeface="Consolas"/>
                <a:ea typeface="Consolas"/>
                <a:cs typeface="Consolas"/>
                <a:sym typeface="Consolas"/>
              </a:rPr>
              <a:t>1</a:t>
            </a: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public</a:t>
            </a: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class</a:t>
            </a:r>
            <a:r>
              <a:rPr lang="en" sz="900">
                <a:latin typeface="Consolas"/>
                <a:ea typeface="Consolas"/>
                <a:cs typeface="Consolas"/>
                <a:sym typeface="Consolas"/>
              </a:rPr>
              <a:t> </a:t>
            </a:r>
            <a:r>
              <a:rPr lang="en" sz="900">
                <a:solidFill>
                  <a:srgbClr val="267F99"/>
                </a:solidFill>
                <a:latin typeface="Consolas"/>
                <a:ea typeface="Consolas"/>
                <a:cs typeface="Consolas"/>
                <a:sym typeface="Consolas"/>
              </a:rPr>
              <a:t>Example</a:t>
            </a:r>
            <a:r>
              <a:rPr lang="en" sz="900">
                <a:latin typeface="Consolas"/>
                <a:ea typeface="Consolas"/>
                <a:cs typeface="Consolas"/>
                <a:sym typeface="Consolas"/>
              </a:rPr>
              <a:t> {</a:t>
            </a:r>
            <a:endParaRPr sz="900">
              <a:latin typeface="Consolas"/>
              <a:ea typeface="Consolas"/>
              <a:cs typeface="Consolas"/>
              <a:sym typeface="Consolas"/>
            </a:endParaRPr>
          </a:p>
          <a:p>
            <a:pPr indent="0" lvl="0" marL="0" rtl="0" algn="l">
              <a:lnSpc>
                <a:spcPct val="135714"/>
              </a:lnSpc>
              <a:spcBef>
                <a:spcPts val="0"/>
              </a:spcBef>
              <a:spcAft>
                <a:spcPts val="0"/>
              </a:spcAft>
              <a:buNone/>
            </a:pPr>
            <a:r>
              <a:rPr lang="en" sz="900">
                <a:solidFill>
                  <a:srgbClr val="098658"/>
                </a:solidFill>
                <a:latin typeface="Consolas"/>
                <a:ea typeface="Consolas"/>
                <a:cs typeface="Consolas"/>
                <a:sym typeface="Consolas"/>
              </a:rPr>
              <a:t>2</a:t>
            </a: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public</a:t>
            </a: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static</a:t>
            </a:r>
            <a:r>
              <a:rPr lang="en" sz="900">
                <a:latin typeface="Consolas"/>
                <a:ea typeface="Consolas"/>
                <a:cs typeface="Consolas"/>
                <a:sym typeface="Consolas"/>
              </a:rPr>
              <a:t> </a:t>
            </a:r>
            <a:r>
              <a:rPr lang="en" sz="900">
                <a:solidFill>
                  <a:srgbClr val="267F99"/>
                </a:solidFill>
                <a:latin typeface="Consolas"/>
                <a:ea typeface="Consolas"/>
                <a:cs typeface="Consolas"/>
                <a:sym typeface="Consolas"/>
              </a:rPr>
              <a:t>void</a:t>
            </a:r>
            <a:r>
              <a:rPr lang="en" sz="900">
                <a:latin typeface="Consolas"/>
                <a:ea typeface="Consolas"/>
                <a:cs typeface="Consolas"/>
                <a:sym typeface="Consolas"/>
              </a:rPr>
              <a:t> </a:t>
            </a:r>
            <a:r>
              <a:rPr lang="en" sz="900">
                <a:solidFill>
                  <a:srgbClr val="795E26"/>
                </a:solidFill>
                <a:latin typeface="Consolas"/>
                <a:ea typeface="Consolas"/>
                <a:cs typeface="Consolas"/>
                <a:sym typeface="Consolas"/>
              </a:rPr>
              <a:t>main</a:t>
            </a:r>
            <a:r>
              <a:rPr lang="en" sz="900">
                <a:latin typeface="Consolas"/>
                <a:ea typeface="Consolas"/>
                <a:cs typeface="Consolas"/>
                <a:sym typeface="Consolas"/>
              </a:rPr>
              <a:t>(</a:t>
            </a:r>
            <a:r>
              <a:rPr lang="en" sz="900">
                <a:solidFill>
                  <a:srgbClr val="267F99"/>
                </a:solidFill>
                <a:latin typeface="Consolas"/>
                <a:ea typeface="Consolas"/>
                <a:cs typeface="Consolas"/>
                <a:sym typeface="Consolas"/>
              </a:rPr>
              <a:t>String</a:t>
            </a:r>
            <a:r>
              <a:rPr lang="en" sz="900">
                <a:latin typeface="Consolas"/>
                <a:ea typeface="Consolas"/>
                <a:cs typeface="Consolas"/>
                <a:sym typeface="Consolas"/>
              </a:rPr>
              <a:t>[] </a:t>
            </a:r>
            <a:r>
              <a:rPr lang="en" sz="900">
                <a:solidFill>
                  <a:srgbClr val="001080"/>
                </a:solidFill>
                <a:latin typeface="Consolas"/>
                <a:ea typeface="Consolas"/>
                <a:cs typeface="Consolas"/>
                <a:sym typeface="Consolas"/>
              </a:rPr>
              <a:t>args</a:t>
            </a:r>
            <a:r>
              <a:rPr lang="en" sz="900">
                <a:latin typeface="Consolas"/>
                <a:ea typeface="Consolas"/>
                <a:cs typeface="Consolas"/>
                <a:sym typeface="Consolas"/>
              </a:rPr>
              <a:t>) {</a:t>
            </a:r>
            <a:endParaRPr sz="900">
              <a:latin typeface="Consolas"/>
              <a:ea typeface="Consolas"/>
              <a:cs typeface="Consolas"/>
              <a:sym typeface="Consolas"/>
            </a:endParaRPr>
          </a:p>
          <a:p>
            <a:pPr indent="0" lvl="0" marL="0" rtl="0" algn="l">
              <a:lnSpc>
                <a:spcPct val="135714"/>
              </a:lnSpc>
              <a:spcBef>
                <a:spcPts val="0"/>
              </a:spcBef>
              <a:spcAft>
                <a:spcPts val="0"/>
              </a:spcAft>
              <a:buNone/>
            </a:pPr>
            <a:r>
              <a:rPr lang="en" sz="900">
                <a:solidFill>
                  <a:srgbClr val="098658"/>
                </a:solidFill>
                <a:latin typeface="Consolas"/>
                <a:ea typeface="Consolas"/>
                <a:cs typeface="Consolas"/>
                <a:sym typeface="Consolas"/>
              </a:rPr>
              <a:t>3</a:t>
            </a:r>
            <a:r>
              <a:rPr lang="en" sz="900">
                <a:latin typeface="Consolas"/>
                <a:ea typeface="Consolas"/>
                <a:cs typeface="Consolas"/>
                <a:sym typeface="Consolas"/>
              </a:rPr>
              <a:t>         </a:t>
            </a:r>
            <a:r>
              <a:rPr lang="en" sz="900">
                <a:solidFill>
                  <a:srgbClr val="267F99"/>
                </a:solidFill>
                <a:latin typeface="Consolas"/>
                <a:ea typeface="Consolas"/>
                <a:cs typeface="Consolas"/>
                <a:sym typeface="Consolas"/>
              </a:rPr>
              <a:t>System</a:t>
            </a:r>
            <a:r>
              <a:rPr lang="en" sz="900">
                <a:latin typeface="Consolas"/>
                <a:ea typeface="Consolas"/>
                <a:cs typeface="Consolas"/>
                <a:sym typeface="Consolas"/>
              </a:rPr>
              <a:t>.</a:t>
            </a:r>
            <a:r>
              <a:rPr lang="en" sz="900">
                <a:solidFill>
                  <a:srgbClr val="0070C1"/>
                </a:solidFill>
                <a:latin typeface="Consolas"/>
                <a:ea typeface="Consolas"/>
                <a:cs typeface="Consolas"/>
                <a:sym typeface="Consolas"/>
              </a:rPr>
              <a:t>out</a:t>
            </a:r>
            <a:r>
              <a:rPr lang="en" sz="900">
                <a:latin typeface="Consolas"/>
                <a:ea typeface="Consolas"/>
                <a:cs typeface="Consolas"/>
                <a:sym typeface="Consolas"/>
              </a:rPr>
              <a:t>.</a:t>
            </a:r>
            <a:r>
              <a:rPr lang="en" sz="900">
                <a:solidFill>
                  <a:srgbClr val="795E26"/>
                </a:solidFill>
                <a:latin typeface="Consolas"/>
                <a:ea typeface="Consolas"/>
                <a:cs typeface="Consolas"/>
                <a:sym typeface="Consolas"/>
              </a:rPr>
              <a:t>println</a:t>
            </a:r>
            <a:r>
              <a:rPr lang="en" sz="900">
                <a:latin typeface="Consolas"/>
                <a:ea typeface="Consolas"/>
                <a:cs typeface="Consolas"/>
                <a:sym typeface="Consolas"/>
              </a:rPr>
              <a:t>(</a:t>
            </a:r>
            <a:r>
              <a:rPr lang="en" sz="900">
                <a:solidFill>
                  <a:srgbClr val="A31515"/>
                </a:solidFill>
                <a:latin typeface="Consolas"/>
                <a:ea typeface="Consolas"/>
                <a:cs typeface="Consolas"/>
                <a:sym typeface="Consolas"/>
              </a:rPr>
              <a:t>"testing"</a:t>
            </a:r>
            <a:r>
              <a:rPr lang="en" sz="900">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35714"/>
              </a:lnSpc>
              <a:spcBef>
                <a:spcPts val="0"/>
              </a:spcBef>
              <a:spcAft>
                <a:spcPts val="0"/>
              </a:spcAft>
              <a:buNone/>
            </a:pPr>
            <a:r>
              <a:rPr lang="en" sz="900">
                <a:solidFill>
                  <a:srgbClr val="098658"/>
                </a:solidFill>
                <a:latin typeface="Consolas"/>
                <a:ea typeface="Consolas"/>
                <a:cs typeface="Consolas"/>
                <a:sym typeface="Consolas"/>
              </a:rPr>
              <a:t>4</a:t>
            </a:r>
            <a:r>
              <a:rPr lang="en" sz="900">
                <a:latin typeface="Consolas"/>
                <a:ea typeface="Consolas"/>
                <a:cs typeface="Consolas"/>
                <a:sym typeface="Consolas"/>
              </a:rPr>
              <a:t>     }</a:t>
            </a:r>
            <a:endParaRPr sz="900">
              <a:latin typeface="Consolas"/>
              <a:ea typeface="Consolas"/>
              <a:cs typeface="Consolas"/>
              <a:sym typeface="Consolas"/>
            </a:endParaRPr>
          </a:p>
          <a:p>
            <a:pPr indent="0" lvl="0" marL="0" rtl="0" algn="l">
              <a:lnSpc>
                <a:spcPct val="135714"/>
              </a:lnSpc>
              <a:spcBef>
                <a:spcPts val="0"/>
              </a:spcBef>
              <a:spcAft>
                <a:spcPts val="0"/>
              </a:spcAft>
              <a:buNone/>
            </a:pPr>
            <a:r>
              <a:rPr lang="en" sz="900">
                <a:solidFill>
                  <a:srgbClr val="098658"/>
                </a:solidFill>
                <a:latin typeface="Consolas"/>
                <a:ea typeface="Consolas"/>
                <a:cs typeface="Consolas"/>
                <a:sym typeface="Consolas"/>
              </a:rPr>
              <a:t>5</a:t>
            </a:r>
            <a:r>
              <a:rPr lang="en" sz="900">
                <a:latin typeface="Consolas"/>
                <a:ea typeface="Consolas"/>
                <a:cs typeface="Consolas"/>
                <a:sym typeface="Consolas"/>
              </a:rPr>
              <a:t>   }</a:t>
            </a:r>
            <a:endParaRPr sz="900">
              <a:solidFill>
                <a:srgbClr val="FFFFFF"/>
              </a:solidFill>
              <a:latin typeface="Consolas"/>
              <a:ea typeface="Consolas"/>
              <a:cs typeface="Consolas"/>
              <a:sym typeface="Consolas"/>
            </a:endParaRPr>
          </a:p>
        </p:txBody>
      </p:sp>
      <p:sp>
        <p:nvSpPr>
          <p:cNvPr id="403" name="Google Shape;403;p54"/>
          <p:cNvSpPr txBox="1"/>
          <p:nvPr>
            <p:ph idx="4" type="body"/>
          </p:nvPr>
        </p:nvSpPr>
        <p:spPr>
          <a:xfrm>
            <a:off x="186675" y="3967325"/>
            <a:ext cx="3096900" cy="954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onsolas"/>
                <a:ea typeface="Consolas"/>
                <a:cs typeface="Consolas"/>
                <a:sym typeface="Consolas"/>
              </a:rPr>
              <a:t>damian@batcomputer ~/SoftDevII/unit01</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a:t>
            </a:r>
            <a:r>
              <a:rPr lang="en" sz="1000">
                <a:latin typeface="Consolas"/>
                <a:ea typeface="Consolas"/>
                <a:cs typeface="Consolas"/>
                <a:sym typeface="Consolas"/>
              </a:rPr>
              <a:t>javac Example.java</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damian@batcomputer ~/SoftDevII/unit01</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java Example</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testing</a:t>
            </a:r>
            <a:endParaRPr b="1" sz="1000">
              <a:latin typeface="Consolas"/>
              <a:ea typeface="Consolas"/>
              <a:cs typeface="Consolas"/>
              <a:sym typeface="Consolas"/>
            </a:endParaRPr>
          </a:p>
        </p:txBody>
      </p:sp>
      <p:pic>
        <p:nvPicPr>
          <p:cNvPr id="404" name="Google Shape;404;p54"/>
          <p:cNvPicPr preferRelativeResize="0"/>
          <p:nvPr/>
        </p:nvPicPr>
        <p:blipFill>
          <a:blip r:embed="rId3">
            <a:alphaModFix/>
          </a:blip>
          <a:stretch>
            <a:fillRect/>
          </a:stretch>
        </p:blipFill>
        <p:spPr>
          <a:xfrm>
            <a:off x="2074050" y="1602100"/>
            <a:ext cx="1209525" cy="1212975"/>
          </a:xfrm>
          <a:prstGeom prst="rect">
            <a:avLst/>
          </a:prstGeom>
          <a:noFill/>
          <a:ln>
            <a:noFill/>
          </a:ln>
        </p:spPr>
      </p:pic>
      <p:sp>
        <p:nvSpPr>
          <p:cNvPr id="405" name="Google Shape;405;p54"/>
          <p:cNvSpPr/>
          <p:nvPr/>
        </p:nvSpPr>
        <p:spPr>
          <a:xfrm>
            <a:off x="343900" y="1530950"/>
            <a:ext cx="1437000" cy="887400"/>
          </a:xfrm>
          <a:prstGeom prst="wedgeRoundRectCallout">
            <a:avLst>
              <a:gd fmla="val 70908" name="adj1"/>
              <a:gd fmla="val 25134" name="adj2"/>
              <a:gd fmla="val 0" name="adj3"/>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Hello, again</a:t>
            </a:r>
            <a:r>
              <a:rPr lang="en" sz="2400"/>
              <a:t>.</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5"/>
          <p:cNvSpPr txBox="1"/>
          <p:nvPr>
            <p:ph type="title"/>
          </p:nvPr>
        </p:nvSpPr>
        <p:spPr>
          <a:xfrm>
            <a:off x="311725" y="119925"/>
            <a:ext cx="3706500" cy="6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Maven</a:t>
            </a:r>
            <a:endParaRPr/>
          </a:p>
        </p:txBody>
      </p:sp>
      <p:sp>
        <p:nvSpPr>
          <p:cNvPr id="411" name="Google Shape;411;p55"/>
          <p:cNvSpPr txBox="1"/>
          <p:nvPr>
            <p:ph idx="1" type="body"/>
          </p:nvPr>
        </p:nvSpPr>
        <p:spPr>
          <a:xfrm>
            <a:off x="4572000" y="164025"/>
            <a:ext cx="4284900" cy="47970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Java projects can quickly become very large and complex.</a:t>
            </a:r>
            <a:endParaRPr/>
          </a:p>
          <a:p>
            <a:pPr indent="-298450" lvl="1" marL="914400" rtl="0" algn="l">
              <a:spcBef>
                <a:spcPts val="0"/>
              </a:spcBef>
              <a:spcAft>
                <a:spcPts val="0"/>
              </a:spcAft>
              <a:buSzPts val="1100"/>
              <a:buChar char="○"/>
            </a:pPr>
            <a:r>
              <a:rPr lang="en"/>
              <a:t>You will write programs this semester that include hundreds of lines of code in dozens of different Java class files.</a:t>
            </a:r>
            <a:endParaRPr/>
          </a:p>
          <a:p>
            <a:pPr indent="-311150" lvl="0" marL="457200" rtl="0" algn="l">
              <a:spcBef>
                <a:spcPts val="0"/>
              </a:spcBef>
              <a:spcAft>
                <a:spcPts val="0"/>
              </a:spcAft>
              <a:buSzPts val="1300"/>
              <a:buChar char="●"/>
            </a:pPr>
            <a:r>
              <a:rPr lang="en"/>
              <a:t>It is also common that Java projects rely on third party libraries for functionality that is not included in </a:t>
            </a:r>
            <a:r>
              <a:rPr lang="en"/>
              <a:t>the</a:t>
            </a:r>
            <a:r>
              <a:rPr lang="en"/>
              <a:t> JDK, including some that we will be using this semester:</a:t>
            </a:r>
            <a:endParaRPr/>
          </a:p>
          <a:p>
            <a:pPr indent="-298450" lvl="1" marL="914400" rtl="0" algn="l">
              <a:spcBef>
                <a:spcPts val="0"/>
              </a:spcBef>
              <a:spcAft>
                <a:spcPts val="0"/>
              </a:spcAft>
              <a:buSzPts val="1100"/>
              <a:buChar char="○"/>
            </a:pPr>
            <a:r>
              <a:rPr lang="en" u="sng">
                <a:solidFill>
                  <a:schemeClr val="hlink"/>
                </a:solidFill>
                <a:hlinkClick r:id="rId3"/>
              </a:rPr>
              <a:t>JUnit</a:t>
            </a:r>
            <a:r>
              <a:rPr lang="en"/>
              <a:t> is a testing library </a:t>
            </a:r>
            <a:r>
              <a:rPr lang="en"/>
              <a:t>similar</a:t>
            </a:r>
            <a:r>
              <a:rPr lang="en"/>
              <a:t> to pytest that is used to write unit tests.</a:t>
            </a:r>
            <a:endParaRPr/>
          </a:p>
          <a:p>
            <a:pPr indent="-298450" lvl="1" marL="914400" rtl="0" algn="l">
              <a:spcBef>
                <a:spcPts val="0"/>
              </a:spcBef>
              <a:spcAft>
                <a:spcPts val="0"/>
              </a:spcAft>
              <a:buSzPts val="1100"/>
              <a:buChar char="○"/>
            </a:pPr>
            <a:r>
              <a:rPr lang="en" u="sng">
                <a:solidFill>
                  <a:schemeClr val="hlink"/>
                </a:solidFill>
                <a:hlinkClick r:id="rId4"/>
              </a:rPr>
              <a:t>JavaFX</a:t>
            </a:r>
            <a:r>
              <a:rPr lang="en"/>
              <a:t> is a set of libraries used to write Graphical User Interfaces (GUIs).</a:t>
            </a:r>
            <a:endParaRPr/>
          </a:p>
          <a:p>
            <a:pPr indent="-311150" lvl="0" marL="457200" rtl="0" algn="l">
              <a:spcBef>
                <a:spcPts val="0"/>
              </a:spcBef>
              <a:spcAft>
                <a:spcPts val="0"/>
              </a:spcAft>
              <a:buSzPts val="1300"/>
              <a:buChar char="●"/>
            </a:pPr>
            <a:r>
              <a:rPr lang="en" u="sng">
                <a:solidFill>
                  <a:schemeClr val="hlink"/>
                </a:solidFill>
                <a:hlinkClick r:id="rId5"/>
              </a:rPr>
              <a:t>Apache Maven</a:t>
            </a:r>
            <a:r>
              <a:rPr lang="en"/>
              <a:t> is a build tool that is </a:t>
            </a:r>
            <a:r>
              <a:rPr lang="en"/>
              <a:t>commonly</a:t>
            </a:r>
            <a:r>
              <a:rPr lang="en"/>
              <a:t> used by software engineers in industry.</a:t>
            </a:r>
            <a:endParaRPr/>
          </a:p>
          <a:p>
            <a:pPr indent="-298450" lvl="1" marL="914400" rtl="0" algn="l">
              <a:spcBef>
                <a:spcPts val="0"/>
              </a:spcBef>
              <a:spcAft>
                <a:spcPts val="0"/>
              </a:spcAft>
              <a:buSzPts val="1100"/>
              <a:buChar char="○"/>
            </a:pPr>
            <a:r>
              <a:rPr lang="en"/>
              <a:t>It is used to organize, compile, and run Java code.</a:t>
            </a:r>
            <a:endParaRPr/>
          </a:p>
          <a:p>
            <a:pPr indent="-298450" lvl="1" marL="914400" rtl="0" algn="l">
              <a:spcBef>
                <a:spcPts val="0"/>
              </a:spcBef>
              <a:spcAft>
                <a:spcPts val="0"/>
              </a:spcAft>
              <a:buSzPts val="1100"/>
              <a:buChar char="○"/>
            </a:pPr>
            <a:r>
              <a:rPr lang="en"/>
              <a:t>It also manages third-party dependencies by automatically downloading them from the Internet.</a:t>
            </a:r>
            <a:endParaRPr/>
          </a:p>
          <a:p>
            <a:pPr indent="-311150" lvl="0" marL="457200" rtl="0" algn="l">
              <a:spcBef>
                <a:spcPts val="0"/>
              </a:spcBef>
              <a:spcAft>
                <a:spcPts val="0"/>
              </a:spcAft>
              <a:buSzPts val="1300"/>
              <a:buChar char="●"/>
            </a:pPr>
            <a:r>
              <a:rPr lang="en"/>
              <a:t>Maven projects </a:t>
            </a:r>
            <a:r>
              <a:rPr b="1" i="1" lang="en">
                <a:solidFill>
                  <a:srgbClr val="FF0000"/>
                </a:solidFill>
              </a:rPr>
              <a:t>must </a:t>
            </a:r>
            <a:r>
              <a:rPr lang="en"/>
              <a:t>be organized in a specific way.</a:t>
            </a:r>
            <a:endParaRPr/>
          </a:p>
          <a:p>
            <a:pPr indent="-298450" lvl="1" marL="914400" rtl="0" algn="l">
              <a:spcBef>
                <a:spcPts val="0"/>
              </a:spcBef>
              <a:spcAft>
                <a:spcPts val="0"/>
              </a:spcAft>
              <a:buSzPts val="1100"/>
              <a:buChar char="○"/>
            </a:pPr>
            <a:r>
              <a:rPr lang="en"/>
              <a:t>Your starter projects this semester will be configured to use Maven by default.</a:t>
            </a:r>
            <a:endParaRPr/>
          </a:p>
        </p:txBody>
      </p:sp>
      <p:sp>
        <p:nvSpPr>
          <p:cNvPr id="412" name="Google Shape;412;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3" name="Google Shape;413;p55"/>
          <p:cNvSpPr txBox="1"/>
          <p:nvPr>
            <p:ph idx="3" type="body"/>
          </p:nvPr>
        </p:nvSpPr>
        <p:spPr>
          <a:xfrm>
            <a:off x="315425" y="758025"/>
            <a:ext cx="3706500" cy="79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1200"/>
              <a:t>Maven </a:t>
            </a:r>
            <a:r>
              <a:rPr lang="en" sz="1200"/>
              <a:t>projects</a:t>
            </a:r>
            <a:r>
              <a:rPr lang="en" sz="1200"/>
              <a:t> must be organized in a very specific way so that Maven can find your Java code to compile and run it.</a:t>
            </a:r>
            <a:endParaRPr sz="1200"/>
          </a:p>
        </p:txBody>
      </p:sp>
      <p:pic>
        <p:nvPicPr>
          <p:cNvPr id="414" name="Google Shape;414;p55"/>
          <p:cNvPicPr preferRelativeResize="0"/>
          <p:nvPr/>
        </p:nvPicPr>
        <p:blipFill>
          <a:blip r:embed="rId6">
            <a:alphaModFix/>
          </a:blip>
          <a:stretch>
            <a:fillRect/>
          </a:stretch>
        </p:blipFill>
        <p:spPr>
          <a:xfrm>
            <a:off x="315425" y="1672425"/>
            <a:ext cx="3706499" cy="2271947"/>
          </a:xfrm>
          <a:prstGeom prst="rect">
            <a:avLst/>
          </a:prstGeom>
          <a:noFill/>
          <a:ln cap="flat" cmpd="sng" w="19050">
            <a:solidFill>
              <a:schemeClr val="dk2"/>
            </a:solidFill>
            <a:prstDash val="solid"/>
            <a:round/>
            <a:headEnd len="sm" w="sm" type="none"/>
            <a:tailEnd len="sm" w="sm" type="none"/>
          </a:ln>
        </p:spPr>
      </p:pic>
      <p:sp>
        <p:nvSpPr>
          <p:cNvPr id="415" name="Google Shape;415;p55"/>
          <p:cNvSpPr txBox="1"/>
          <p:nvPr>
            <p:ph idx="3" type="body"/>
          </p:nvPr>
        </p:nvSpPr>
        <p:spPr>
          <a:xfrm>
            <a:off x="315425" y="4064675"/>
            <a:ext cx="3706500" cy="79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1200"/>
              <a:t>Everything that </a:t>
            </a:r>
            <a:r>
              <a:rPr lang="en" sz="1200"/>
              <a:t>Maven</a:t>
            </a:r>
            <a:r>
              <a:rPr lang="en" sz="1200"/>
              <a:t> needs to know about your project is in a file named "</a:t>
            </a:r>
            <a:r>
              <a:rPr lang="en" sz="1200">
                <a:latin typeface="Courier New"/>
                <a:ea typeface="Courier New"/>
                <a:cs typeface="Courier New"/>
                <a:sym typeface="Courier New"/>
              </a:rPr>
              <a:t>pom.xml</a:t>
            </a:r>
            <a:r>
              <a:rPr lang="en" sz="1200"/>
              <a:t>". You can feel free to look inside this file, but </a:t>
            </a:r>
            <a:r>
              <a:rPr b="1" i="1" lang="en" sz="1200">
                <a:solidFill>
                  <a:srgbClr val="FF0000"/>
                </a:solidFill>
              </a:rPr>
              <a:t>do not modify it!</a:t>
            </a:r>
            <a:endParaRPr b="1" i="1" sz="12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6"/>
          <p:cNvSpPr txBox="1"/>
          <p:nvPr>
            <p:ph idx="1" type="body"/>
          </p:nvPr>
        </p:nvSpPr>
        <p:spPr>
          <a:xfrm>
            <a:off x="65250" y="731625"/>
            <a:ext cx="89559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a:t>Apache Maven is a build tool that is commonly used in industry to organize, compile, and run projects written in the Java programming language. Hopefully you </a:t>
            </a:r>
            <a:r>
              <a:rPr lang="en" u="sng">
                <a:solidFill>
                  <a:schemeClr val="hlink"/>
                </a:solidFill>
                <a:hlinkClick r:id="rId3"/>
              </a:rPr>
              <a:t>downloaded</a:t>
            </a:r>
            <a:r>
              <a:rPr lang="en"/>
              <a:t> and installed Maven by following the instructions for your operating system. Let's verify that now!</a:t>
            </a:r>
            <a:endParaRPr/>
          </a:p>
        </p:txBody>
      </p:sp>
      <p:sp>
        <p:nvSpPr>
          <p:cNvPr id="421" name="Google Shape;421;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2" name="Google Shape;422;p56"/>
          <p:cNvSpPr txBox="1"/>
          <p:nvPr>
            <p:ph idx="2" type="body"/>
          </p:nvPr>
        </p:nvSpPr>
        <p:spPr>
          <a:xfrm>
            <a:off x="3683550" y="1708325"/>
            <a:ext cx="5257500" cy="14337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If necessary, open the terminal in </a:t>
            </a:r>
            <a:r>
              <a:rPr lang="en"/>
              <a:t>VSCode</a:t>
            </a:r>
            <a:r>
              <a:rPr lang="en"/>
              <a:t> and run the following command:</a:t>
            </a:r>
            <a:endParaRPr/>
          </a:p>
          <a:p>
            <a:pPr indent="-298450" lvl="1" marL="914400" rtl="0" algn="l">
              <a:spcBef>
                <a:spcPts val="0"/>
              </a:spcBef>
              <a:spcAft>
                <a:spcPts val="0"/>
              </a:spcAft>
              <a:buSzPts val="1100"/>
              <a:buFont typeface="Courier New"/>
              <a:buChar char="○"/>
            </a:pPr>
            <a:r>
              <a:rPr lang="en">
                <a:latin typeface="Courier New"/>
                <a:ea typeface="Courier New"/>
                <a:cs typeface="Courier New"/>
                <a:sym typeface="Courier New"/>
              </a:rPr>
              <a:t>mvn</a:t>
            </a:r>
            <a:r>
              <a:rPr lang="en">
                <a:latin typeface="Courier New"/>
                <a:ea typeface="Courier New"/>
                <a:cs typeface="Courier New"/>
                <a:sym typeface="Courier New"/>
              </a:rPr>
              <a:t> </a:t>
            </a:r>
            <a:r>
              <a:rPr lang="en">
                <a:latin typeface="Courier New"/>
                <a:ea typeface="Courier New"/>
                <a:cs typeface="Courier New"/>
                <a:sym typeface="Courier New"/>
              </a:rPr>
              <a:t>-</a:t>
            </a:r>
            <a:r>
              <a:rPr lang="en">
                <a:latin typeface="Courier New"/>
                <a:ea typeface="Courier New"/>
                <a:cs typeface="Courier New"/>
                <a:sym typeface="Courier New"/>
              </a:rPr>
              <a:t>version</a:t>
            </a:r>
            <a:endParaRPr>
              <a:latin typeface="Courier New"/>
              <a:ea typeface="Courier New"/>
              <a:cs typeface="Courier New"/>
              <a:sym typeface="Courier New"/>
            </a:endParaRPr>
          </a:p>
          <a:p>
            <a:pPr indent="-311150" lvl="0" marL="457200" rtl="0" algn="l">
              <a:spcBef>
                <a:spcPts val="0"/>
              </a:spcBef>
              <a:spcAft>
                <a:spcPts val="0"/>
              </a:spcAft>
              <a:buSzPts val="1300"/>
              <a:buChar char="●"/>
            </a:pPr>
            <a:r>
              <a:rPr lang="en"/>
              <a:t>You should see output similar to the example below.</a:t>
            </a:r>
            <a:endParaRPr/>
          </a:p>
          <a:p>
            <a:pPr indent="-298450" lvl="1" marL="914400" rtl="0" algn="l">
              <a:spcBef>
                <a:spcPts val="0"/>
              </a:spcBef>
              <a:spcAft>
                <a:spcPts val="0"/>
              </a:spcAft>
              <a:buSzPts val="1100"/>
              <a:buChar char="○"/>
            </a:pPr>
            <a:r>
              <a:rPr lang="en"/>
              <a:t>Make sure that Maven is using the correct version of Java to compile and run your code!</a:t>
            </a:r>
            <a:endParaRPr/>
          </a:p>
        </p:txBody>
      </p:sp>
      <p:sp>
        <p:nvSpPr>
          <p:cNvPr id="423" name="Google Shape;423;p56"/>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Verify Your Maven Version</a:t>
            </a:r>
            <a:endParaRPr/>
          </a:p>
        </p:txBody>
      </p:sp>
      <p:sp>
        <p:nvSpPr>
          <p:cNvPr id="424" name="Google Shape;424;p56"/>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1.3</a:t>
            </a:r>
            <a:endParaRPr/>
          </a:p>
        </p:txBody>
      </p:sp>
      <p:sp>
        <p:nvSpPr>
          <p:cNvPr id="425" name="Google Shape;425;p56"/>
          <p:cNvSpPr txBox="1"/>
          <p:nvPr>
            <p:ph idx="4" type="body"/>
          </p:nvPr>
        </p:nvSpPr>
        <p:spPr>
          <a:xfrm>
            <a:off x="141600" y="3018900"/>
            <a:ext cx="3407100" cy="69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100"/>
              <a:t>As you will see this semester, Java projects can get quite large and complex and have lots of dependencies on things like JUnit and JavaFX.</a:t>
            </a:r>
            <a:endParaRPr sz="1100"/>
          </a:p>
        </p:txBody>
      </p:sp>
      <p:pic>
        <p:nvPicPr>
          <p:cNvPr id="426" name="Google Shape;426;p56"/>
          <p:cNvPicPr preferRelativeResize="0"/>
          <p:nvPr/>
        </p:nvPicPr>
        <p:blipFill>
          <a:blip r:embed="rId4">
            <a:alphaModFix/>
          </a:blip>
          <a:stretch>
            <a:fillRect/>
          </a:stretch>
        </p:blipFill>
        <p:spPr>
          <a:xfrm>
            <a:off x="141600" y="2064400"/>
            <a:ext cx="3238500" cy="819150"/>
          </a:xfrm>
          <a:prstGeom prst="rect">
            <a:avLst/>
          </a:prstGeom>
          <a:noFill/>
          <a:ln>
            <a:noFill/>
          </a:ln>
        </p:spPr>
      </p:pic>
      <p:sp>
        <p:nvSpPr>
          <p:cNvPr id="427" name="Google Shape;427;p56"/>
          <p:cNvSpPr txBox="1"/>
          <p:nvPr>
            <p:ph idx="4" type="body"/>
          </p:nvPr>
        </p:nvSpPr>
        <p:spPr>
          <a:xfrm>
            <a:off x="141600" y="3893150"/>
            <a:ext cx="34071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Maven makes building, compiling, and running Java projects with lots of dependencies relatively easy.</a:t>
            </a:r>
            <a:endParaRPr/>
          </a:p>
        </p:txBody>
      </p:sp>
      <p:sp>
        <p:nvSpPr>
          <p:cNvPr id="428" name="Google Shape;428;p56"/>
          <p:cNvSpPr txBox="1"/>
          <p:nvPr/>
        </p:nvSpPr>
        <p:spPr>
          <a:xfrm>
            <a:off x="3923125" y="3111200"/>
            <a:ext cx="4926300" cy="1569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8761D"/>
                </a:solidFill>
                <a:latin typeface="Courier New"/>
                <a:ea typeface="Courier New"/>
                <a:cs typeface="Courier New"/>
                <a:sym typeface="Courier New"/>
              </a:rPr>
              <a:t>nightw</a:t>
            </a:r>
            <a:r>
              <a:rPr lang="en" sz="1000">
                <a:solidFill>
                  <a:srgbClr val="38761D"/>
                </a:solidFill>
                <a:latin typeface="Courier New"/>
                <a:ea typeface="Courier New"/>
                <a:cs typeface="Courier New"/>
                <a:sym typeface="Courier New"/>
              </a:rPr>
              <a:t>@GypsyAvenger</a:t>
            </a:r>
            <a:r>
              <a:rPr lang="en" sz="1000">
                <a:latin typeface="Courier New"/>
                <a:ea typeface="Courier New"/>
                <a:cs typeface="Courier New"/>
                <a:sym typeface="Courier New"/>
              </a:rPr>
              <a:t> </a:t>
            </a:r>
            <a:r>
              <a:rPr lang="en" sz="1000">
                <a:solidFill>
                  <a:srgbClr val="9900FF"/>
                </a:solidFill>
                <a:latin typeface="Courier New"/>
                <a:ea typeface="Courier New"/>
                <a:cs typeface="Courier New"/>
                <a:sym typeface="Courier New"/>
              </a:rPr>
              <a:t>MINGW64</a:t>
            </a:r>
            <a:r>
              <a:rPr lang="en" sz="1000">
                <a:latin typeface="Courier New"/>
                <a:ea typeface="Courier New"/>
                <a:cs typeface="Courier New"/>
                <a:sym typeface="Courier New"/>
              </a:rPr>
              <a:t> </a:t>
            </a:r>
            <a:r>
              <a:rPr lang="en" sz="1000">
                <a:solidFill>
                  <a:srgbClr val="FF9900"/>
                </a:solidFill>
                <a:latin typeface="Courier New"/>
                <a:ea typeface="Courier New"/>
                <a:cs typeface="Courier New"/>
                <a:sym typeface="Courier New"/>
              </a:rPr>
              <a:t>~/SoftDevII/unit1-nightw</a:t>
            </a:r>
            <a:r>
              <a:rPr lang="en" sz="1000">
                <a:latin typeface="Courier New"/>
                <a:ea typeface="Courier New"/>
                <a:cs typeface="Courier New"/>
                <a:sym typeface="Courier New"/>
              </a:rPr>
              <a:t> </a:t>
            </a:r>
            <a:r>
              <a:rPr lang="en" sz="1000">
                <a:solidFill>
                  <a:srgbClr val="1155CC"/>
                </a:solidFill>
                <a:latin typeface="Courier New"/>
                <a:ea typeface="Courier New"/>
                <a:cs typeface="Courier New"/>
                <a:sym typeface="Courier New"/>
              </a:rPr>
              <a:t>(main)</a:t>
            </a:r>
            <a:endParaRPr sz="1000">
              <a:solidFill>
                <a:srgbClr val="1155CC"/>
              </a:solidFill>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mvn -version</a:t>
            </a:r>
            <a:endParaRPr sz="1000">
              <a:latin typeface="Courier New"/>
              <a:ea typeface="Courier New"/>
              <a:cs typeface="Courier New"/>
              <a:sym typeface="Courier New"/>
            </a:endParaRPr>
          </a:p>
          <a:p>
            <a:pPr indent="0" lvl="0" marL="0" rtl="0" algn="l">
              <a:spcBef>
                <a:spcPts val="0"/>
              </a:spcBef>
              <a:spcAft>
                <a:spcPts val="0"/>
              </a:spcAft>
              <a:buNone/>
            </a:pPr>
            <a:r>
              <a:rPr b="1" lang="en" sz="1000">
                <a:highlight>
                  <a:srgbClr val="FFFF00"/>
                </a:highlight>
                <a:latin typeface="Courier New"/>
                <a:ea typeface="Courier New"/>
                <a:cs typeface="Courier New"/>
                <a:sym typeface="Courier New"/>
              </a:rPr>
              <a:t>Apache Maven 3.9.9</a:t>
            </a:r>
            <a:r>
              <a:rPr b="1" lang="en" sz="1000">
                <a:latin typeface="Courier New"/>
                <a:ea typeface="Courier New"/>
                <a:cs typeface="Courier New"/>
                <a:sym typeface="Courier New"/>
              </a:rPr>
              <a:t> (</a:t>
            </a:r>
            <a:r>
              <a:rPr b="1" lang="en" sz="1000">
                <a:latin typeface="Courier New"/>
                <a:ea typeface="Courier New"/>
                <a:cs typeface="Courier New"/>
                <a:sym typeface="Courier New"/>
              </a:rPr>
              <a:t>8e8579a9e76f7d015ee5ec7bfcdc97d260186937</a:t>
            </a:r>
            <a:r>
              <a:rPr b="1" lang="en" sz="1000">
                <a:latin typeface="Courier New"/>
                <a:ea typeface="Courier New"/>
                <a:cs typeface="Courier New"/>
                <a:sym typeface="Courier New"/>
              </a:rPr>
              <a:t>)</a:t>
            </a:r>
            <a:endParaRPr b="1"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Maven home: C:\Program Files\apache-maven-3.8.6</a:t>
            </a:r>
            <a:endParaRPr sz="1000">
              <a:latin typeface="Courier New"/>
              <a:ea typeface="Courier New"/>
              <a:cs typeface="Courier New"/>
              <a:sym typeface="Courier New"/>
            </a:endParaRPr>
          </a:p>
          <a:p>
            <a:pPr indent="0" lvl="0" marL="0" rtl="0" algn="l">
              <a:spcBef>
                <a:spcPts val="0"/>
              </a:spcBef>
              <a:spcAft>
                <a:spcPts val="0"/>
              </a:spcAft>
              <a:buNone/>
            </a:pPr>
            <a:r>
              <a:rPr lang="en" sz="1000">
                <a:highlight>
                  <a:srgbClr val="FFFF00"/>
                </a:highlight>
                <a:latin typeface="Courier New"/>
                <a:ea typeface="Courier New"/>
                <a:cs typeface="Courier New"/>
                <a:sym typeface="Courier New"/>
              </a:rPr>
              <a:t>Java version: 20.0.1</a:t>
            </a:r>
            <a:r>
              <a:rPr lang="en" sz="1000">
                <a:latin typeface="Courier New"/>
                <a:ea typeface="Courier New"/>
                <a:cs typeface="Courier New"/>
                <a:sym typeface="Courier New"/>
              </a:rPr>
              <a:t>, vendor: Oracle Corporation, runtime: C:\Program Files\Java\jdk-20</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Default locale: en_US, platform encoding: UTF-8</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OS name: "windows 11", version: "10.0", arch: "amd64", family: "windows"</a:t>
            </a:r>
            <a:endParaRPr sz="1000">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7"/>
          <p:cNvSpPr txBox="1"/>
          <p:nvPr>
            <p:ph idx="1" type="body"/>
          </p:nvPr>
        </p:nvSpPr>
        <p:spPr>
          <a:xfrm>
            <a:off x="65250" y="655425"/>
            <a:ext cx="8955900" cy="12807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a:t>As mentioned previously, your project must be organized in a very specific way so that Maven can find, compile, and run your code - your Java code must be located inside of the "</a:t>
            </a:r>
            <a:r>
              <a:rPr lang="en">
                <a:latin typeface="Courier New"/>
                <a:ea typeface="Courier New"/>
                <a:cs typeface="Courier New"/>
                <a:sym typeface="Courier New"/>
              </a:rPr>
              <a:t>src/main/java/unit01</a:t>
            </a:r>
            <a:r>
              <a:rPr lang="en"/>
              <a:t>" folder in your project. Let's move the code that we have written so far so that it is in the right place for Maven to find it.</a:t>
            </a:r>
            <a:endParaRPr/>
          </a:p>
        </p:txBody>
      </p:sp>
      <p:sp>
        <p:nvSpPr>
          <p:cNvPr id="434" name="Google Shape;434;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5" name="Google Shape;435;p57"/>
          <p:cNvSpPr txBox="1"/>
          <p:nvPr>
            <p:ph idx="2" type="body"/>
          </p:nvPr>
        </p:nvSpPr>
        <p:spPr>
          <a:xfrm>
            <a:off x="3301725" y="1944400"/>
            <a:ext cx="5555400" cy="28677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Expand the "</a:t>
            </a:r>
            <a:r>
              <a:rPr lang="en">
                <a:latin typeface="Courier New"/>
                <a:ea typeface="Courier New"/>
                <a:cs typeface="Courier New"/>
                <a:sym typeface="Courier New"/>
              </a:rPr>
              <a:t>src/main/java/unit01</a:t>
            </a:r>
            <a:r>
              <a:rPr lang="en"/>
              <a:t>" folder in your project.</a:t>
            </a:r>
            <a:endParaRPr/>
          </a:p>
          <a:p>
            <a:pPr indent="-311150" lvl="0" marL="457200" rtl="0" algn="l">
              <a:spcBef>
                <a:spcPts val="0"/>
              </a:spcBef>
              <a:spcAft>
                <a:spcPts val="0"/>
              </a:spcAft>
              <a:buSzPts val="1300"/>
              <a:buChar char="●"/>
            </a:pPr>
            <a:r>
              <a:rPr lang="en"/>
              <a:t>Move the "</a:t>
            </a:r>
            <a:r>
              <a:rPr lang="en">
                <a:latin typeface="Courier New"/>
                <a:ea typeface="Courier New"/>
                <a:cs typeface="Courier New"/>
                <a:sym typeface="Courier New"/>
              </a:rPr>
              <a:t>HelloWorld.java</a:t>
            </a:r>
            <a:r>
              <a:rPr lang="en"/>
              <a:t>" class into the folder by clicking and dragging it.</a:t>
            </a:r>
            <a:endParaRPr/>
          </a:p>
          <a:p>
            <a:pPr indent="-298450" lvl="1" marL="914400" rtl="0" algn="l">
              <a:spcBef>
                <a:spcPts val="0"/>
              </a:spcBef>
              <a:spcAft>
                <a:spcPts val="0"/>
              </a:spcAft>
              <a:buSzPts val="1100"/>
              <a:buChar char="○"/>
            </a:pPr>
            <a:r>
              <a:rPr lang="en"/>
              <a:t>If </a:t>
            </a:r>
            <a:r>
              <a:rPr lang="en"/>
              <a:t>VSCode</a:t>
            </a:r>
            <a:r>
              <a:rPr lang="en"/>
              <a:t> does not automatically add "</a:t>
            </a:r>
            <a:r>
              <a:rPr lang="en">
                <a:latin typeface="Courier New"/>
                <a:ea typeface="Courier New"/>
                <a:cs typeface="Courier New"/>
                <a:sym typeface="Courier New"/>
              </a:rPr>
              <a:t>package unit01;</a:t>
            </a:r>
            <a:r>
              <a:rPr lang="en"/>
              <a:t>" to the top of your file, you will need to add it manually.</a:t>
            </a:r>
            <a:endParaRPr/>
          </a:p>
          <a:p>
            <a:pPr indent="-298450" lvl="1" marL="914400" rtl="0" algn="l">
              <a:spcBef>
                <a:spcPts val="0"/>
              </a:spcBef>
              <a:spcAft>
                <a:spcPts val="0"/>
              </a:spcAft>
              <a:buSzPts val="1100"/>
              <a:buChar char="○"/>
            </a:pPr>
            <a:r>
              <a:rPr lang="en"/>
              <a:t>Java packages are a way of organizing your code. We will discuss Java packages in more detail in the near future.</a:t>
            </a:r>
            <a:endParaRPr/>
          </a:p>
          <a:p>
            <a:pPr indent="-311150" lvl="0" marL="457200" rtl="0" algn="l">
              <a:spcBef>
                <a:spcPts val="0"/>
              </a:spcBef>
              <a:spcAft>
                <a:spcPts val="0"/>
              </a:spcAft>
              <a:buSzPts val="1300"/>
              <a:buChar char="●"/>
            </a:pPr>
            <a:r>
              <a:rPr lang="en"/>
              <a:t>Open the </a:t>
            </a:r>
            <a:r>
              <a:rPr b="1" lang="en">
                <a:solidFill>
                  <a:srgbClr val="FF0000"/>
                </a:solidFill>
              </a:rPr>
              <a:t>PROBLEMS</a:t>
            </a:r>
            <a:r>
              <a:rPr lang="en"/>
              <a:t> tab in </a:t>
            </a:r>
            <a:r>
              <a:rPr lang="en"/>
              <a:t>VSCode</a:t>
            </a:r>
            <a:r>
              <a:rPr lang="en"/>
              <a:t> and make sure that you do not have any errors.</a:t>
            </a:r>
            <a:endParaRPr/>
          </a:p>
          <a:p>
            <a:pPr indent="-298450" lvl="1" marL="914400" rtl="0" algn="l">
              <a:spcBef>
                <a:spcPts val="0"/>
              </a:spcBef>
              <a:spcAft>
                <a:spcPts val="0"/>
              </a:spcAft>
              <a:buSzPts val="1100"/>
              <a:buChar char="○"/>
            </a:pPr>
            <a:r>
              <a:rPr lang="en"/>
              <a:t>If there is an error that you cannot solve on your own, please raise your hand!</a:t>
            </a:r>
            <a:endParaRPr/>
          </a:p>
          <a:p>
            <a:pPr indent="-298450" lvl="1" marL="914400" rtl="0" algn="l">
              <a:spcBef>
                <a:spcPts val="0"/>
              </a:spcBef>
              <a:spcAft>
                <a:spcPts val="0"/>
              </a:spcAft>
              <a:buSzPts val="1100"/>
              <a:buChar char="○"/>
            </a:pPr>
            <a:r>
              <a:rPr lang="en"/>
              <a:t>You may need to close and reopen the file for the errors to go away.</a:t>
            </a:r>
            <a:endParaRPr/>
          </a:p>
          <a:p>
            <a:pPr indent="-298450" lvl="1" marL="914400" rtl="0" algn="l">
              <a:spcBef>
                <a:spcPts val="0"/>
              </a:spcBef>
              <a:spcAft>
                <a:spcPts val="0"/>
              </a:spcAft>
              <a:buSzPts val="1100"/>
              <a:buChar char="○"/>
            </a:pPr>
            <a:r>
              <a:rPr lang="en"/>
              <a:t>If all else fails, restart </a:t>
            </a:r>
            <a:r>
              <a:rPr lang="en"/>
              <a:t>VSCode</a:t>
            </a:r>
            <a:r>
              <a:rPr lang="en"/>
              <a:t>!</a:t>
            </a:r>
            <a:endParaRPr/>
          </a:p>
        </p:txBody>
      </p:sp>
      <p:sp>
        <p:nvSpPr>
          <p:cNvPr id="436" name="Google Shape;436;p57"/>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Organizing Your Code</a:t>
            </a:r>
            <a:endParaRPr/>
          </a:p>
        </p:txBody>
      </p:sp>
      <p:sp>
        <p:nvSpPr>
          <p:cNvPr id="437" name="Google Shape;437;p57"/>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1.4</a:t>
            </a:r>
            <a:endParaRPr/>
          </a:p>
        </p:txBody>
      </p:sp>
      <p:sp>
        <p:nvSpPr>
          <p:cNvPr id="438" name="Google Shape;438;p57"/>
          <p:cNvSpPr txBox="1"/>
          <p:nvPr>
            <p:ph idx="4" type="body"/>
          </p:nvPr>
        </p:nvSpPr>
        <p:spPr>
          <a:xfrm>
            <a:off x="141600" y="2099500"/>
            <a:ext cx="30237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FF0000"/>
                </a:solidFill>
              </a:rPr>
              <a:t>Packages </a:t>
            </a:r>
            <a:r>
              <a:rPr lang="en"/>
              <a:t>are a way to organize Java code by placing related classes in the same folder.</a:t>
            </a:r>
            <a:endParaRPr/>
          </a:p>
        </p:txBody>
      </p:sp>
      <p:pic>
        <p:nvPicPr>
          <p:cNvPr id="439" name="Google Shape;439;p57"/>
          <p:cNvPicPr preferRelativeResize="0"/>
          <p:nvPr/>
        </p:nvPicPr>
        <p:blipFill>
          <a:blip r:embed="rId3">
            <a:alphaModFix/>
          </a:blip>
          <a:stretch>
            <a:fillRect/>
          </a:stretch>
        </p:blipFill>
        <p:spPr>
          <a:xfrm>
            <a:off x="7135025" y="87075"/>
            <a:ext cx="1886124" cy="483300"/>
          </a:xfrm>
          <a:prstGeom prst="rect">
            <a:avLst/>
          </a:prstGeom>
          <a:noFill/>
          <a:ln>
            <a:noFill/>
          </a:ln>
        </p:spPr>
      </p:pic>
      <p:sp>
        <p:nvSpPr>
          <p:cNvPr id="440" name="Google Shape;440;p57"/>
          <p:cNvSpPr txBox="1"/>
          <p:nvPr/>
        </p:nvSpPr>
        <p:spPr>
          <a:xfrm>
            <a:off x="141600" y="3591100"/>
            <a:ext cx="3023700" cy="1223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0000FF"/>
                </a:solidFill>
                <a:latin typeface="Consolas"/>
                <a:ea typeface="Consolas"/>
                <a:cs typeface="Consolas"/>
                <a:sym typeface="Consolas"/>
              </a:rPr>
              <a:t>package</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unit01</a:t>
            </a:r>
            <a:r>
              <a:rPr lang="en" sz="1050">
                <a:latin typeface="Consolas"/>
                <a:ea typeface="Consolas"/>
                <a:cs typeface="Consolas"/>
                <a:sym typeface="Consolas"/>
              </a:rPr>
              <a:t>;</a:t>
            </a:r>
            <a:endParaRPr sz="1050">
              <a:latin typeface="Consolas"/>
              <a:ea typeface="Consolas"/>
              <a:cs typeface="Consolas"/>
              <a:sym typeface="Consolas"/>
            </a:endParaRPr>
          </a:p>
          <a:p>
            <a:pPr indent="0" lvl="0" marL="0" rtl="0" algn="l">
              <a:lnSpc>
                <a:spcPct val="135714"/>
              </a:lnSpc>
              <a:spcBef>
                <a:spcPts val="0"/>
              </a:spcBef>
              <a:spcAft>
                <a:spcPts val="0"/>
              </a:spcAft>
              <a:buNone/>
            </a:pPr>
            <a:r>
              <a:t/>
            </a:r>
            <a:endParaRPr sz="1050">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0000FF"/>
                </a:solidFill>
                <a:latin typeface="Consolas"/>
                <a:ea typeface="Consolas"/>
                <a:cs typeface="Consolas"/>
                <a:sym typeface="Consolas"/>
              </a:rPr>
              <a:t>public</a:t>
            </a:r>
            <a:r>
              <a:rPr lang="en" sz="1050">
                <a:latin typeface="Consolas"/>
                <a:ea typeface="Consolas"/>
                <a:cs typeface="Consolas"/>
                <a:sym typeface="Consolas"/>
              </a:rPr>
              <a:t> </a:t>
            </a:r>
            <a:r>
              <a:rPr lang="en" sz="1050">
                <a:solidFill>
                  <a:srgbClr val="0000FF"/>
                </a:solidFill>
                <a:latin typeface="Consolas"/>
                <a:ea typeface="Consolas"/>
                <a:cs typeface="Consolas"/>
                <a:sym typeface="Consolas"/>
              </a:rPr>
              <a:t>class</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HelloWorld</a:t>
            </a:r>
            <a:r>
              <a:rPr lang="en" sz="1050">
                <a:latin typeface="Consolas"/>
                <a:ea typeface="Consolas"/>
                <a:cs typeface="Consolas"/>
                <a:sym typeface="Consolas"/>
              </a:rPr>
              <a:t> {</a:t>
            </a:r>
            <a:endParaRPr sz="1050">
              <a:latin typeface="Consolas"/>
              <a:ea typeface="Consolas"/>
              <a:cs typeface="Consolas"/>
              <a:sym typeface="Consolas"/>
            </a:endParaRPr>
          </a:p>
          <a:p>
            <a:pPr indent="0" lvl="0" marL="0" rtl="0" algn="l">
              <a:lnSpc>
                <a:spcPct val="135714"/>
              </a:lnSpc>
              <a:spcBef>
                <a:spcPts val="0"/>
              </a:spcBef>
              <a:spcAft>
                <a:spcPts val="0"/>
              </a:spcAft>
              <a:buNone/>
            </a:pPr>
            <a:r>
              <a:t/>
            </a:r>
            <a:endParaRPr sz="1050">
              <a:latin typeface="Consolas"/>
              <a:ea typeface="Consolas"/>
              <a:cs typeface="Consolas"/>
              <a:sym typeface="Consolas"/>
            </a:endParaRPr>
          </a:p>
          <a:p>
            <a:pPr indent="0" lvl="0" marL="0" rtl="0" algn="l">
              <a:lnSpc>
                <a:spcPct val="135714"/>
              </a:lnSpc>
              <a:spcBef>
                <a:spcPts val="0"/>
              </a:spcBef>
              <a:spcAft>
                <a:spcPts val="0"/>
              </a:spcAft>
              <a:buNone/>
            </a:pPr>
            <a:r>
              <a:rPr lang="en" sz="1050">
                <a:latin typeface="Consolas"/>
                <a:ea typeface="Consolas"/>
                <a:cs typeface="Consolas"/>
                <a:sym typeface="Consolas"/>
              </a:rPr>
              <a:t>}</a:t>
            </a:r>
            <a:endParaRPr>
              <a:latin typeface="Roboto"/>
              <a:ea typeface="Roboto"/>
              <a:cs typeface="Roboto"/>
              <a:sym typeface="Roboto"/>
            </a:endParaRPr>
          </a:p>
        </p:txBody>
      </p:sp>
      <p:sp>
        <p:nvSpPr>
          <p:cNvPr id="441" name="Google Shape;441;p57"/>
          <p:cNvSpPr/>
          <p:nvPr/>
        </p:nvSpPr>
        <p:spPr>
          <a:xfrm>
            <a:off x="1662100" y="3385400"/>
            <a:ext cx="1086300" cy="404300"/>
          </a:xfrm>
          <a:custGeom>
            <a:rect b="b" l="l" r="r" t="t"/>
            <a:pathLst>
              <a:path extrusionOk="0" h="16172" w="43452">
                <a:moveTo>
                  <a:pt x="33840" y="0"/>
                </a:moveTo>
                <a:cubicBezTo>
                  <a:pt x="35188" y="1747"/>
                  <a:pt x="47566" y="7787"/>
                  <a:pt x="41926" y="10482"/>
                </a:cubicBezTo>
                <a:cubicBezTo>
                  <a:pt x="36286" y="13177"/>
                  <a:pt x="6988" y="15224"/>
                  <a:pt x="0" y="16172"/>
                </a:cubicBezTo>
              </a:path>
            </a:pathLst>
          </a:custGeom>
          <a:noFill/>
          <a:ln cap="flat" cmpd="sng" w="19050">
            <a:solidFill>
              <a:srgbClr val="FF0000"/>
            </a:solidFill>
            <a:prstDash val="solid"/>
            <a:round/>
            <a:headEnd len="med" w="med" type="none"/>
            <a:tailEnd len="med" w="med" type="triangle"/>
          </a:ln>
        </p:spPr>
      </p:sp>
      <p:sp>
        <p:nvSpPr>
          <p:cNvPr id="442" name="Google Shape;442;p57"/>
          <p:cNvSpPr txBox="1"/>
          <p:nvPr>
            <p:ph idx="4" type="body"/>
          </p:nvPr>
        </p:nvSpPr>
        <p:spPr>
          <a:xfrm>
            <a:off x="141600" y="2937700"/>
            <a:ext cx="30237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You must use a </a:t>
            </a:r>
            <a:r>
              <a:rPr lang="en">
                <a:solidFill>
                  <a:srgbClr val="FF0000"/>
                </a:solidFill>
                <a:latin typeface="Courier New"/>
                <a:ea typeface="Courier New"/>
                <a:cs typeface="Courier New"/>
                <a:sym typeface="Courier New"/>
              </a:rPr>
              <a:t>package</a:t>
            </a:r>
            <a:r>
              <a:rPr lang="en">
                <a:solidFill>
                  <a:srgbClr val="FF0000"/>
                </a:solidFill>
              </a:rPr>
              <a:t> </a:t>
            </a:r>
            <a:r>
              <a:rPr lang="en"/>
              <a:t>statement that matches the name of the folder!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8"/>
          <p:cNvSpPr txBox="1"/>
          <p:nvPr>
            <p:ph idx="12" type="sldNum"/>
          </p:nvPr>
        </p:nvSpPr>
        <p:spPr>
          <a:xfrm>
            <a:off x="90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8" name="Google Shape;448;p58"/>
          <p:cNvSpPr txBox="1"/>
          <p:nvPr>
            <p:ph type="title"/>
          </p:nvPr>
        </p:nvSpPr>
        <p:spPr>
          <a:xfrm>
            <a:off x="5192200" y="119925"/>
            <a:ext cx="3706500" cy="5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Variables &amp; Assignment </a:t>
            </a:r>
            <a:endParaRPr sz="2300"/>
          </a:p>
        </p:txBody>
      </p:sp>
      <p:sp>
        <p:nvSpPr>
          <p:cNvPr id="449" name="Google Shape;449;p58"/>
          <p:cNvSpPr txBox="1"/>
          <p:nvPr>
            <p:ph idx="1" type="body"/>
          </p:nvPr>
        </p:nvSpPr>
        <p:spPr>
          <a:xfrm>
            <a:off x="148875" y="196125"/>
            <a:ext cx="4543800" cy="46245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SzPts val="1300"/>
              <a:buChar char="●"/>
            </a:pPr>
            <a:r>
              <a:rPr lang="en"/>
              <a:t>Java is a </a:t>
            </a:r>
            <a:r>
              <a:rPr b="1" i="1" lang="en">
                <a:solidFill>
                  <a:srgbClr val="FF0000"/>
                </a:solidFill>
              </a:rPr>
              <a:t>statically typed</a:t>
            </a:r>
            <a:r>
              <a:rPr lang="en"/>
              <a:t> language, meaning that the type of a variable must be specified </a:t>
            </a:r>
            <a:r>
              <a:rPr b="1" i="1" lang="en">
                <a:solidFill>
                  <a:srgbClr val="FF0000"/>
                </a:solidFill>
              </a:rPr>
              <a:t>when it is declared</a:t>
            </a:r>
            <a:r>
              <a:rPr lang="en"/>
              <a:t>.</a:t>
            </a:r>
            <a:endParaRPr/>
          </a:p>
          <a:p>
            <a:pPr indent="-298450" lvl="1" marL="914400" rtl="0" algn="l">
              <a:spcBef>
                <a:spcPts val="0"/>
              </a:spcBef>
              <a:spcAft>
                <a:spcPts val="0"/>
              </a:spcAft>
              <a:buSzPts val="1100"/>
              <a:buChar char="○"/>
            </a:pPr>
            <a:r>
              <a:rPr lang="en"/>
              <a:t>Once declared, only </a:t>
            </a:r>
            <a:r>
              <a:rPr b="1" i="1" lang="en">
                <a:solidFill>
                  <a:srgbClr val="FF0000"/>
                </a:solidFill>
              </a:rPr>
              <a:t>compatible</a:t>
            </a:r>
            <a:r>
              <a:rPr lang="en">
                <a:solidFill>
                  <a:srgbClr val="FF0000"/>
                </a:solidFill>
              </a:rPr>
              <a:t> </a:t>
            </a:r>
            <a:r>
              <a:rPr lang="en"/>
              <a:t>values may be assigned to the variable.</a:t>
            </a:r>
            <a:endParaRPr/>
          </a:p>
          <a:p>
            <a:pPr indent="-311150" lvl="0" marL="457200" rtl="0" algn="l">
              <a:spcBef>
                <a:spcPts val="0"/>
              </a:spcBef>
              <a:spcAft>
                <a:spcPts val="0"/>
              </a:spcAft>
              <a:buSzPts val="1300"/>
              <a:buChar char="●"/>
            </a:pPr>
            <a:r>
              <a:rPr lang="en"/>
              <a:t>Unlike Python, a Java variable may be declared </a:t>
            </a:r>
            <a:r>
              <a:rPr b="1" i="1" lang="en">
                <a:solidFill>
                  <a:srgbClr val="FF0000"/>
                </a:solidFill>
              </a:rPr>
              <a:t>without </a:t>
            </a:r>
            <a:r>
              <a:rPr lang="en"/>
              <a:t>immediately assigning a value.</a:t>
            </a:r>
            <a:endParaRPr/>
          </a:p>
          <a:p>
            <a:pPr indent="-298450" lvl="1" marL="914400" rtl="0" algn="l">
              <a:spcBef>
                <a:spcPts val="0"/>
              </a:spcBef>
              <a:spcAft>
                <a:spcPts val="0"/>
              </a:spcAft>
              <a:buSzPts val="1100"/>
              <a:buChar char="○"/>
            </a:pPr>
            <a:r>
              <a:rPr lang="en"/>
              <a:t>e.g. </a:t>
            </a:r>
            <a:r>
              <a:rPr lang="en">
                <a:solidFill>
                  <a:srgbClr val="FF0000"/>
                </a:solidFill>
                <a:latin typeface="Courier New"/>
                <a:ea typeface="Courier New"/>
                <a:cs typeface="Courier New"/>
                <a:sym typeface="Courier New"/>
              </a:rPr>
              <a:t>int radius</a:t>
            </a:r>
            <a:r>
              <a:rPr lang="en">
                <a:solidFill>
                  <a:srgbClr val="FF0000"/>
                </a:solidFill>
                <a:latin typeface="Courier New"/>
                <a:ea typeface="Courier New"/>
                <a:cs typeface="Courier New"/>
                <a:sym typeface="Courier New"/>
              </a:rPr>
              <a:t>;</a:t>
            </a:r>
            <a:endParaRPr>
              <a:solidFill>
                <a:srgbClr val="FF0000"/>
              </a:solidFill>
              <a:latin typeface="Courier New"/>
              <a:ea typeface="Courier New"/>
              <a:cs typeface="Courier New"/>
              <a:sym typeface="Courier New"/>
            </a:endParaRPr>
          </a:p>
          <a:p>
            <a:pPr indent="-298450" lvl="1" marL="914400" rtl="0" algn="l">
              <a:spcBef>
                <a:spcPts val="0"/>
              </a:spcBef>
              <a:spcAft>
                <a:spcPts val="0"/>
              </a:spcAft>
              <a:buSzPts val="1100"/>
              <a:buChar char="○"/>
            </a:pPr>
            <a:r>
              <a:rPr lang="en"/>
              <a:t>Variables may also be </a:t>
            </a:r>
            <a:r>
              <a:rPr b="1" i="1" lang="en">
                <a:solidFill>
                  <a:srgbClr val="FF0000"/>
                </a:solidFill>
              </a:rPr>
              <a:t>declared and initialized</a:t>
            </a:r>
            <a:r>
              <a:rPr lang="en"/>
              <a:t> at the same</a:t>
            </a:r>
            <a:r>
              <a:rPr lang="en"/>
              <a:t> time, e.g. </a:t>
            </a:r>
            <a:r>
              <a:rPr lang="en">
                <a:solidFill>
                  <a:srgbClr val="FF0000"/>
                </a:solidFill>
                <a:latin typeface="Courier New"/>
                <a:ea typeface="Courier New"/>
                <a:cs typeface="Courier New"/>
                <a:sym typeface="Courier New"/>
              </a:rPr>
              <a:t>double pi = 3.14159;</a:t>
            </a:r>
            <a:endParaRPr>
              <a:solidFill>
                <a:srgbClr val="FF0000"/>
              </a:solidFill>
              <a:latin typeface="Courier New"/>
              <a:ea typeface="Courier New"/>
              <a:cs typeface="Courier New"/>
              <a:sym typeface="Courier New"/>
            </a:endParaRPr>
          </a:p>
          <a:p>
            <a:pPr indent="-311150" lvl="0" marL="457200" rtl="0" algn="l">
              <a:spcBef>
                <a:spcPts val="0"/>
              </a:spcBef>
              <a:spcAft>
                <a:spcPts val="0"/>
              </a:spcAft>
              <a:buSzPts val="1300"/>
              <a:buChar char="●"/>
            </a:pPr>
            <a:r>
              <a:rPr lang="en"/>
              <a:t>Like Python, J</a:t>
            </a:r>
            <a:r>
              <a:rPr lang="en"/>
              <a:t>ava includes </a:t>
            </a:r>
            <a:r>
              <a:rPr b="1" i="1" lang="en">
                <a:solidFill>
                  <a:srgbClr val="FF0000"/>
                </a:solidFill>
              </a:rPr>
              <a:t>two </a:t>
            </a:r>
            <a:r>
              <a:rPr lang="en"/>
              <a:t>basic kinds of types.</a:t>
            </a:r>
            <a:endParaRPr/>
          </a:p>
          <a:p>
            <a:pPr indent="-298450" lvl="1" marL="914400" rtl="0" algn="l">
              <a:spcBef>
                <a:spcPts val="0"/>
              </a:spcBef>
              <a:spcAft>
                <a:spcPts val="0"/>
              </a:spcAft>
              <a:buSzPts val="1100"/>
              <a:buChar char="○"/>
            </a:pPr>
            <a:r>
              <a:rPr b="1" i="1" lang="en">
                <a:solidFill>
                  <a:srgbClr val="FF0000"/>
                </a:solidFill>
              </a:rPr>
              <a:t>Primitive types</a:t>
            </a:r>
            <a:r>
              <a:rPr lang="en"/>
              <a:t> include </a:t>
            </a:r>
            <a:r>
              <a:rPr b="1" i="1" lang="en">
                <a:solidFill>
                  <a:srgbClr val="FF0000"/>
                </a:solidFill>
              </a:rPr>
              <a:t>integers</a:t>
            </a:r>
            <a:r>
              <a:rPr lang="en"/>
              <a:t>, </a:t>
            </a:r>
            <a:r>
              <a:rPr b="1" i="1" lang="en">
                <a:solidFill>
                  <a:srgbClr val="FF0000"/>
                </a:solidFill>
              </a:rPr>
              <a:t>floating point values</a:t>
            </a:r>
            <a:r>
              <a:rPr lang="en"/>
              <a:t>, </a:t>
            </a:r>
            <a:r>
              <a:rPr b="1" i="1" lang="en">
                <a:solidFill>
                  <a:srgbClr val="FF0000"/>
                </a:solidFill>
              </a:rPr>
              <a:t>characters</a:t>
            </a:r>
            <a:r>
              <a:rPr lang="en"/>
              <a:t>, and </a:t>
            </a:r>
            <a:r>
              <a:rPr b="1" i="1" lang="en">
                <a:solidFill>
                  <a:srgbClr val="FF0000"/>
                </a:solidFill>
              </a:rPr>
              <a:t>booleans</a:t>
            </a:r>
            <a:r>
              <a:rPr lang="en"/>
              <a:t>.</a:t>
            </a:r>
            <a:endParaRPr/>
          </a:p>
          <a:p>
            <a:pPr indent="-298450" lvl="2" marL="1371600" rtl="0" algn="l">
              <a:spcBef>
                <a:spcPts val="0"/>
              </a:spcBef>
              <a:spcAft>
                <a:spcPts val="0"/>
              </a:spcAft>
              <a:buSzPts val="1100"/>
              <a:buChar char="■"/>
            </a:pPr>
            <a:r>
              <a:rPr lang="en"/>
              <a:t>Primitive types are very similar to Python's value types.</a:t>
            </a:r>
            <a:endParaRPr/>
          </a:p>
          <a:p>
            <a:pPr indent="-298450" lvl="2" marL="1371600" rtl="0" algn="l">
              <a:spcBef>
                <a:spcPts val="0"/>
              </a:spcBef>
              <a:spcAft>
                <a:spcPts val="0"/>
              </a:spcAft>
              <a:buSzPts val="1100"/>
              <a:buChar char="■"/>
            </a:pPr>
            <a:r>
              <a:rPr lang="en"/>
              <a:t>Java includes a </a:t>
            </a:r>
            <a:r>
              <a:rPr b="1" i="1" lang="en">
                <a:solidFill>
                  <a:srgbClr val="FF0000"/>
                </a:solidFill>
              </a:rPr>
              <a:t>character type</a:t>
            </a:r>
            <a:r>
              <a:rPr lang="en"/>
              <a:t>, a single character enclosed in single-quotes,                e.g. </a:t>
            </a:r>
            <a:r>
              <a:rPr lang="en">
                <a:solidFill>
                  <a:srgbClr val="FF0000"/>
                </a:solidFill>
                <a:latin typeface="Courier New"/>
                <a:ea typeface="Courier New"/>
                <a:cs typeface="Courier New"/>
                <a:sym typeface="Courier New"/>
              </a:rPr>
              <a:t>char c = 'c';</a:t>
            </a:r>
            <a:endParaRPr>
              <a:solidFill>
                <a:srgbClr val="FF0000"/>
              </a:solidFill>
              <a:latin typeface="Courier New"/>
              <a:ea typeface="Courier New"/>
              <a:cs typeface="Courier New"/>
              <a:sym typeface="Courier New"/>
            </a:endParaRPr>
          </a:p>
          <a:p>
            <a:pPr indent="-298450" lvl="1" marL="914400" rtl="0" algn="l">
              <a:spcBef>
                <a:spcPts val="0"/>
              </a:spcBef>
              <a:spcAft>
                <a:spcPts val="0"/>
              </a:spcAft>
              <a:buSzPts val="1100"/>
              <a:buChar char="○"/>
            </a:pPr>
            <a:r>
              <a:rPr b="1" i="1" lang="en">
                <a:solidFill>
                  <a:srgbClr val="FF0000"/>
                </a:solidFill>
              </a:rPr>
              <a:t>Reference types</a:t>
            </a:r>
            <a:r>
              <a:rPr lang="en">
                <a:solidFill>
                  <a:srgbClr val="FF0000"/>
                </a:solidFill>
              </a:rPr>
              <a:t> </a:t>
            </a:r>
            <a:r>
              <a:rPr lang="en"/>
              <a:t>are, well, everything else including </a:t>
            </a:r>
            <a:r>
              <a:rPr b="1" i="1" lang="en">
                <a:solidFill>
                  <a:srgbClr val="FF0000"/>
                </a:solidFill>
              </a:rPr>
              <a:t>strings</a:t>
            </a:r>
            <a:r>
              <a:rPr b="1" lang="en"/>
              <a:t>, </a:t>
            </a:r>
            <a:r>
              <a:rPr b="1" i="1" lang="en">
                <a:solidFill>
                  <a:srgbClr val="FF0000"/>
                </a:solidFill>
              </a:rPr>
              <a:t>arrays</a:t>
            </a:r>
            <a:r>
              <a:rPr b="1" lang="en"/>
              <a:t>, </a:t>
            </a:r>
            <a:r>
              <a:rPr lang="en"/>
              <a:t>and other </a:t>
            </a:r>
            <a:r>
              <a:rPr b="1" i="1" lang="en">
                <a:solidFill>
                  <a:srgbClr val="FF0000"/>
                </a:solidFill>
              </a:rPr>
              <a:t>objects</a:t>
            </a:r>
            <a:r>
              <a:rPr lang="en"/>
              <a:t>.</a:t>
            </a:r>
            <a:endParaRPr/>
          </a:p>
          <a:p>
            <a:pPr indent="-298450" lvl="2" marL="1371600" rtl="0" algn="l">
              <a:spcBef>
                <a:spcPts val="0"/>
              </a:spcBef>
              <a:spcAft>
                <a:spcPts val="0"/>
              </a:spcAft>
              <a:buSzPts val="1100"/>
              <a:buChar char="■"/>
            </a:pPr>
            <a:r>
              <a:rPr lang="en"/>
              <a:t>Reference types work the same in Java as they do in Python.</a:t>
            </a:r>
            <a:endParaRPr/>
          </a:p>
        </p:txBody>
      </p:sp>
      <p:graphicFrame>
        <p:nvGraphicFramePr>
          <p:cNvPr id="450" name="Google Shape;450;p58"/>
          <p:cNvGraphicFramePr/>
          <p:nvPr/>
        </p:nvGraphicFramePr>
        <p:xfrm>
          <a:off x="5084200" y="650820"/>
          <a:ext cx="3000000" cy="3000000"/>
        </p:xfrm>
        <a:graphic>
          <a:graphicData uri="http://schemas.openxmlformats.org/drawingml/2006/table">
            <a:tbl>
              <a:tblPr>
                <a:noFill/>
                <a:tableStyleId>{65D460F2-0F06-4B13-B29C-4269B7BDB11E}</a:tableStyleId>
              </a:tblPr>
              <a:tblGrid>
                <a:gridCol w="783400"/>
                <a:gridCol w="2106750"/>
                <a:gridCol w="924325"/>
              </a:tblGrid>
              <a:tr h="268925">
                <a:tc>
                  <a:txBody>
                    <a:bodyPr/>
                    <a:lstStyle/>
                    <a:p>
                      <a:pPr indent="0" lvl="0" marL="0" rtl="0" algn="l">
                        <a:spcBef>
                          <a:spcPts val="0"/>
                        </a:spcBef>
                        <a:spcAft>
                          <a:spcPts val="0"/>
                        </a:spcAft>
                        <a:buNone/>
                      </a:pPr>
                      <a:r>
                        <a:rPr lang="en" sz="1200">
                          <a:solidFill>
                            <a:srgbClr val="FFFFFF"/>
                          </a:solidFill>
                        </a:rPr>
                        <a:t>Type</a:t>
                      </a:r>
                      <a:endParaRPr sz="1200">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spcBef>
                          <a:spcPts val="0"/>
                        </a:spcBef>
                        <a:spcAft>
                          <a:spcPts val="0"/>
                        </a:spcAft>
                        <a:buNone/>
                      </a:pPr>
                      <a:r>
                        <a:rPr lang="en" sz="1200">
                          <a:solidFill>
                            <a:srgbClr val="FFFFFF"/>
                          </a:solidFill>
                        </a:rPr>
                        <a:t>Description</a:t>
                      </a:r>
                      <a:endParaRPr sz="1200">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spcBef>
                          <a:spcPts val="0"/>
                        </a:spcBef>
                        <a:spcAft>
                          <a:spcPts val="0"/>
                        </a:spcAft>
                        <a:buNone/>
                      </a:pPr>
                      <a:r>
                        <a:rPr lang="en" sz="1200">
                          <a:solidFill>
                            <a:srgbClr val="FFFFFF"/>
                          </a:solidFill>
                        </a:rPr>
                        <a:t>Example</a:t>
                      </a:r>
                      <a:endParaRPr sz="1200">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268925">
                <a:tc>
                  <a:txBody>
                    <a:bodyPr/>
                    <a:lstStyle/>
                    <a:p>
                      <a:pPr indent="0" lvl="0" marL="0" rtl="0" algn="l">
                        <a:spcBef>
                          <a:spcPts val="0"/>
                        </a:spcBef>
                        <a:spcAft>
                          <a:spcPts val="0"/>
                        </a:spcAft>
                        <a:buNone/>
                      </a:pPr>
                      <a:r>
                        <a:rPr lang="en" sz="1200">
                          <a:solidFill>
                            <a:srgbClr val="FF0000"/>
                          </a:solidFill>
                          <a:latin typeface="Consolas"/>
                          <a:ea typeface="Consolas"/>
                          <a:cs typeface="Consolas"/>
                          <a:sym typeface="Consolas"/>
                        </a:rPr>
                        <a:t>byte</a:t>
                      </a:r>
                      <a:endParaRPr sz="1200">
                        <a:solidFill>
                          <a:srgbClr val="FF0000"/>
                        </a:solidFill>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t>8-bit signed </a:t>
                      </a:r>
                      <a:r>
                        <a:rPr lang="en" sz="1000">
                          <a:solidFill>
                            <a:srgbClr val="FF0000"/>
                          </a:solidFill>
                        </a:rPr>
                        <a:t>integer</a:t>
                      </a:r>
                      <a:r>
                        <a:rPr lang="en" sz="1000"/>
                        <a:t>, </a:t>
                      </a:r>
                      <a:r>
                        <a:rPr lang="en" sz="1000">
                          <a:latin typeface="Courier New"/>
                          <a:ea typeface="Courier New"/>
                          <a:cs typeface="Courier New"/>
                          <a:sym typeface="Courier New"/>
                        </a:rPr>
                        <a:t>-128</a:t>
                      </a:r>
                      <a:r>
                        <a:rPr lang="en" sz="1000">
                          <a:latin typeface="Roboto"/>
                          <a:ea typeface="Roboto"/>
                          <a:cs typeface="Roboto"/>
                          <a:sym typeface="Roboto"/>
                        </a:rPr>
                        <a:t> to </a:t>
                      </a:r>
                      <a:r>
                        <a:rPr lang="en" sz="1000">
                          <a:latin typeface="Courier New"/>
                          <a:ea typeface="Courier New"/>
                          <a:cs typeface="Courier New"/>
                          <a:sym typeface="Courier New"/>
                        </a:rPr>
                        <a:t>127</a:t>
                      </a:r>
                      <a:r>
                        <a:rPr lang="en" sz="1000"/>
                        <a:t>.</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Consolas"/>
                          <a:ea typeface="Consolas"/>
                          <a:cs typeface="Consolas"/>
                          <a:sym typeface="Consolas"/>
                        </a:rPr>
                        <a:t>123</a:t>
                      </a:r>
                      <a:endParaRPr sz="1200">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68925">
                <a:tc>
                  <a:txBody>
                    <a:bodyPr/>
                    <a:lstStyle/>
                    <a:p>
                      <a:pPr indent="0" lvl="0" marL="0" rtl="0" algn="l">
                        <a:spcBef>
                          <a:spcPts val="0"/>
                        </a:spcBef>
                        <a:spcAft>
                          <a:spcPts val="0"/>
                        </a:spcAft>
                        <a:buNone/>
                      </a:pPr>
                      <a:r>
                        <a:rPr lang="en" sz="1200">
                          <a:solidFill>
                            <a:srgbClr val="FF0000"/>
                          </a:solidFill>
                          <a:latin typeface="Consolas"/>
                          <a:ea typeface="Consolas"/>
                          <a:cs typeface="Consolas"/>
                          <a:sym typeface="Consolas"/>
                        </a:rPr>
                        <a:t>short</a:t>
                      </a:r>
                      <a:endParaRPr sz="1200">
                        <a:solidFill>
                          <a:srgbClr val="FF0000"/>
                        </a:solidFill>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t>16-bit signed </a:t>
                      </a:r>
                      <a:r>
                        <a:rPr lang="en" sz="1000">
                          <a:solidFill>
                            <a:srgbClr val="FF0000"/>
                          </a:solidFill>
                        </a:rPr>
                        <a:t>integer</a:t>
                      </a:r>
                      <a:r>
                        <a:rPr lang="en" sz="1000"/>
                        <a:t>.</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Consolas"/>
                          <a:ea typeface="Consolas"/>
                          <a:cs typeface="Consolas"/>
                          <a:sym typeface="Consolas"/>
                        </a:rPr>
                        <a:t>12345</a:t>
                      </a:r>
                      <a:endParaRPr sz="1200">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68925">
                <a:tc>
                  <a:txBody>
                    <a:bodyPr/>
                    <a:lstStyle/>
                    <a:p>
                      <a:pPr indent="0" lvl="0" marL="0" rtl="0" algn="l">
                        <a:spcBef>
                          <a:spcPts val="0"/>
                        </a:spcBef>
                        <a:spcAft>
                          <a:spcPts val="0"/>
                        </a:spcAft>
                        <a:buNone/>
                      </a:pPr>
                      <a:r>
                        <a:rPr lang="en" sz="1200">
                          <a:solidFill>
                            <a:srgbClr val="FF0000"/>
                          </a:solidFill>
                          <a:latin typeface="Consolas"/>
                          <a:ea typeface="Consolas"/>
                          <a:cs typeface="Consolas"/>
                          <a:sym typeface="Consolas"/>
                        </a:rPr>
                        <a:t>int</a:t>
                      </a:r>
                      <a:endParaRPr sz="1200">
                        <a:solidFill>
                          <a:srgbClr val="FF0000"/>
                        </a:solidFill>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t>32-bit signed </a:t>
                      </a:r>
                      <a:r>
                        <a:rPr lang="en" sz="1000">
                          <a:solidFill>
                            <a:srgbClr val="FF0000"/>
                          </a:solidFill>
                        </a:rPr>
                        <a:t>integer</a:t>
                      </a:r>
                      <a:r>
                        <a:rPr lang="en" sz="1000"/>
                        <a:t>.</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Consolas"/>
                          <a:ea typeface="Consolas"/>
                          <a:cs typeface="Consolas"/>
                          <a:sym typeface="Consolas"/>
                        </a:rPr>
                        <a:t>1234567</a:t>
                      </a:r>
                      <a:endParaRPr sz="1200">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68925">
                <a:tc>
                  <a:txBody>
                    <a:bodyPr/>
                    <a:lstStyle/>
                    <a:p>
                      <a:pPr indent="0" lvl="0" marL="0" rtl="0" algn="l">
                        <a:spcBef>
                          <a:spcPts val="0"/>
                        </a:spcBef>
                        <a:spcAft>
                          <a:spcPts val="0"/>
                        </a:spcAft>
                        <a:buNone/>
                      </a:pPr>
                      <a:r>
                        <a:rPr lang="en" sz="1200">
                          <a:solidFill>
                            <a:srgbClr val="FF0000"/>
                          </a:solidFill>
                          <a:latin typeface="Consolas"/>
                          <a:ea typeface="Consolas"/>
                          <a:cs typeface="Consolas"/>
                          <a:sym typeface="Consolas"/>
                        </a:rPr>
                        <a:t>long</a:t>
                      </a:r>
                      <a:endParaRPr sz="1200">
                        <a:solidFill>
                          <a:srgbClr val="FF0000"/>
                        </a:solidFill>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t>64-bit signed </a:t>
                      </a:r>
                      <a:r>
                        <a:rPr lang="en" sz="1000">
                          <a:solidFill>
                            <a:srgbClr val="FF0000"/>
                          </a:solidFill>
                        </a:rPr>
                        <a:t>integer</a:t>
                      </a:r>
                      <a:r>
                        <a:rPr lang="en" sz="1000"/>
                        <a:t>.</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Consolas"/>
                          <a:ea typeface="Consolas"/>
                          <a:cs typeface="Consolas"/>
                          <a:sym typeface="Consolas"/>
                        </a:rPr>
                        <a:t>1234567</a:t>
                      </a:r>
                      <a:r>
                        <a:rPr lang="en" sz="1200">
                          <a:solidFill>
                            <a:srgbClr val="FF0000"/>
                          </a:solidFill>
                          <a:latin typeface="Consolas"/>
                          <a:ea typeface="Consolas"/>
                          <a:cs typeface="Consolas"/>
                          <a:sym typeface="Consolas"/>
                        </a:rPr>
                        <a:t>l</a:t>
                      </a:r>
                      <a:endParaRPr sz="1200">
                        <a:solidFill>
                          <a:srgbClr val="FF0000"/>
                        </a:solidFill>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68925">
                <a:tc>
                  <a:txBody>
                    <a:bodyPr/>
                    <a:lstStyle/>
                    <a:p>
                      <a:pPr indent="0" lvl="0" marL="0" rtl="0" algn="l">
                        <a:spcBef>
                          <a:spcPts val="0"/>
                        </a:spcBef>
                        <a:spcAft>
                          <a:spcPts val="0"/>
                        </a:spcAft>
                        <a:buNone/>
                      </a:pPr>
                      <a:r>
                        <a:rPr lang="en" sz="1200">
                          <a:solidFill>
                            <a:srgbClr val="FF0000"/>
                          </a:solidFill>
                          <a:latin typeface="Consolas"/>
                          <a:ea typeface="Consolas"/>
                          <a:cs typeface="Consolas"/>
                          <a:sym typeface="Consolas"/>
                        </a:rPr>
                        <a:t>char</a:t>
                      </a:r>
                      <a:endParaRPr sz="1200">
                        <a:solidFill>
                          <a:srgbClr val="FF0000"/>
                        </a:solidFill>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t>16-bit unsigned integer (</a:t>
                      </a:r>
                      <a:r>
                        <a:rPr lang="en" sz="1000">
                          <a:solidFill>
                            <a:srgbClr val="FF0000"/>
                          </a:solidFill>
                        </a:rPr>
                        <a:t>Unicode</a:t>
                      </a:r>
                      <a:r>
                        <a:rPr lang="en" sz="1000"/>
                        <a:t>).</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Consolas"/>
                          <a:ea typeface="Consolas"/>
                          <a:cs typeface="Consolas"/>
                          <a:sym typeface="Consolas"/>
                        </a:rPr>
                        <a:t>'a'</a:t>
                      </a:r>
                      <a:endParaRPr sz="1200">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68925">
                <a:tc>
                  <a:txBody>
                    <a:bodyPr/>
                    <a:lstStyle/>
                    <a:p>
                      <a:pPr indent="0" lvl="0" marL="0" rtl="0" algn="l">
                        <a:spcBef>
                          <a:spcPts val="0"/>
                        </a:spcBef>
                        <a:spcAft>
                          <a:spcPts val="0"/>
                        </a:spcAft>
                        <a:buNone/>
                      </a:pPr>
                      <a:r>
                        <a:rPr lang="en" sz="1200">
                          <a:solidFill>
                            <a:srgbClr val="FF0000"/>
                          </a:solidFill>
                          <a:latin typeface="Consolas"/>
                          <a:ea typeface="Consolas"/>
                          <a:cs typeface="Consolas"/>
                          <a:sym typeface="Consolas"/>
                        </a:rPr>
                        <a:t>float</a:t>
                      </a:r>
                      <a:endParaRPr sz="1200">
                        <a:solidFill>
                          <a:srgbClr val="FF0000"/>
                        </a:solidFill>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t>32-bit signed </a:t>
                      </a:r>
                      <a:r>
                        <a:rPr lang="en" sz="1000">
                          <a:solidFill>
                            <a:srgbClr val="FF0000"/>
                          </a:solidFill>
                        </a:rPr>
                        <a:t>floating point</a:t>
                      </a:r>
                      <a:r>
                        <a:rPr lang="en" sz="1000"/>
                        <a:t> value.</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Consolas"/>
                          <a:ea typeface="Consolas"/>
                          <a:cs typeface="Consolas"/>
                          <a:sym typeface="Consolas"/>
                        </a:rPr>
                        <a:t>3.14159</a:t>
                      </a:r>
                      <a:r>
                        <a:rPr lang="en" sz="1200">
                          <a:solidFill>
                            <a:srgbClr val="FF0000"/>
                          </a:solidFill>
                          <a:latin typeface="Consolas"/>
                          <a:ea typeface="Consolas"/>
                          <a:cs typeface="Consolas"/>
                          <a:sym typeface="Consolas"/>
                        </a:rPr>
                        <a:t>f</a:t>
                      </a:r>
                      <a:endParaRPr sz="1200">
                        <a:solidFill>
                          <a:srgbClr val="FF0000"/>
                        </a:solidFill>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68925">
                <a:tc>
                  <a:txBody>
                    <a:bodyPr/>
                    <a:lstStyle/>
                    <a:p>
                      <a:pPr indent="0" lvl="0" marL="0" rtl="0" algn="l">
                        <a:spcBef>
                          <a:spcPts val="0"/>
                        </a:spcBef>
                        <a:spcAft>
                          <a:spcPts val="0"/>
                        </a:spcAft>
                        <a:buNone/>
                      </a:pPr>
                      <a:r>
                        <a:rPr lang="en" sz="1200">
                          <a:solidFill>
                            <a:srgbClr val="FF0000"/>
                          </a:solidFill>
                          <a:latin typeface="Consolas"/>
                          <a:ea typeface="Consolas"/>
                          <a:cs typeface="Consolas"/>
                          <a:sym typeface="Consolas"/>
                        </a:rPr>
                        <a:t>double</a:t>
                      </a:r>
                      <a:endParaRPr sz="1200">
                        <a:solidFill>
                          <a:srgbClr val="FF0000"/>
                        </a:solidFill>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t>64-bit signed </a:t>
                      </a:r>
                      <a:r>
                        <a:rPr lang="en" sz="1000">
                          <a:solidFill>
                            <a:srgbClr val="FF0000"/>
                          </a:solidFill>
                        </a:rPr>
                        <a:t>floating point</a:t>
                      </a:r>
                      <a:r>
                        <a:rPr lang="en" sz="1000"/>
                        <a:t> value.</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Consolas"/>
                          <a:ea typeface="Consolas"/>
                          <a:cs typeface="Consolas"/>
                          <a:sym typeface="Consolas"/>
                        </a:rPr>
                        <a:t>-0.1234</a:t>
                      </a:r>
                      <a:endParaRPr sz="1200">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68925">
                <a:tc>
                  <a:txBody>
                    <a:bodyPr/>
                    <a:lstStyle/>
                    <a:p>
                      <a:pPr indent="0" lvl="0" marL="0" rtl="0" algn="l">
                        <a:spcBef>
                          <a:spcPts val="0"/>
                        </a:spcBef>
                        <a:spcAft>
                          <a:spcPts val="0"/>
                        </a:spcAft>
                        <a:buNone/>
                      </a:pPr>
                      <a:r>
                        <a:rPr lang="en" sz="1200">
                          <a:solidFill>
                            <a:srgbClr val="FF0000"/>
                          </a:solidFill>
                          <a:latin typeface="Consolas"/>
                          <a:ea typeface="Consolas"/>
                          <a:cs typeface="Consolas"/>
                          <a:sym typeface="Consolas"/>
                        </a:rPr>
                        <a:t>boolean</a:t>
                      </a:r>
                      <a:endParaRPr sz="1200">
                        <a:solidFill>
                          <a:srgbClr val="FF0000"/>
                        </a:solidFill>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solidFill>
                            <a:srgbClr val="FF0000"/>
                          </a:solidFill>
                        </a:rPr>
                        <a:t>Boolean </a:t>
                      </a:r>
                      <a:r>
                        <a:rPr lang="en" sz="1000"/>
                        <a:t>value; </a:t>
                      </a:r>
                      <a:r>
                        <a:rPr lang="en" sz="1000">
                          <a:solidFill>
                            <a:srgbClr val="FF0000"/>
                          </a:solidFill>
                          <a:latin typeface="Courier New"/>
                          <a:ea typeface="Courier New"/>
                          <a:cs typeface="Courier New"/>
                          <a:sym typeface="Courier New"/>
                        </a:rPr>
                        <a:t>true</a:t>
                      </a:r>
                      <a:r>
                        <a:rPr lang="en" sz="1000">
                          <a:solidFill>
                            <a:srgbClr val="FF0000"/>
                          </a:solidFill>
                        </a:rPr>
                        <a:t> </a:t>
                      </a:r>
                      <a:r>
                        <a:rPr lang="en" sz="1000"/>
                        <a:t>or </a:t>
                      </a:r>
                      <a:r>
                        <a:rPr lang="en" sz="1000">
                          <a:solidFill>
                            <a:srgbClr val="FF0000"/>
                          </a:solidFill>
                          <a:latin typeface="Courier New"/>
                          <a:ea typeface="Courier New"/>
                          <a:cs typeface="Courier New"/>
                          <a:sym typeface="Courier New"/>
                        </a:rPr>
                        <a:t>false</a:t>
                      </a:r>
                      <a:r>
                        <a:rPr lang="en" sz="1000"/>
                        <a:t>.</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solidFill>
                            <a:srgbClr val="434343"/>
                          </a:solidFill>
                          <a:latin typeface="Consolas"/>
                          <a:ea typeface="Consolas"/>
                          <a:cs typeface="Consolas"/>
                          <a:sym typeface="Consolas"/>
                        </a:rPr>
                        <a:t>true</a:t>
                      </a:r>
                      <a:endParaRPr sz="1200">
                        <a:solidFill>
                          <a:srgbClr val="434343"/>
                        </a:solidFill>
                        <a:latin typeface="Consolas"/>
                        <a:ea typeface="Consolas"/>
                        <a:cs typeface="Consolas"/>
                        <a:sym typeface="Consola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451" name="Google Shape;451;p58"/>
          <p:cNvSpPr txBox="1"/>
          <p:nvPr>
            <p:ph idx="3" type="body"/>
          </p:nvPr>
        </p:nvSpPr>
        <p:spPr>
          <a:xfrm>
            <a:off x="5084375" y="4035625"/>
            <a:ext cx="3814500" cy="9378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Java assumes that </a:t>
            </a:r>
            <a:r>
              <a:rPr b="1" i="1" lang="en" sz="1200">
                <a:solidFill>
                  <a:srgbClr val="FF0000"/>
                </a:solidFill>
              </a:rPr>
              <a:t>literal numbers</a:t>
            </a:r>
            <a:r>
              <a:rPr lang="en" sz="1200"/>
              <a:t> are </a:t>
            </a:r>
            <a:r>
              <a:rPr lang="en" sz="1200">
                <a:solidFill>
                  <a:srgbClr val="FF0000"/>
                </a:solidFill>
                <a:latin typeface="Courier New"/>
                <a:ea typeface="Courier New"/>
                <a:cs typeface="Courier New"/>
                <a:sym typeface="Courier New"/>
              </a:rPr>
              <a:t>int</a:t>
            </a:r>
            <a:r>
              <a:rPr lang="en" sz="1200">
                <a:solidFill>
                  <a:srgbClr val="FF0000"/>
                </a:solidFill>
              </a:rPr>
              <a:t> </a:t>
            </a:r>
            <a:r>
              <a:rPr lang="en" sz="1200"/>
              <a:t>or </a:t>
            </a:r>
            <a:r>
              <a:rPr lang="en" sz="1200">
                <a:solidFill>
                  <a:srgbClr val="FF0000"/>
                </a:solidFill>
                <a:latin typeface="Courier New"/>
                <a:ea typeface="Courier New"/>
                <a:cs typeface="Courier New"/>
                <a:sym typeface="Courier New"/>
              </a:rPr>
              <a:t>double</a:t>
            </a:r>
            <a:r>
              <a:rPr lang="en" sz="1200"/>
              <a:t>, and so a suffix of </a:t>
            </a:r>
            <a:r>
              <a:rPr lang="en" sz="1200">
                <a:solidFill>
                  <a:srgbClr val="FF0000"/>
                </a:solidFill>
                <a:latin typeface="Courier New"/>
                <a:ea typeface="Courier New"/>
                <a:cs typeface="Courier New"/>
                <a:sym typeface="Courier New"/>
              </a:rPr>
              <a:t>l</a:t>
            </a:r>
            <a:r>
              <a:rPr lang="en" sz="1200"/>
              <a:t> (lowercase </a:t>
            </a:r>
            <a:r>
              <a:rPr lang="en" sz="1200">
                <a:latin typeface="Courier New"/>
                <a:ea typeface="Courier New"/>
                <a:cs typeface="Courier New"/>
                <a:sym typeface="Courier New"/>
              </a:rPr>
              <a:t>L</a:t>
            </a:r>
            <a:r>
              <a:rPr lang="en" sz="1200"/>
              <a:t>) is needed for a </a:t>
            </a:r>
            <a:r>
              <a:rPr lang="en" sz="1200">
                <a:latin typeface="Courier New"/>
                <a:ea typeface="Courier New"/>
                <a:cs typeface="Courier New"/>
                <a:sym typeface="Courier New"/>
              </a:rPr>
              <a:t>long</a:t>
            </a:r>
            <a:r>
              <a:rPr lang="en" sz="1200"/>
              <a:t> literal (e.g. </a:t>
            </a:r>
            <a:r>
              <a:rPr lang="en" sz="1200">
                <a:latin typeface="Courier New"/>
                <a:ea typeface="Courier New"/>
                <a:cs typeface="Courier New"/>
                <a:sym typeface="Courier New"/>
              </a:rPr>
              <a:t>3098765341</a:t>
            </a:r>
            <a:r>
              <a:rPr lang="en" sz="1200">
                <a:solidFill>
                  <a:srgbClr val="FF0000"/>
                </a:solidFill>
                <a:latin typeface="Courier New"/>
                <a:ea typeface="Courier New"/>
                <a:cs typeface="Courier New"/>
                <a:sym typeface="Courier New"/>
              </a:rPr>
              <a:t>l</a:t>
            </a:r>
            <a:r>
              <a:rPr lang="en" sz="1200"/>
              <a:t>), and </a:t>
            </a:r>
            <a:r>
              <a:rPr lang="en" sz="1200">
                <a:solidFill>
                  <a:srgbClr val="FF0000"/>
                </a:solidFill>
                <a:latin typeface="Courier New"/>
                <a:ea typeface="Courier New"/>
                <a:cs typeface="Courier New"/>
                <a:sym typeface="Courier New"/>
              </a:rPr>
              <a:t>f</a:t>
            </a:r>
            <a:r>
              <a:rPr lang="en" sz="1200"/>
              <a:t> for a </a:t>
            </a:r>
            <a:r>
              <a:rPr lang="en" sz="1200">
                <a:latin typeface="Courier New"/>
                <a:ea typeface="Courier New"/>
                <a:cs typeface="Courier New"/>
                <a:sym typeface="Courier New"/>
              </a:rPr>
              <a:t>float</a:t>
            </a:r>
            <a:r>
              <a:rPr lang="en" sz="1200"/>
              <a:t> literal (e.g. </a:t>
            </a:r>
            <a:r>
              <a:rPr lang="en" sz="1200">
                <a:latin typeface="Courier New"/>
                <a:ea typeface="Courier New"/>
                <a:cs typeface="Courier New"/>
                <a:sym typeface="Courier New"/>
              </a:rPr>
              <a:t>1.3</a:t>
            </a:r>
            <a:r>
              <a:rPr lang="en" sz="1200">
                <a:solidFill>
                  <a:srgbClr val="FF0000"/>
                </a:solidFill>
                <a:latin typeface="Courier New"/>
                <a:ea typeface="Courier New"/>
                <a:cs typeface="Courier New"/>
                <a:sym typeface="Courier New"/>
              </a:rPr>
              <a:t>f</a:t>
            </a:r>
            <a:r>
              <a:rPr lang="en" sz="1200"/>
              <a:t>).</a:t>
            </a:r>
            <a:endParaRPr sz="12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9"/>
          <p:cNvSpPr txBox="1"/>
          <p:nvPr>
            <p:ph idx="2" type="body"/>
          </p:nvPr>
        </p:nvSpPr>
        <p:spPr>
          <a:xfrm>
            <a:off x="2034037" y="2073325"/>
            <a:ext cx="5079900" cy="2339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1</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public</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static</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void</a:t>
            </a:r>
            <a:r>
              <a:rPr lang="en" sz="1400">
                <a:solidFill>
                  <a:srgbClr val="000000"/>
                </a:solidFill>
                <a:latin typeface="Consolas"/>
                <a:ea typeface="Consolas"/>
                <a:cs typeface="Consolas"/>
                <a:sym typeface="Consolas"/>
              </a:rPr>
              <a:t> </a:t>
            </a:r>
            <a:r>
              <a:rPr lang="en" sz="1400">
                <a:solidFill>
                  <a:srgbClr val="795E26"/>
                </a:solidFill>
                <a:latin typeface="Consolas"/>
                <a:ea typeface="Consolas"/>
                <a:cs typeface="Consolas"/>
                <a:sym typeface="Consolas"/>
              </a:rPr>
              <a:t>variables</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2</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double</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weight</a:t>
            </a:r>
            <a:r>
              <a:rPr lang="en" sz="1400">
                <a:solidFill>
                  <a:srgbClr val="000000"/>
                </a:solidFill>
                <a:latin typeface="Consolas"/>
                <a:ea typeface="Consolas"/>
                <a:cs typeface="Consolas"/>
                <a:sym typeface="Consolas"/>
              </a:rPr>
              <a:t> = </a:t>
            </a:r>
            <a:r>
              <a:rPr lang="en" sz="1400">
                <a:solidFill>
                  <a:srgbClr val="098658"/>
                </a:solidFill>
                <a:latin typeface="Consolas"/>
                <a:ea typeface="Consolas"/>
                <a:cs typeface="Consolas"/>
                <a:sym typeface="Consolas"/>
              </a:rPr>
              <a:t>65.5</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3</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4</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int</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age</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5</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6</a:t>
            </a:r>
            <a:r>
              <a:rPr lang="en" sz="1400">
                <a:solidFill>
                  <a:srgbClr val="000000"/>
                </a:solidFill>
                <a:latin typeface="Consolas"/>
                <a:ea typeface="Consolas"/>
                <a:cs typeface="Consolas"/>
                <a:sym typeface="Consolas"/>
              </a:rPr>
              <a:t>          age = </a:t>
            </a:r>
            <a:r>
              <a:rPr lang="en" sz="1400">
                <a:solidFill>
                  <a:srgbClr val="098658"/>
                </a:solidFill>
                <a:latin typeface="Consolas"/>
                <a:ea typeface="Consolas"/>
                <a:cs typeface="Consolas"/>
                <a:sym typeface="Consolas"/>
              </a:rPr>
              <a:t>10</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7</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8</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System</a:t>
            </a:r>
            <a:r>
              <a:rPr lang="en" sz="1400">
                <a:solidFill>
                  <a:srgbClr val="000000"/>
                </a:solidFill>
                <a:latin typeface="Consolas"/>
                <a:ea typeface="Consolas"/>
                <a:cs typeface="Consolas"/>
                <a:sym typeface="Consolas"/>
              </a:rPr>
              <a:t>.</a:t>
            </a:r>
            <a:r>
              <a:rPr lang="en" sz="1400">
                <a:solidFill>
                  <a:srgbClr val="001080"/>
                </a:solidFill>
                <a:latin typeface="Consolas"/>
                <a:ea typeface="Consolas"/>
                <a:cs typeface="Consolas"/>
                <a:sym typeface="Consolas"/>
              </a:rPr>
              <a:t>out</a:t>
            </a:r>
            <a:r>
              <a:rPr lang="en" sz="1400">
                <a:solidFill>
                  <a:srgbClr val="000000"/>
                </a:solidFill>
                <a:latin typeface="Consolas"/>
                <a:ea typeface="Consolas"/>
                <a:cs typeface="Consolas"/>
                <a:sym typeface="Consolas"/>
              </a:rPr>
              <a:t>.</a:t>
            </a:r>
            <a:r>
              <a:rPr lang="en" sz="1400">
                <a:solidFill>
                  <a:srgbClr val="795E26"/>
                </a:solidFill>
                <a:latin typeface="Consolas"/>
                <a:ea typeface="Consolas"/>
                <a:cs typeface="Consolas"/>
                <a:sym typeface="Consolas"/>
              </a:rPr>
              <a:t>println</a:t>
            </a:r>
            <a:r>
              <a:rPr lang="en" sz="1400">
                <a:solidFill>
                  <a:srgbClr val="000000"/>
                </a:solidFill>
                <a:latin typeface="Consolas"/>
                <a:ea typeface="Consolas"/>
                <a:cs typeface="Consolas"/>
                <a:sym typeface="Consolas"/>
              </a:rPr>
              <a:t>(</a:t>
            </a:r>
            <a:r>
              <a:rPr lang="en" sz="1400">
                <a:solidFill>
                  <a:srgbClr val="A31515"/>
                </a:solidFill>
                <a:latin typeface="Consolas"/>
                <a:ea typeface="Consolas"/>
                <a:cs typeface="Consolas"/>
                <a:sym typeface="Consolas"/>
              </a:rPr>
              <a:t>"weight = "</a:t>
            </a:r>
            <a:r>
              <a:rPr lang="en" sz="1400">
                <a:solidFill>
                  <a:srgbClr val="000000"/>
                </a:solidFill>
                <a:latin typeface="Consolas"/>
                <a:ea typeface="Consolas"/>
                <a:cs typeface="Consolas"/>
                <a:sym typeface="Consolas"/>
              </a:rPr>
              <a:t> + weight</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9</a:t>
            </a:r>
            <a:r>
              <a:rPr lang="en" sz="1400">
                <a:solidFill>
                  <a:srgbClr val="000000"/>
                </a:solidFill>
                <a:latin typeface="Consolas"/>
                <a:ea typeface="Consolas"/>
                <a:cs typeface="Consolas"/>
                <a:sym typeface="Consolas"/>
              </a:rPr>
              <a:t>              + </a:t>
            </a:r>
            <a:r>
              <a:rPr lang="en" sz="1400">
                <a:solidFill>
                  <a:srgbClr val="A31515"/>
                </a:solidFill>
                <a:latin typeface="Consolas"/>
                <a:ea typeface="Consolas"/>
                <a:cs typeface="Consolas"/>
                <a:sym typeface="Consolas"/>
              </a:rPr>
              <a:t>", age = "</a:t>
            </a:r>
            <a:r>
              <a:rPr lang="en" sz="1400">
                <a:solidFill>
                  <a:srgbClr val="000000"/>
                </a:solidFill>
                <a:latin typeface="Consolas"/>
                <a:ea typeface="Consolas"/>
                <a:cs typeface="Consolas"/>
                <a:sym typeface="Consolas"/>
              </a:rPr>
              <a:t> + age);</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10</a:t>
            </a:r>
            <a:r>
              <a:rPr lang="en" sz="1400">
                <a:solidFill>
                  <a:srgbClr val="000000"/>
                </a:solidFill>
                <a:latin typeface="Consolas"/>
                <a:ea typeface="Consolas"/>
                <a:cs typeface="Consolas"/>
                <a:sym typeface="Consolas"/>
              </a:rPr>
              <a:t> }</a:t>
            </a:r>
            <a:endParaRPr sz="1400">
              <a:solidFill>
                <a:srgbClr val="B7B7B7"/>
              </a:solidFill>
              <a:latin typeface="Consolas"/>
              <a:ea typeface="Consolas"/>
              <a:cs typeface="Consolas"/>
              <a:sym typeface="Consolas"/>
            </a:endParaRPr>
          </a:p>
        </p:txBody>
      </p:sp>
      <p:sp>
        <p:nvSpPr>
          <p:cNvPr id="457" name="Google Shape;457;p5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Closer Look at Variables in Java</a:t>
            </a:r>
            <a:endParaRPr/>
          </a:p>
        </p:txBody>
      </p:sp>
      <p:sp>
        <p:nvSpPr>
          <p:cNvPr id="458" name="Google Shape;458;p59"/>
          <p:cNvSpPr txBox="1"/>
          <p:nvPr>
            <p:ph idx="12" type="sldNum"/>
          </p:nvPr>
        </p:nvSpPr>
        <p:spPr>
          <a:xfrm>
            <a:off x="8472450" y="4866283"/>
            <a:ext cx="548700" cy="245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0"/>
          <p:cNvSpPr txBox="1"/>
          <p:nvPr>
            <p:ph idx="2" type="body"/>
          </p:nvPr>
        </p:nvSpPr>
        <p:spPr>
          <a:xfrm>
            <a:off x="2034037" y="2073325"/>
            <a:ext cx="5079900" cy="2339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1</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public</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static</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void</a:t>
            </a:r>
            <a:r>
              <a:rPr lang="en" sz="1400">
                <a:solidFill>
                  <a:srgbClr val="000000"/>
                </a:solidFill>
                <a:latin typeface="Consolas"/>
                <a:ea typeface="Consolas"/>
                <a:cs typeface="Consolas"/>
                <a:sym typeface="Consolas"/>
              </a:rPr>
              <a:t> </a:t>
            </a:r>
            <a:r>
              <a:rPr lang="en" sz="1400">
                <a:solidFill>
                  <a:srgbClr val="795E26"/>
                </a:solidFill>
                <a:latin typeface="Consolas"/>
                <a:ea typeface="Consolas"/>
                <a:cs typeface="Consolas"/>
                <a:sym typeface="Consolas"/>
              </a:rPr>
              <a:t>variables</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2</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double</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weight</a:t>
            </a:r>
            <a:r>
              <a:rPr lang="en" sz="1400">
                <a:solidFill>
                  <a:srgbClr val="000000"/>
                </a:solidFill>
                <a:latin typeface="Consolas"/>
                <a:ea typeface="Consolas"/>
                <a:cs typeface="Consolas"/>
                <a:sym typeface="Consolas"/>
              </a:rPr>
              <a:t> = </a:t>
            </a:r>
            <a:r>
              <a:rPr lang="en" sz="1400">
                <a:solidFill>
                  <a:srgbClr val="098658"/>
                </a:solidFill>
                <a:latin typeface="Consolas"/>
                <a:ea typeface="Consolas"/>
                <a:cs typeface="Consolas"/>
                <a:sym typeface="Consolas"/>
              </a:rPr>
              <a:t>65.5</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3</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4</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int</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age</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5</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6</a:t>
            </a:r>
            <a:r>
              <a:rPr lang="en" sz="1400">
                <a:solidFill>
                  <a:srgbClr val="000000"/>
                </a:solidFill>
                <a:latin typeface="Consolas"/>
                <a:ea typeface="Consolas"/>
                <a:cs typeface="Consolas"/>
                <a:sym typeface="Consolas"/>
              </a:rPr>
              <a:t>          age = </a:t>
            </a:r>
            <a:r>
              <a:rPr lang="en" sz="1400">
                <a:solidFill>
                  <a:srgbClr val="098658"/>
                </a:solidFill>
                <a:latin typeface="Consolas"/>
                <a:ea typeface="Consolas"/>
                <a:cs typeface="Consolas"/>
                <a:sym typeface="Consolas"/>
              </a:rPr>
              <a:t>10</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7</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8</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System</a:t>
            </a:r>
            <a:r>
              <a:rPr lang="en" sz="1400">
                <a:solidFill>
                  <a:srgbClr val="000000"/>
                </a:solidFill>
                <a:latin typeface="Consolas"/>
                <a:ea typeface="Consolas"/>
                <a:cs typeface="Consolas"/>
                <a:sym typeface="Consolas"/>
              </a:rPr>
              <a:t>.</a:t>
            </a:r>
            <a:r>
              <a:rPr lang="en" sz="1400">
                <a:solidFill>
                  <a:srgbClr val="001080"/>
                </a:solidFill>
                <a:latin typeface="Consolas"/>
                <a:ea typeface="Consolas"/>
                <a:cs typeface="Consolas"/>
                <a:sym typeface="Consolas"/>
              </a:rPr>
              <a:t>out</a:t>
            </a:r>
            <a:r>
              <a:rPr lang="en" sz="1400">
                <a:solidFill>
                  <a:srgbClr val="000000"/>
                </a:solidFill>
                <a:latin typeface="Consolas"/>
                <a:ea typeface="Consolas"/>
                <a:cs typeface="Consolas"/>
                <a:sym typeface="Consolas"/>
              </a:rPr>
              <a:t>.</a:t>
            </a:r>
            <a:r>
              <a:rPr lang="en" sz="1400">
                <a:solidFill>
                  <a:srgbClr val="795E26"/>
                </a:solidFill>
                <a:latin typeface="Consolas"/>
                <a:ea typeface="Consolas"/>
                <a:cs typeface="Consolas"/>
                <a:sym typeface="Consolas"/>
              </a:rPr>
              <a:t>println</a:t>
            </a:r>
            <a:r>
              <a:rPr lang="en" sz="1400">
                <a:solidFill>
                  <a:srgbClr val="000000"/>
                </a:solidFill>
                <a:latin typeface="Consolas"/>
                <a:ea typeface="Consolas"/>
                <a:cs typeface="Consolas"/>
                <a:sym typeface="Consolas"/>
              </a:rPr>
              <a:t>(</a:t>
            </a:r>
            <a:r>
              <a:rPr lang="en" sz="1400">
                <a:solidFill>
                  <a:srgbClr val="A31515"/>
                </a:solidFill>
                <a:latin typeface="Consolas"/>
                <a:ea typeface="Consolas"/>
                <a:cs typeface="Consolas"/>
                <a:sym typeface="Consolas"/>
              </a:rPr>
              <a:t>"weight = "</a:t>
            </a:r>
            <a:r>
              <a:rPr lang="en" sz="1400">
                <a:solidFill>
                  <a:srgbClr val="000000"/>
                </a:solidFill>
                <a:latin typeface="Consolas"/>
                <a:ea typeface="Consolas"/>
                <a:cs typeface="Consolas"/>
                <a:sym typeface="Consolas"/>
              </a:rPr>
              <a:t> + weight</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9</a:t>
            </a:r>
            <a:r>
              <a:rPr lang="en" sz="1400">
                <a:solidFill>
                  <a:srgbClr val="000000"/>
                </a:solidFill>
                <a:latin typeface="Consolas"/>
                <a:ea typeface="Consolas"/>
                <a:cs typeface="Consolas"/>
                <a:sym typeface="Consolas"/>
              </a:rPr>
              <a:t>              + </a:t>
            </a:r>
            <a:r>
              <a:rPr lang="en" sz="1400">
                <a:solidFill>
                  <a:srgbClr val="A31515"/>
                </a:solidFill>
                <a:latin typeface="Consolas"/>
                <a:ea typeface="Consolas"/>
                <a:cs typeface="Consolas"/>
                <a:sym typeface="Consolas"/>
              </a:rPr>
              <a:t>", age = "</a:t>
            </a:r>
            <a:r>
              <a:rPr lang="en" sz="1400">
                <a:solidFill>
                  <a:srgbClr val="000000"/>
                </a:solidFill>
                <a:latin typeface="Consolas"/>
                <a:ea typeface="Consolas"/>
                <a:cs typeface="Consolas"/>
                <a:sym typeface="Consolas"/>
              </a:rPr>
              <a:t> + age);</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10</a:t>
            </a:r>
            <a:r>
              <a:rPr lang="en" sz="1400">
                <a:solidFill>
                  <a:srgbClr val="000000"/>
                </a:solidFill>
                <a:latin typeface="Consolas"/>
                <a:ea typeface="Consolas"/>
                <a:cs typeface="Consolas"/>
                <a:sym typeface="Consolas"/>
              </a:rPr>
              <a:t> }</a:t>
            </a:r>
            <a:endParaRPr sz="1400">
              <a:solidFill>
                <a:srgbClr val="B7B7B7"/>
              </a:solidFill>
              <a:latin typeface="Consolas"/>
              <a:ea typeface="Consolas"/>
              <a:cs typeface="Consolas"/>
              <a:sym typeface="Consolas"/>
            </a:endParaRPr>
          </a:p>
        </p:txBody>
      </p:sp>
      <p:sp>
        <p:nvSpPr>
          <p:cNvPr id="464" name="Google Shape;464;p6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Closer Look at Variables in Java</a:t>
            </a:r>
            <a:endParaRPr/>
          </a:p>
        </p:txBody>
      </p:sp>
      <p:sp>
        <p:nvSpPr>
          <p:cNvPr id="465" name="Google Shape;465;p60"/>
          <p:cNvSpPr txBox="1"/>
          <p:nvPr>
            <p:ph idx="12" type="sldNum"/>
          </p:nvPr>
        </p:nvSpPr>
        <p:spPr>
          <a:xfrm>
            <a:off x="8472450" y="4866283"/>
            <a:ext cx="548700" cy="245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6" name="Google Shape;466;p60"/>
          <p:cNvSpPr/>
          <p:nvPr/>
        </p:nvSpPr>
        <p:spPr>
          <a:xfrm>
            <a:off x="2396450" y="1997125"/>
            <a:ext cx="785645" cy="469920"/>
          </a:xfrm>
          <a:custGeom>
            <a:rect b="b" l="l" r="r" t="t"/>
            <a:pathLst>
              <a:path extrusionOk="0" h="18184" w="44094">
                <a:moveTo>
                  <a:pt x="14061" y="0"/>
                </a:moveTo>
                <a:cubicBezTo>
                  <a:pt x="11882" y="2486"/>
                  <a:pt x="-4020" y="11884"/>
                  <a:pt x="985" y="14915"/>
                </a:cubicBezTo>
                <a:cubicBezTo>
                  <a:pt x="5991" y="17946"/>
                  <a:pt x="36909" y="17639"/>
                  <a:pt x="44094" y="18184"/>
                </a:cubicBezTo>
              </a:path>
            </a:pathLst>
          </a:custGeom>
          <a:noFill/>
          <a:ln cap="flat" cmpd="sng" w="19050">
            <a:solidFill>
              <a:srgbClr val="FF0000"/>
            </a:solidFill>
            <a:prstDash val="solid"/>
            <a:round/>
            <a:headEnd len="med" w="med" type="none"/>
            <a:tailEnd len="med" w="med" type="triangle"/>
          </a:ln>
        </p:spPr>
      </p:sp>
      <p:sp>
        <p:nvSpPr>
          <p:cNvPr id="467" name="Google Shape;467;p60"/>
          <p:cNvSpPr/>
          <p:nvPr/>
        </p:nvSpPr>
        <p:spPr>
          <a:xfrm>
            <a:off x="3902325" y="1731675"/>
            <a:ext cx="1057331" cy="684319"/>
          </a:xfrm>
          <a:custGeom>
            <a:rect b="b" l="l" r="r" t="t"/>
            <a:pathLst>
              <a:path extrusionOk="0" h="23898" w="53733">
                <a:moveTo>
                  <a:pt x="0" y="1220"/>
                </a:moveTo>
                <a:cubicBezTo>
                  <a:pt x="6640" y="1322"/>
                  <a:pt x="30885" y="-1947"/>
                  <a:pt x="39840" y="1833"/>
                </a:cubicBezTo>
                <a:cubicBezTo>
                  <a:pt x="48796" y="5613"/>
                  <a:pt x="51418" y="20221"/>
                  <a:pt x="53733" y="23898"/>
                </a:cubicBezTo>
              </a:path>
            </a:pathLst>
          </a:custGeom>
          <a:noFill/>
          <a:ln cap="flat" cmpd="sng" w="19050">
            <a:solidFill>
              <a:srgbClr val="FF0000"/>
            </a:solidFill>
            <a:prstDash val="solid"/>
            <a:round/>
            <a:headEnd len="med" w="med" type="none"/>
            <a:tailEnd len="med" w="med" type="triangle"/>
          </a:ln>
        </p:spPr>
      </p:sp>
      <p:sp>
        <p:nvSpPr>
          <p:cNvPr id="468" name="Google Shape;468;p60"/>
          <p:cNvSpPr txBox="1"/>
          <p:nvPr/>
        </p:nvSpPr>
        <p:spPr>
          <a:xfrm>
            <a:off x="155165" y="1355175"/>
            <a:ext cx="3854700" cy="7389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 sz="1200"/>
              <a:t>Because Java is a statically typed language, variables must be declared with a valid type. Only values of a compatible type may be assigned to the variable.</a:t>
            </a:r>
            <a:endParaRPr sz="1200"/>
          </a:p>
        </p:txBody>
      </p:sp>
      <p:sp>
        <p:nvSpPr>
          <p:cNvPr id="469" name="Google Shape;469;p60"/>
          <p:cNvSpPr/>
          <p:nvPr/>
        </p:nvSpPr>
        <p:spPr>
          <a:xfrm>
            <a:off x="5288875" y="1833675"/>
            <a:ext cx="1499947" cy="633375"/>
          </a:xfrm>
          <a:custGeom>
            <a:rect b="b" l="l" r="r" t="t"/>
            <a:pathLst>
              <a:path extrusionOk="0" h="25335" w="29243">
                <a:moveTo>
                  <a:pt x="25335" y="0"/>
                </a:moveTo>
                <a:cubicBezTo>
                  <a:pt x="25744" y="3065"/>
                  <a:pt x="32010" y="14166"/>
                  <a:pt x="27787" y="18388"/>
                </a:cubicBezTo>
                <a:cubicBezTo>
                  <a:pt x="23565" y="22611"/>
                  <a:pt x="4631" y="24177"/>
                  <a:pt x="0" y="25335"/>
                </a:cubicBezTo>
              </a:path>
            </a:pathLst>
          </a:custGeom>
          <a:noFill/>
          <a:ln cap="flat" cmpd="sng" w="19050">
            <a:solidFill>
              <a:srgbClr val="FF0000"/>
            </a:solidFill>
            <a:prstDash val="solid"/>
            <a:round/>
            <a:headEnd len="med" w="med" type="none"/>
            <a:tailEnd len="med" w="med" type="triangle"/>
          </a:ln>
        </p:spPr>
      </p:sp>
      <p:sp>
        <p:nvSpPr>
          <p:cNvPr id="470" name="Google Shape;470;p60"/>
          <p:cNvSpPr txBox="1"/>
          <p:nvPr/>
        </p:nvSpPr>
        <p:spPr>
          <a:xfrm>
            <a:off x="5394900" y="1355175"/>
            <a:ext cx="3626400" cy="5541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 sz="1200"/>
              <a:t>Like any other statement in Java, a variable declaration must be terminated with a semicolon.</a:t>
            </a:r>
            <a:endParaRPr sz="1200"/>
          </a:p>
        </p:txBody>
      </p:sp>
      <p:sp>
        <p:nvSpPr>
          <p:cNvPr id="471" name="Google Shape;471;p60"/>
          <p:cNvSpPr/>
          <p:nvPr/>
        </p:nvSpPr>
        <p:spPr>
          <a:xfrm>
            <a:off x="3062100" y="2757643"/>
            <a:ext cx="480125" cy="122700"/>
          </a:xfrm>
          <a:custGeom>
            <a:rect b="b" l="l" r="r" t="t"/>
            <a:pathLst>
              <a:path extrusionOk="0" h="4908" w="19205">
                <a:moveTo>
                  <a:pt x="0" y="4908"/>
                </a:moveTo>
                <a:cubicBezTo>
                  <a:pt x="2316" y="4091"/>
                  <a:pt x="10692" y="38"/>
                  <a:pt x="13893" y="4"/>
                </a:cubicBezTo>
                <a:cubicBezTo>
                  <a:pt x="17094" y="-30"/>
                  <a:pt x="18320" y="3920"/>
                  <a:pt x="19205" y="4703"/>
                </a:cubicBezTo>
              </a:path>
            </a:pathLst>
          </a:custGeom>
          <a:noFill/>
          <a:ln cap="flat" cmpd="sng" w="19050">
            <a:solidFill>
              <a:srgbClr val="FF0000"/>
            </a:solidFill>
            <a:prstDash val="solid"/>
            <a:round/>
            <a:headEnd len="med" w="med" type="none"/>
            <a:tailEnd len="med" w="med" type="triangle"/>
          </a:ln>
        </p:spPr>
      </p:sp>
      <p:sp>
        <p:nvSpPr>
          <p:cNvPr id="472" name="Google Shape;472;p60"/>
          <p:cNvSpPr/>
          <p:nvPr/>
        </p:nvSpPr>
        <p:spPr>
          <a:xfrm>
            <a:off x="3074875" y="3493700"/>
            <a:ext cx="704864" cy="161975"/>
          </a:xfrm>
          <a:custGeom>
            <a:rect b="b" l="l" r="r" t="t"/>
            <a:pathLst>
              <a:path extrusionOk="0" h="6479" w="18183">
                <a:moveTo>
                  <a:pt x="0" y="3473"/>
                </a:moveTo>
                <a:cubicBezTo>
                  <a:pt x="1635" y="3950"/>
                  <a:pt x="6777" y="6913"/>
                  <a:pt x="9807" y="6334"/>
                </a:cubicBezTo>
                <a:cubicBezTo>
                  <a:pt x="12838" y="5755"/>
                  <a:pt x="16787" y="1056"/>
                  <a:pt x="18183" y="0"/>
                </a:cubicBezTo>
              </a:path>
            </a:pathLst>
          </a:custGeom>
          <a:noFill/>
          <a:ln cap="flat" cmpd="sng" w="19050">
            <a:solidFill>
              <a:srgbClr val="FF0000"/>
            </a:solidFill>
            <a:prstDash val="solid"/>
            <a:round/>
            <a:headEnd len="med" w="med" type="none"/>
            <a:tailEnd len="med" w="med" type="triangle"/>
          </a:ln>
        </p:spPr>
      </p:sp>
      <p:sp>
        <p:nvSpPr>
          <p:cNvPr id="473" name="Google Shape;473;p60"/>
          <p:cNvSpPr txBox="1"/>
          <p:nvPr/>
        </p:nvSpPr>
        <p:spPr>
          <a:xfrm>
            <a:off x="155175" y="2621050"/>
            <a:ext cx="2945100" cy="7389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 sz="1200"/>
              <a:t>Unlike Python a variable may be declared without immediately assigning a value…</a:t>
            </a:r>
            <a:endParaRPr sz="1200"/>
          </a:p>
        </p:txBody>
      </p:sp>
      <p:sp>
        <p:nvSpPr>
          <p:cNvPr id="474" name="Google Shape;474;p60"/>
          <p:cNvSpPr txBox="1"/>
          <p:nvPr/>
        </p:nvSpPr>
        <p:spPr>
          <a:xfrm>
            <a:off x="155175" y="3459250"/>
            <a:ext cx="2945100" cy="5541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 sz="1200"/>
              <a:t>…but a value must be assigned before the variable can be used.</a:t>
            </a:r>
            <a:endParaRPr sz="1200"/>
          </a:p>
        </p:txBody>
      </p:sp>
      <p:sp>
        <p:nvSpPr>
          <p:cNvPr id="475" name="Google Shape;475;p60"/>
          <p:cNvSpPr/>
          <p:nvPr/>
        </p:nvSpPr>
        <p:spPr>
          <a:xfrm>
            <a:off x="6237389" y="3871261"/>
            <a:ext cx="169925" cy="372850"/>
          </a:xfrm>
          <a:custGeom>
            <a:rect b="b" l="l" r="r" t="t"/>
            <a:pathLst>
              <a:path extrusionOk="0" h="14914" w="6797">
                <a:moveTo>
                  <a:pt x="0" y="14914"/>
                </a:moveTo>
                <a:cubicBezTo>
                  <a:pt x="1124" y="13654"/>
                  <a:pt x="6299" y="9841"/>
                  <a:pt x="6742" y="7355"/>
                </a:cubicBezTo>
                <a:cubicBezTo>
                  <a:pt x="7185" y="4869"/>
                  <a:pt x="3337" y="1226"/>
                  <a:pt x="2656" y="0"/>
                </a:cubicBezTo>
              </a:path>
            </a:pathLst>
          </a:custGeom>
          <a:noFill/>
          <a:ln cap="flat" cmpd="sng" w="19050">
            <a:solidFill>
              <a:srgbClr val="FF0000"/>
            </a:solidFill>
            <a:prstDash val="solid"/>
            <a:round/>
            <a:headEnd len="med" w="med" type="none"/>
            <a:tailEnd len="med" w="med" type="triangle"/>
          </a:ln>
        </p:spPr>
      </p:sp>
      <p:sp>
        <p:nvSpPr>
          <p:cNvPr id="476" name="Google Shape;476;p60"/>
          <p:cNvSpPr/>
          <p:nvPr/>
        </p:nvSpPr>
        <p:spPr>
          <a:xfrm>
            <a:off x="4905101" y="4050450"/>
            <a:ext cx="585722" cy="367750"/>
          </a:xfrm>
          <a:custGeom>
            <a:rect b="b" l="l" r="r" t="t"/>
            <a:pathLst>
              <a:path extrusionOk="0" h="14710" w="25334">
                <a:moveTo>
                  <a:pt x="25334" y="14710"/>
                </a:moveTo>
                <a:cubicBezTo>
                  <a:pt x="21929" y="14097"/>
                  <a:pt x="9125" y="13484"/>
                  <a:pt x="4903" y="11032"/>
                </a:cubicBezTo>
                <a:cubicBezTo>
                  <a:pt x="681" y="8580"/>
                  <a:pt x="817" y="1839"/>
                  <a:pt x="0" y="0"/>
                </a:cubicBezTo>
              </a:path>
            </a:pathLst>
          </a:custGeom>
          <a:noFill/>
          <a:ln cap="flat" cmpd="sng" w="19050">
            <a:solidFill>
              <a:srgbClr val="FF0000"/>
            </a:solidFill>
            <a:prstDash val="solid"/>
            <a:round/>
            <a:headEnd len="med" w="med" type="none"/>
            <a:tailEnd len="med" w="med" type="triangle"/>
          </a:ln>
        </p:spPr>
      </p:sp>
      <p:sp>
        <p:nvSpPr>
          <p:cNvPr id="477" name="Google Shape;477;p60"/>
          <p:cNvSpPr txBox="1"/>
          <p:nvPr/>
        </p:nvSpPr>
        <p:spPr>
          <a:xfrm>
            <a:off x="5394900" y="4109125"/>
            <a:ext cx="3626400" cy="7389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 sz="1200"/>
              <a:t>Unlike Python, the + operator can be used to concatenate </a:t>
            </a:r>
            <a:r>
              <a:rPr b="1" i="1" lang="en" sz="1200">
                <a:solidFill>
                  <a:srgbClr val="FF0000"/>
                </a:solidFill>
              </a:rPr>
              <a:t>any</a:t>
            </a:r>
            <a:r>
              <a:rPr lang="en" sz="1200">
                <a:solidFill>
                  <a:srgbClr val="FF0000"/>
                </a:solidFill>
              </a:rPr>
              <a:t> </a:t>
            </a:r>
            <a:r>
              <a:rPr lang="en" sz="1200"/>
              <a:t>type onto a string (not just other strings).</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1"/>
          <p:cNvSpPr txBox="1"/>
          <p:nvPr>
            <p:ph idx="1" type="body"/>
          </p:nvPr>
        </p:nvSpPr>
        <p:spPr>
          <a:xfrm>
            <a:off x="65250" y="731625"/>
            <a:ext cx="89559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Primitive types in Java include integers (</a:t>
            </a:r>
            <a:r>
              <a:rPr lang="en">
                <a:latin typeface="Courier New"/>
                <a:ea typeface="Courier New"/>
                <a:cs typeface="Courier New"/>
                <a:sym typeface="Courier New"/>
              </a:rPr>
              <a:t>byte</a:t>
            </a:r>
            <a:r>
              <a:rPr lang="en"/>
              <a:t>, </a:t>
            </a:r>
            <a:r>
              <a:rPr lang="en">
                <a:latin typeface="Courier New"/>
                <a:ea typeface="Courier New"/>
                <a:cs typeface="Courier New"/>
                <a:sym typeface="Courier New"/>
              </a:rPr>
              <a:t>short</a:t>
            </a:r>
            <a:r>
              <a:rPr lang="en"/>
              <a:t>, </a:t>
            </a:r>
            <a:r>
              <a:rPr lang="en">
                <a:latin typeface="Courier New"/>
                <a:ea typeface="Courier New"/>
                <a:cs typeface="Courier New"/>
                <a:sym typeface="Courier New"/>
              </a:rPr>
              <a:t>int</a:t>
            </a:r>
            <a:r>
              <a:rPr lang="en"/>
              <a:t>, </a:t>
            </a:r>
            <a:r>
              <a:rPr lang="en">
                <a:latin typeface="Courier New"/>
                <a:ea typeface="Courier New"/>
                <a:cs typeface="Courier New"/>
                <a:sym typeface="Courier New"/>
              </a:rPr>
              <a:t>long</a:t>
            </a:r>
            <a:r>
              <a:rPr lang="en"/>
              <a:t>), floating point values (</a:t>
            </a:r>
            <a:r>
              <a:rPr lang="en">
                <a:latin typeface="Courier New"/>
                <a:ea typeface="Courier New"/>
                <a:cs typeface="Courier New"/>
                <a:sym typeface="Courier New"/>
              </a:rPr>
              <a:t>float</a:t>
            </a:r>
            <a:r>
              <a:rPr lang="en"/>
              <a:t>, </a:t>
            </a:r>
            <a:r>
              <a:rPr lang="en">
                <a:latin typeface="Courier New"/>
                <a:ea typeface="Courier New"/>
                <a:cs typeface="Courier New"/>
                <a:sym typeface="Courier New"/>
              </a:rPr>
              <a:t>double</a:t>
            </a:r>
            <a:r>
              <a:rPr lang="en"/>
              <a:t>), characters (</a:t>
            </a:r>
            <a:r>
              <a:rPr lang="en">
                <a:latin typeface="Courier New"/>
                <a:ea typeface="Courier New"/>
                <a:cs typeface="Courier New"/>
                <a:sym typeface="Courier New"/>
              </a:rPr>
              <a:t>char</a:t>
            </a:r>
            <a:r>
              <a:rPr lang="en"/>
              <a:t>), and </a:t>
            </a:r>
            <a:r>
              <a:rPr lang="en">
                <a:latin typeface="Courier New"/>
                <a:ea typeface="Courier New"/>
                <a:cs typeface="Courier New"/>
                <a:sym typeface="Courier New"/>
              </a:rPr>
              <a:t>boolean</a:t>
            </a:r>
            <a:r>
              <a:rPr lang="en"/>
              <a:t> values. Practice declaring a few variables using different primitive types and printing them to standard output.</a:t>
            </a:r>
            <a:endParaRPr/>
          </a:p>
        </p:txBody>
      </p:sp>
      <p:sp>
        <p:nvSpPr>
          <p:cNvPr id="483" name="Google Shape;483;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4" name="Google Shape;484;p61"/>
          <p:cNvSpPr txBox="1"/>
          <p:nvPr>
            <p:ph idx="2" type="body"/>
          </p:nvPr>
        </p:nvSpPr>
        <p:spPr>
          <a:xfrm>
            <a:off x="3234350" y="1824625"/>
            <a:ext cx="5699100" cy="2858400"/>
          </a:xfrm>
          <a:prstGeom prst="rect">
            <a:avLst/>
          </a:prstGeom>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Create a new Java class in a file named "</a:t>
            </a:r>
            <a:r>
              <a:rPr lang="en" sz="1500">
                <a:solidFill>
                  <a:srgbClr val="FF0000"/>
                </a:solidFill>
                <a:latin typeface="Courier New"/>
                <a:ea typeface="Courier New"/>
                <a:cs typeface="Courier New"/>
                <a:sym typeface="Courier New"/>
              </a:rPr>
              <a:t>Primitives.java</a:t>
            </a:r>
            <a:r>
              <a:rPr lang="en" sz="1500"/>
              <a:t>" in the "</a:t>
            </a:r>
            <a:r>
              <a:rPr lang="en" sz="1500">
                <a:latin typeface="Courier New"/>
                <a:ea typeface="Courier New"/>
                <a:cs typeface="Courier New"/>
                <a:sym typeface="Courier New"/>
              </a:rPr>
              <a:t>src/main/java/unit01</a:t>
            </a:r>
            <a:r>
              <a:rPr lang="en" sz="1500"/>
              <a:t>" folder.</a:t>
            </a:r>
            <a:endParaRPr sz="1500"/>
          </a:p>
          <a:p>
            <a:pPr indent="-323850" lvl="0" marL="457200" rtl="0" algn="l">
              <a:spcBef>
                <a:spcPts val="0"/>
              </a:spcBef>
              <a:spcAft>
                <a:spcPts val="0"/>
              </a:spcAft>
              <a:buSzPts val="1500"/>
              <a:buChar char="●"/>
            </a:pPr>
            <a:r>
              <a:rPr lang="en" sz="1500"/>
              <a:t>Define a </a:t>
            </a:r>
            <a:r>
              <a:rPr lang="en" sz="1500">
                <a:solidFill>
                  <a:srgbClr val="FF0000"/>
                </a:solidFill>
                <a:latin typeface="Courier New"/>
                <a:ea typeface="Courier New"/>
                <a:cs typeface="Courier New"/>
                <a:sym typeface="Courier New"/>
              </a:rPr>
              <a:t>main</a:t>
            </a:r>
            <a:r>
              <a:rPr lang="en" sz="1500">
                <a:solidFill>
                  <a:srgbClr val="FF0000"/>
                </a:solidFill>
              </a:rPr>
              <a:t> </a:t>
            </a:r>
            <a:r>
              <a:rPr lang="en" sz="1500"/>
              <a:t>method with the appropriate signature.</a:t>
            </a:r>
            <a:endParaRPr sz="1500"/>
          </a:p>
          <a:p>
            <a:pPr indent="-311150" lvl="1" marL="914400" rtl="0" algn="l">
              <a:spcBef>
                <a:spcPts val="0"/>
              </a:spcBef>
              <a:spcAft>
                <a:spcPts val="0"/>
              </a:spcAft>
              <a:buSzPts val="1300"/>
              <a:buChar char="○"/>
            </a:pPr>
            <a:r>
              <a:rPr lang="en" sz="1300"/>
              <a:t>Declare variables of at least </a:t>
            </a:r>
            <a:r>
              <a:rPr b="1" i="1" lang="en" sz="1300">
                <a:solidFill>
                  <a:srgbClr val="FF0000"/>
                </a:solidFill>
              </a:rPr>
              <a:t>four</a:t>
            </a:r>
            <a:r>
              <a:rPr lang="en" sz="1300">
                <a:solidFill>
                  <a:srgbClr val="FF0000"/>
                </a:solidFill>
              </a:rPr>
              <a:t> </a:t>
            </a:r>
            <a:r>
              <a:rPr lang="en" sz="1300"/>
              <a:t>different </a:t>
            </a:r>
            <a:r>
              <a:rPr b="1" i="1" lang="en" sz="1300">
                <a:solidFill>
                  <a:srgbClr val="FF0000"/>
                </a:solidFill>
              </a:rPr>
              <a:t>primitive types</a:t>
            </a:r>
            <a:r>
              <a:rPr lang="en" sz="1300">
                <a:solidFill>
                  <a:srgbClr val="FF0000"/>
                </a:solidFill>
              </a:rPr>
              <a:t> </a:t>
            </a:r>
            <a:r>
              <a:rPr lang="en" sz="1300"/>
              <a:t>and print the </a:t>
            </a:r>
            <a:r>
              <a:rPr b="1" i="1" lang="en" sz="1300">
                <a:solidFill>
                  <a:srgbClr val="FF0000"/>
                </a:solidFill>
              </a:rPr>
              <a:t>name</a:t>
            </a:r>
            <a:r>
              <a:rPr lang="en" sz="1300"/>
              <a:t>, </a:t>
            </a:r>
            <a:r>
              <a:rPr b="1" i="1" lang="en" sz="1300">
                <a:solidFill>
                  <a:srgbClr val="FF0000"/>
                </a:solidFill>
              </a:rPr>
              <a:t>type</a:t>
            </a:r>
            <a:r>
              <a:rPr lang="en" sz="1300"/>
              <a:t>, and </a:t>
            </a:r>
            <a:r>
              <a:rPr b="1" i="1" lang="en" sz="1300">
                <a:solidFill>
                  <a:srgbClr val="FF0000"/>
                </a:solidFill>
              </a:rPr>
              <a:t>value</a:t>
            </a:r>
            <a:r>
              <a:rPr lang="en" sz="1300">
                <a:solidFill>
                  <a:srgbClr val="FF0000"/>
                </a:solidFill>
              </a:rPr>
              <a:t> </a:t>
            </a:r>
            <a:r>
              <a:rPr lang="en" sz="1300"/>
              <a:t>to standard output.</a:t>
            </a:r>
            <a:endParaRPr sz="1300"/>
          </a:p>
          <a:p>
            <a:pPr indent="-311150" lvl="1" marL="914400" rtl="0" algn="l">
              <a:spcBef>
                <a:spcPts val="0"/>
              </a:spcBef>
              <a:spcAft>
                <a:spcPts val="0"/>
              </a:spcAft>
              <a:buSzPts val="1300"/>
              <a:buChar char="○"/>
            </a:pPr>
            <a:r>
              <a:rPr lang="en" sz="1300"/>
              <a:t>e.g. </a:t>
            </a:r>
            <a:r>
              <a:rPr lang="en" sz="1300">
                <a:solidFill>
                  <a:srgbClr val="FF0000"/>
                </a:solidFill>
                <a:latin typeface="Courier New"/>
                <a:ea typeface="Courier New"/>
                <a:cs typeface="Courier New"/>
                <a:sym typeface="Courier New"/>
              </a:rPr>
              <a:t>int x = 5;</a:t>
            </a:r>
            <a:endParaRPr sz="1300"/>
          </a:p>
          <a:p>
            <a:pPr indent="-311150" lvl="1" marL="914400" rtl="0" algn="l">
              <a:spcBef>
                <a:spcPts val="0"/>
              </a:spcBef>
              <a:spcAft>
                <a:spcPts val="0"/>
              </a:spcAft>
              <a:buSzPts val="1300"/>
              <a:buChar char="○"/>
            </a:pPr>
            <a:r>
              <a:rPr b="1" i="1" lang="en" sz="1300">
                <a:solidFill>
                  <a:srgbClr val="FF0000"/>
                </a:solidFill>
              </a:rPr>
              <a:t>Hint</a:t>
            </a:r>
            <a:r>
              <a:rPr lang="en" sz="1300"/>
              <a:t>: unlike Python, you can concatenate a value of </a:t>
            </a:r>
            <a:r>
              <a:rPr b="1" i="1" lang="en" sz="1300">
                <a:solidFill>
                  <a:srgbClr val="FF0000"/>
                </a:solidFill>
              </a:rPr>
              <a:t>any</a:t>
            </a:r>
            <a:r>
              <a:rPr lang="en" sz="1300">
                <a:solidFill>
                  <a:srgbClr val="FF0000"/>
                </a:solidFill>
              </a:rPr>
              <a:t> </a:t>
            </a:r>
            <a:r>
              <a:rPr lang="en" sz="1300"/>
              <a:t>Java type onto a string using the </a:t>
            </a:r>
            <a:r>
              <a:rPr lang="en" sz="1300">
                <a:solidFill>
                  <a:srgbClr val="FF0000"/>
                </a:solidFill>
                <a:latin typeface="Courier New"/>
                <a:ea typeface="Courier New"/>
                <a:cs typeface="Courier New"/>
                <a:sym typeface="Courier New"/>
              </a:rPr>
              <a:t>+</a:t>
            </a:r>
            <a:r>
              <a:rPr lang="en" sz="1300"/>
              <a:t> operator, e.g. </a:t>
            </a:r>
            <a:r>
              <a:rPr lang="en" sz="1300">
                <a:solidFill>
                  <a:srgbClr val="FF0000"/>
                </a:solidFill>
                <a:latin typeface="Courier New"/>
                <a:ea typeface="Courier New"/>
                <a:cs typeface="Courier New"/>
                <a:sym typeface="Courier New"/>
              </a:rPr>
              <a:t>System.out.println("four = " + 4);</a:t>
            </a:r>
            <a:endParaRPr sz="1300">
              <a:solidFill>
                <a:srgbClr val="FF0000"/>
              </a:solidFill>
              <a:latin typeface="Courier New"/>
              <a:ea typeface="Courier New"/>
              <a:cs typeface="Courier New"/>
              <a:sym typeface="Courier New"/>
            </a:endParaRPr>
          </a:p>
          <a:p>
            <a:pPr indent="-323850" lvl="0" marL="457200" rtl="0" algn="l">
              <a:spcBef>
                <a:spcPts val="0"/>
              </a:spcBef>
              <a:spcAft>
                <a:spcPts val="0"/>
              </a:spcAft>
              <a:buSzPts val="1500"/>
              <a:buChar char="●"/>
            </a:pPr>
            <a:r>
              <a:rPr lang="en" sz="1500"/>
              <a:t>Use the "play" button in VSCode to run your class.</a:t>
            </a:r>
            <a:endParaRPr sz="1300"/>
          </a:p>
        </p:txBody>
      </p:sp>
      <p:sp>
        <p:nvSpPr>
          <p:cNvPr id="485" name="Google Shape;485;p61"/>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Primitive Types</a:t>
            </a:r>
            <a:endParaRPr/>
          </a:p>
        </p:txBody>
      </p:sp>
      <p:sp>
        <p:nvSpPr>
          <p:cNvPr id="486" name="Google Shape;486;p61"/>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1.5</a:t>
            </a:r>
            <a:endParaRPr/>
          </a:p>
        </p:txBody>
      </p:sp>
      <p:pic>
        <p:nvPicPr>
          <p:cNvPr id="487" name="Google Shape;487;p61"/>
          <p:cNvPicPr preferRelativeResize="0"/>
          <p:nvPr/>
        </p:nvPicPr>
        <p:blipFill rotWithShape="1">
          <a:blip r:embed="rId3">
            <a:alphaModFix/>
          </a:blip>
          <a:srcRect b="0" l="0" r="0" t="32930"/>
          <a:stretch/>
        </p:blipFill>
        <p:spPr>
          <a:xfrm>
            <a:off x="678250" y="1662321"/>
            <a:ext cx="2072451" cy="1788953"/>
          </a:xfrm>
          <a:prstGeom prst="rect">
            <a:avLst/>
          </a:prstGeom>
          <a:noFill/>
          <a:ln>
            <a:noFill/>
          </a:ln>
        </p:spPr>
      </p:pic>
      <p:sp>
        <p:nvSpPr>
          <p:cNvPr id="488" name="Google Shape;488;p61"/>
          <p:cNvSpPr txBox="1"/>
          <p:nvPr/>
        </p:nvSpPr>
        <p:spPr>
          <a:xfrm>
            <a:off x="277025" y="3503875"/>
            <a:ext cx="2874900" cy="14514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900">
                <a:solidFill>
                  <a:srgbClr val="0000FF"/>
                </a:solidFill>
                <a:latin typeface="Consolas"/>
                <a:ea typeface="Consolas"/>
                <a:cs typeface="Consolas"/>
                <a:sym typeface="Consolas"/>
              </a:rPr>
              <a:t>public</a:t>
            </a: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static</a:t>
            </a:r>
            <a:r>
              <a:rPr lang="en" sz="900">
                <a:latin typeface="Consolas"/>
                <a:ea typeface="Consolas"/>
                <a:cs typeface="Consolas"/>
                <a:sym typeface="Consolas"/>
              </a:rPr>
              <a:t> </a:t>
            </a:r>
            <a:r>
              <a:rPr lang="en" sz="900">
                <a:solidFill>
                  <a:srgbClr val="267F99"/>
                </a:solidFill>
                <a:latin typeface="Consolas"/>
                <a:ea typeface="Consolas"/>
                <a:cs typeface="Consolas"/>
                <a:sym typeface="Consolas"/>
              </a:rPr>
              <a:t>void</a:t>
            </a:r>
            <a:r>
              <a:rPr lang="en" sz="900">
                <a:latin typeface="Consolas"/>
                <a:ea typeface="Consolas"/>
                <a:cs typeface="Consolas"/>
                <a:sym typeface="Consolas"/>
              </a:rPr>
              <a:t> </a:t>
            </a:r>
            <a:r>
              <a:rPr lang="en" sz="900">
                <a:solidFill>
                  <a:srgbClr val="795E26"/>
                </a:solidFill>
                <a:latin typeface="Consolas"/>
                <a:ea typeface="Consolas"/>
                <a:cs typeface="Consolas"/>
                <a:sym typeface="Consolas"/>
              </a:rPr>
              <a:t>variables</a:t>
            </a:r>
            <a:r>
              <a:rPr lang="en" sz="900">
                <a:latin typeface="Consolas"/>
                <a:ea typeface="Consolas"/>
                <a:cs typeface="Consolas"/>
                <a:sym typeface="Consolas"/>
              </a:rPr>
              <a:t>() {</a:t>
            </a:r>
            <a:endParaRPr sz="900">
              <a:latin typeface="Consolas"/>
              <a:ea typeface="Consolas"/>
              <a:cs typeface="Consolas"/>
              <a:sym typeface="Consolas"/>
            </a:endParaRPr>
          </a:p>
          <a:p>
            <a:pPr indent="0" lvl="0" marL="0" rtl="0" algn="l">
              <a:lnSpc>
                <a:spcPct val="135714"/>
              </a:lnSpc>
              <a:spcBef>
                <a:spcPts val="0"/>
              </a:spcBef>
              <a:spcAft>
                <a:spcPts val="0"/>
              </a:spcAft>
              <a:buNone/>
            </a:pPr>
            <a:r>
              <a:rPr lang="en" sz="900">
                <a:latin typeface="Consolas"/>
                <a:ea typeface="Consolas"/>
                <a:cs typeface="Consolas"/>
                <a:sym typeface="Consolas"/>
              </a:rPr>
              <a:t>    </a:t>
            </a:r>
            <a:r>
              <a:rPr lang="en" sz="900">
                <a:solidFill>
                  <a:srgbClr val="267F99"/>
                </a:solidFill>
                <a:latin typeface="Consolas"/>
                <a:ea typeface="Consolas"/>
                <a:cs typeface="Consolas"/>
                <a:sym typeface="Consolas"/>
              </a:rPr>
              <a:t>String</a:t>
            </a:r>
            <a:r>
              <a:rPr lang="en" sz="900">
                <a:latin typeface="Consolas"/>
                <a:ea typeface="Consolas"/>
                <a:cs typeface="Consolas"/>
                <a:sym typeface="Consolas"/>
              </a:rPr>
              <a:t> </a:t>
            </a:r>
            <a:r>
              <a:rPr lang="en" sz="900">
                <a:solidFill>
                  <a:srgbClr val="001080"/>
                </a:solidFill>
                <a:latin typeface="Consolas"/>
                <a:ea typeface="Consolas"/>
                <a:cs typeface="Consolas"/>
                <a:sym typeface="Consolas"/>
              </a:rPr>
              <a:t>name</a:t>
            </a:r>
            <a:r>
              <a:rPr lang="en" sz="900">
                <a:latin typeface="Consolas"/>
                <a:ea typeface="Consolas"/>
                <a:cs typeface="Consolas"/>
                <a:sym typeface="Consolas"/>
              </a:rPr>
              <a:t> = </a:t>
            </a:r>
            <a:r>
              <a:rPr lang="en" sz="900">
                <a:solidFill>
                  <a:srgbClr val="A31515"/>
                </a:solidFill>
                <a:latin typeface="Consolas"/>
                <a:ea typeface="Consolas"/>
                <a:cs typeface="Consolas"/>
                <a:sym typeface="Consolas"/>
              </a:rPr>
              <a:t>"Buttercup"</a:t>
            </a:r>
            <a:r>
              <a:rPr lang="en" sz="900">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35714"/>
              </a:lnSpc>
              <a:spcBef>
                <a:spcPts val="0"/>
              </a:spcBef>
              <a:spcAft>
                <a:spcPts val="0"/>
              </a:spcAft>
              <a:buNone/>
            </a:pPr>
            <a:r>
              <a:rPr lang="en" sz="900">
                <a:latin typeface="Consolas"/>
                <a:ea typeface="Consolas"/>
                <a:cs typeface="Consolas"/>
                <a:sym typeface="Consolas"/>
              </a:rPr>
              <a:t>    </a:t>
            </a:r>
            <a:r>
              <a:rPr lang="en" sz="900">
                <a:solidFill>
                  <a:srgbClr val="267F99"/>
                </a:solidFill>
                <a:latin typeface="Consolas"/>
                <a:ea typeface="Consolas"/>
                <a:cs typeface="Consolas"/>
                <a:sym typeface="Consolas"/>
              </a:rPr>
              <a:t>int</a:t>
            </a:r>
            <a:r>
              <a:rPr lang="en" sz="900">
                <a:latin typeface="Consolas"/>
                <a:ea typeface="Consolas"/>
                <a:cs typeface="Consolas"/>
                <a:sym typeface="Consolas"/>
              </a:rPr>
              <a:t> </a:t>
            </a:r>
            <a:r>
              <a:rPr lang="en" sz="900">
                <a:solidFill>
                  <a:srgbClr val="001080"/>
                </a:solidFill>
                <a:latin typeface="Consolas"/>
                <a:ea typeface="Consolas"/>
                <a:cs typeface="Consolas"/>
                <a:sym typeface="Consolas"/>
              </a:rPr>
              <a:t>age</a:t>
            </a:r>
            <a:r>
              <a:rPr lang="en" sz="900">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35714"/>
              </a:lnSpc>
              <a:spcBef>
                <a:spcPts val="0"/>
              </a:spcBef>
              <a:spcAft>
                <a:spcPts val="0"/>
              </a:spcAft>
              <a:buNone/>
            </a:pPr>
            <a:r>
              <a:rPr lang="en" sz="900">
                <a:latin typeface="Consolas"/>
                <a:ea typeface="Consolas"/>
                <a:cs typeface="Consolas"/>
                <a:sym typeface="Consolas"/>
              </a:rPr>
              <a:t>    age = </a:t>
            </a:r>
            <a:r>
              <a:rPr lang="en" sz="900">
                <a:solidFill>
                  <a:srgbClr val="098658"/>
                </a:solidFill>
                <a:latin typeface="Consolas"/>
                <a:ea typeface="Consolas"/>
                <a:cs typeface="Consolas"/>
                <a:sym typeface="Consolas"/>
              </a:rPr>
              <a:t>10</a:t>
            </a:r>
            <a:r>
              <a:rPr lang="en" sz="900">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35714"/>
              </a:lnSpc>
              <a:spcBef>
                <a:spcPts val="0"/>
              </a:spcBef>
              <a:spcAft>
                <a:spcPts val="0"/>
              </a:spcAft>
              <a:buNone/>
            </a:pPr>
            <a:r>
              <a:rPr lang="en" sz="900">
                <a:latin typeface="Consolas"/>
                <a:ea typeface="Consolas"/>
                <a:cs typeface="Consolas"/>
                <a:sym typeface="Consolas"/>
              </a:rPr>
              <a:t>    </a:t>
            </a:r>
            <a:r>
              <a:rPr lang="en" sz="900">
                <a:solidFill>
                  <a:srgbClr val="001080"/>
                </a:solidFill>
                <a:latin typeface="Consolas"/>
                <a:ea typeface="Consolas"/>
                <a:cs typeface="Consolas"/>
                <a:sym typeface="Consolas"/>
              </a:rPr>
              <a:t>System</a:t>
            </a:r>
            <a:r>
              <a:rPr lang="en" sz="900">
                <a:latin typeface="Consolas"/>
                <a:ea typeface="Consolas"/>
                <a:cs typeface="Consolas"/>
                <a:sym typeface="Consolas"/>
              </a:rPr>
              <a:t>.</a:t>
            </a:r>
            <a:r>
              <a:rPr lang="en" sz="900">
                <a:solidFill>
                  <a:srgbClr val="001080"/>
                </a:solidFill>
                <a:latin typeface="Consolas"/>
                <a:ea typeface="Consolas"/>
                <a:cs typeface="Consolas"/>
                <a:sym typeface="Consolas"/>
              </a:rPr>
              <a:t>out</a:t>
            </a:r>
            <a:r>
              <a:rPr lang="en" sz="900">
                <a:latin typeface="Consolas"/>
                <a:ea typeface="Consolas"/>
                <a:cs typeface="Consolas"/>
                <a:sym typeface="Consolas"/>
              </a:rPr>
              <a:t>.</a:t>
            </a:r>
            <a:r>
              <a:rPr lang="en" sz="900">
                <a:solidFill>
                  <a:srgbClr val="795E26"/>
                </a:solidFill>
                <a:latin typeface="Consolas"/>
                <a:ea typeface="Consolas"/>
                <a:cs typeface="Consolas"/>
                <a:sym typeface="Consolas"/>
              </a:rPr>
              <a:t>println</a:t>
            </a:r>
            <a:r>
              <a:rPr lang="en" sz="900">
                <a:latin typeface="Consolas"/>
                <a:ea typeface="Consolas"/>
                <a:cs typeface="Consolas"/>
                <a:sym typeface="Consolas"/>
              </a:rPr>
              <a:t>(</a:t>
            </a:r>
            <a:r>
              <a:rPr lang="en" sz="900">
                <a:solidFill>
                  <a:srgbClr val="A31515"/>
                </a:solidFill>
                <a:latin typeface="Consolas"/>
                <a:ea typeface="Consolas"/>
                <a:cs typeface="Consolas"/>
                <a:sym typeface="Consolas"/>
              </a:rPr>
              <a:t>"name = "</a:t>
            </a:r>
            <a:r>
              <a:rPr lang="en" sz="900">
                <a:latin typeface="Consolas"/>
                <a:ea typeface="Consolas"/>
                <a:cs typeface="Consolas"/>
                <a:sym typeface="Consolas"/>
              </a:rPr>
              <a:t> + name</a:t>
            </a:r>
            <a:endParaRPr sz="900">
              <a:latin typeface="Consolas"/>
              <a:ea typeface="Consolas"/>
              <a:cs typeface="Consolas"/>
              <a:sym typeface="Consolas"/>
            </a:endParaRPr>
          </a:p>
          <a:p>
            <a:pPr indent="0" lvl="0" marL="0" rtl="0" algn="l">
              <a:lnSpc>
                <a:spcPct val="135714"/>
              </a:lnSpc>
              <a:spcBef>
                <a:spcPts val="0"/>
              </a:spcBef>
              <a:spcAft>
                <a:spcPts val="0"/>
              </a:spcAft>
              <a:buNone/>
            </a:pPr>
            <a:r>
              <a:rPr lang="en" sz="900">
                <a:latin typeface="Consolas"/>
                <a:ea typeface="Consolas"/>
                <a:cs typeface="Consolas"/>
                <a:sym typeface="Consolas"/>
              </a:rPr>
              <a:t>       + </a:t>
            </a:r>
            <a:r>
              <a:rPr lang="en" sz="900">
                <a:solidFill>
                  <a:srgbClr val="A31515"/>
                </a:solidFill>
                <a:latin typeface="Consolas"/>
                <a:ea typeface="Consolas"/>
                <a:cs typeface="Consolas"/>
                <a:sym typeface="Consolas"/>
              </a:rPr>
              <a:t>", age = "</a:t>
            </a:r>
            <a:r>
              <a:rPr lang="en" sz="900">
                <a:latin typeface="Consolas"/>
                <a:ea typeface="Consolas"/>
                <a:cs typeface="Consolas"/>
                <a:sym typeface="Consolas"/>
              </a:rPr>
              <a:t> + age);</a:t>
            </a:r>
            <a:endParaRPr sz="900">
              <a:latin typeface="Consolas"/>
              <a:ea typeface="Consolas"/>
              <a:cs typeface="Consolas"/>
              <a:sym typeface="Consolas"/>
            </a:endParaRPr>
          </a:p>
          <a:p>
            <a:pPr indent="0" lvl="0" marL="0" rtl="0" algn="l">
              <a:lnSpc>
                <a:spcPct val="135714"/>
              </a:lnSpc>
              <a:spcBef>
                <a:spcPts val="0"/>
              </a:spcBef>
              <a:spcAft>
                <a:spcPts val="0"/>
              </a:spcAft>
              <a:buNone/>
            </a:pPr>
            <a:r>
              <a:rPr lang="en" sz="900">
                <a:latin typeface="Consolas"/>
                <a:ea typeface="Consolas"/>
                <a:cs typeface="Consolas"/>
                <a:sym typeface="Consolas"/>
              </a:rPr>
              <a:t> }</a:t>
            </a:r>
            <a:endParaRPr sz="9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2"/>
          <p:cNvSpPr txBox="1"/>
          <p:nvPr>
            <p:ph idx="12" type="sldNum"/>
          </p:nvPr>
        </p:nvSpPr>
        <p:spPr>
          <a:xfrm>
            <a:off x="90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4" name="Google Shape;494;p62"/>
          <p:cNvSpPr txBox="1"/>
          <p:nvPr>
            <p:ph type="title"/>
          </p:nvPr>
        </p:nvSpPr>
        <p:spPr>
          <a:xfrm>
            <a:off x="5112325" y="196125"/>
            <a:ext cx="3706500" cy="6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Arithmetic Operators</a:t>
            </a:r>
            <a:endParaRPr sz="2600"/>
          </a:p>
        </p:txBody>
      </p:sp>
      <p:sp>
        <p:nvSpPr>
          <p:cNvPr id="495" name="Google Shape;495;p62"/>
          <p:cNvSpPr txBox="1"/>
          <p:nvPr>
            <p:ph idx="1" type="body"/>
          </p:nvPr>
        </p:nvSpPr>
        <p:spPr>
          <a:xfrm>
            <a:off x="182575" y="196125"/>
            <a:ext cx="4532400" cy="4526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Java supports </a:t>
            </a:r>
            <a:r>
              <a:rPr b="1" i="1" lang="en">
                <a:solidFill>
                  <a:srgbClr val="FF0000"/>
                </a:solidFill>
              </a:rPr>
              <a:t>most</a:t>
            </a:r>
            <a:r>
              <a:rPr lang="en">
                <a:solidFill>
                  <a:srgbClr val="FF0000"/>
                </a:solidFill>
              </a:rPr>
              <a:t> </a:t>
            </a:r>
            <a:r>
              <a:rPr lang="en"/>
              <a:t>of the same basic </a:t>
            </a:r>
            <a:r>
              <a:rPr b="1" i="1" lang="en">
                <a:solidFill>
                  <a:srgbClr val="FF0000"/>
                </a:solidFill>
              </a:rPr>
              <a:t>arithmetic operators</a:t>
            </a:r>
            <a:r>
              <a:rPr lang="en">
                <a:solidFill>
                  <a:srgbClr val="FF0000"/>
                </a:solidFill>
              </a:rPr>
              <a:t> </a:t>
            </a:r>
            <a:r>
              <a:rPr lang="en"/>
              <a:t>that Python does with a couple of notable exceptions.</a:t>
            </a:r>
            <a:endParaRPr/>
          </a:p>
          <a:p>
            <a:pPr indent="-298450" lvl="1" marL="914400" rtl="0" algn="l">
              <a:spcBef>
                <a:spcPts val="0"/>
              </a:spcBef>
              <a:spcAft>
                <a:spcPts val="0"/>
              </a:spcAft>
              <a:buSzPts val="1100"/>
              <a:buChar char="○"/>
            </a:pPr>
            <a:r>
              <a:rPr lang="en"/>
              <a:t>There is no power (</a:t>
            </a:r>
            <a:r>
              <a:rPr lang="en">
                <a:solidFill>
                  <a:srgbClr val="FF0000"/>
                </a:solidFill>
                <a:latin typeface="Courier New"/>
                <a:ea typeface="Courier New"/>
                <a:cs typeface="Courier New"/>
                <a:sym typeface="Courier New"/>
              </a:rPr>
              <a:t>**</a:t>
            </a:r>
            <a:r>
              <a:rPr lang="en"/>
              <a:t>) operator in Java, but the </a:t>
            </a:r>
            <a:r>
              <a:rPr lang="en">
                <a:solidFill>
                  <a:srgbClr val="FF0000"/>
                </a:solidFill>
                <a:latin typeface="Courier New"/>
                <a:ea typeface="Courier New"/>
                <a:cs typeface="Courier New"/>
                <a:sym typeface="Courier New"/>
              </a:rPr>
              <a:t>Math.pow()</a:t>
            </a:r>
            <a:r>
              <a:rPr lang="en"/>
              <a:t> method may be used instead, e.g. </a:t>
            </a:r>
            <a:r>
              <a:rPr lang="en">
                <a:solidFill>
                  <a:srgbClr val="FF0000"/>
                </a:solidFill>
                <a:latin typeface="Courier New"/>
                <a:ea typeface="Courier New"/>
                <a:cs typeface="Courier New"/>
                <a:sym typeface="Courier New"/>
              </a:rPr>
              <a:t>Math.pow(2, 7)</a:t>
            </a:r>
            <a:r>
              <a:rPr lang="en"/>
              <a:t> will return </a:t>
            </a:r>
            <a:r>
              <a:rPr lang="en">
                <a:solidFill>
                  <a:srgbClr val="FF0000"/>
                </a:solidFill>
                <a:latin typeface="Courier New"/>
                <a:ea typeface="Courier New"/>
                <a:cs typeface="Courier New"/>
                <a:sym typeface="Courier New"/>
              </a:rPr>
              <a:t>2</a:t>
            </a:r>
            <a:r>
              <a:rPr baseline="30000" lang="en">
                <a:solidFill>
                  <a:srgbClr val="FF0000"/>
                </a:solidFill>
                <a:latin typeface="Courier New"/>
                <a:ea typeface="Courier New"/>
                <a:cs typeface="Courier New"/>
                <a:sym typeface="Courier New"/>
              </a:rPr>
              <a:t>7</a:t>
            </a:r>
            <a:r>
              <a:rPr lang="en">
                <a:solidFill>
                  <a:srgbClr val="FF0000"/>
                </a:solidFill>
                <a:latin typeface="Courier New"/>
                <a:ea typeface="Courier New"/>
                <a:cs typeface="Courier New"/>
                <a:sym typeface="Courier New"/>
              </a:rPr>
              <a:t> = 128</a:t>
            </a:r>
            <a:r>
              <a:rPr lang="en"/>
              <a:t>.</a:t>
            </a:r>
            <a:endParaRPr/>
          </a:p>
          <a:p>
            <a:pPr indent="-298450" lvl="1" marL="914400" rtl="0" algn="l">
              <a:spcBef>
                <a:spcPts val="0"/>
              </a:spcBef>
              <a:spcAft>
                <a:spcPts val="0"/>
              </a:spcAft>
              <a:buSzPts val="1100"/>
              <a:buChar char="○"/>
            </a:pPr>
            <a:r>
              <a:rPr lang="en"/>
              <a:t>There is no integer division operator (</a:t>
            </a:r>
            <a:r>
              <a:rPr lang="en">
                <a:solidFill>
                  <a:srgbClr val="FF0000"/>
                </a:solidFill>
                <a:latin typeface="Courier New"/>
                <a:ea typeface="Courier New"/>
                <a:cs typeface="Courier New"/>
                <a:sym typeface="Courier New"/>
              </a:rPr>
              <a:t>//</a:t>
            </a:r>
            <a:r>
              <a:rPr lang="en"/>
              <a:t>) in Java, but using standard division with two integer values has the same result.</a:t>
            </a:r>
            <a:endParaRPr/>
          </a:p>
          <a:p>
            <a:pPr indent="-311150" lvl="0" marL="457200" rtl="0" algn="l">
              <a:spcBef>
                <a:spcPts val="0"/>
              </a:spcBef>
              <a:spcAft>
                <a:spcPts val="0"/>
              </a:spcAft>
              <a:buSzPts val="1300"/>
              <a:buChar char="●"/>
            </a:pPr>
            <a:r>
              <a:rPr lang="en"/>
              <a:t>The other basic operators all work the same with some possible caveats.</a:t>
            </a:r>
            <a:endParaRPr/>
          </a:p>
          <a:p>
            <a:pPr indent="-311150" lvl="0" marL="457200" rtl="0" algn="l">
              <a:spcBef>
                <a:spcPts val="0"/>
              </a:spcBef>
              <a:spcAft>
                <a:spcPts val="0"/>
              </a:spcAft>
              <a:buSzPts val="1300"/>
              <a:buChar char="●"/>
            </a:pPr>
            <a:r>
              <a:rPr lang="en"/>
              <a:t>Applying an operator to two values of the </a:t>
            </a:r>
            <a:r>
              <a:rPr b="1" i="1" lang="en">
                <a:solidFill>
                  <a:srgbClr val="FF0000"/>
                </a:solidFill>
              </a:rPr>
              <a:t>same type</a:t>
            </a:r>
            <a:r>
              <a:rPr lang="en"/>
              <a:t> will produce </a:t>
            </a:r>
            <a:r>
              <a:rPr b="1" i="1" lang="en">
                <a:solidFill>
                  <a:srgbClr val="FF0000"/>
                </a:solidFill>
              </a:rPr>
              <a:t>a value of that type</a:t>
            </a:r>
            <a:r>
              <a:rPr lang="en"/>
              <a:t>.</a:t>
            </a:r>
            <a:endParaRPr/>
          </a:p>
          <a:p>
            <a:pPr indent="-298450" lvl="1" marL="914400" rtl="0" algn="l">
              <a:spcBef>
                <a:spcPts val="0"/>
              </a:spcBef>
              <a:spcAft>
                <a:spcPts val="0"/>
              </a:spcAft>
              <a:buSzPts val="1100"/>
              <a:buChar char="○"/>
            </a:pPr>
            <a:r>
              <a:rPr lang="en"/>
              <a:t>For example, </a:t>
            </a:r>
            <a:r>
              <a:rPr lang="en">
                <a:solidFill>
                  <a:srgbClr val="FF0000"/>
                </a:solidFill>
                <a:latin typeface="Courier New"/>
                <a:ea typeface="Courier New"/>
                <a:cs typeface="Courier New"/>
                <a:sym typeface="Courier New"/>
              </a:rPr>
              <a:t>10</a:t>
            </a:r>
            <a:r>
              <a:rPr lang="en">
                <a:solidFill>
                  <a:srgbClr val="FF0000"/>
                </a:solidFill>
              </a:rPr>
              <a:t> </a:t>
            </a:r>
            <a:r>
              <a:rPr lang="en">
                <a:solidFill>
                  <a:srgbClr val="FF0000"/>
                </a:solidFill>
                <a:latin typeface="Courier New"/>
                <a:ea typeface="Courier New"/>
                <a:cs typeface="Courier New"/>
                <a:sym typeface="Courier New"/>
              </a:rPr>
              <a:t>/</a:t>
            </a:r>
            <a:r>
              <a:rPr lang="en">
                <a:solidFill>
                  <a:srgbClr val="FF0000"/>
                </a:solidFill>
              </a:rPr>
              <a:t> </a:t>
            </a:r>
            <a:r>
              <a:rPr lang="en">
                <a:solidFill>
                  <a:srgbClr val="FF0000"/>
                </a:solidFill>
                <a:latin typeface="Courier New"/>
                <a:ea typeface="Courier New"/>
                <a:cs typeface="Courier New"/>
                <a:sym typeface="Courier New"/>
              </a:rPr>
              <a:t>3</a:t>
            </a:r>
            <a:r>
              <a:rPr lang="en"/>
              <a:t> will perform </a:t>
            </a:r>
            <a:r>
              <a:rPr b="1" i="1" lang="en">
                <a:solidFill>
                  <a:srgbClr val="FF0000"/>
                </a:solidFill>
              </a:rPr>
              <a:t>integer division</a:t>
            </a:r>
            <a:r>
              <a:rPr lang="en"/>
              <a:t>. In this case, the expression would evaluate to an </a:t>
            </a:r>
            <a:r>
              <a:rPr lang="en">
                <a:latin typeface="Courier New"/>
                <a:ea typeface="Courier New"/>
                <a:cs typeface="Courier New"/>
                <a:sym typeface="Courier New"/>
              </a:rPr>
              <a:t>int</a:t>
            </a:r>
            <a:r>
              <a:rPr lang="en"/>
              <a:t> (</a:t>
            </a:r>
            <a:r>
              <a:rPr lang="en">
                <a:latin typeface="Courier New"/>
                <a:ea typeface="Courier New"/>
                <a:cs typeface="Courier New"/>
                <a:sym typeface="Courier New"/>
              </a:rPr>
              <a:t>3</a:t>
            </a:r>
            <a:r>
              <a:rPr lang="en"/>
              <a:t>).</a:t>
            </a:r>
            <a:endParaRPr/>
          </a:p>
          <a:p>
            <a:pPr indent="-311150" lvl="0" marL="457200" rtl="0" algn="l">
              <a:spcBef>
                <a:spcPts val="0"/>
              </a:spcBef>
              <a:spcAft>
                <a:spcPts val="0"/>
              </a:spcAft>
              <a:buSzPts val="1300"/>
              <a:buChar char="●"/>
            </a:pPr>
            <a:r>
              <a:rPr lang="en"/>
              <a:t>If values of different types are mixed in the same expression, the result is "</a:t>
            </a:r>
            <a:r>
              <a:rPr b="1" i="1" lang="en">
                <a:solidFill>
                  <a:srgbClr val="FF0000"/>
                </a:solidFill>
              </a:rPr>
              <a:t>promoted</a:t>
            </a:r>
            <a:r>
              <a:rPr lang="en"/>
              <a:t>" to the </a:t>
            </a:r>
            <a:r>
              <a:rPr b="1" i="1" lang="en">
                <a:solidFill>
                  <a:srgbClr val="FF0000"/>
                </a:solidFill>
              </a:rPr>
              <a:t>most complex type</a:t>
            </a:r>
            <a:r>
              <a:rPr lang="en"/>
              <a:t>.</a:t>
            </a:r>
            <a:endParaRPr/>
          </a:p>
          <a:p>
            <a:pPr indent="-298450" lvl="1" marL="914400" rtl="0" algn="l">
              <a:spcBef>
                <a:spcPts val="0"/>
              </a:spcBef>
              <a:spcAft>
                <a:spcPts val="0"/>
              </a:spcAft>
              <a:buSzPts val="1100"/>
              <a:buChar char="○"/>
            </a:pPr>
            <a:r>
              <a:rPr lang="en"/>
              <a:t>For example </a:t>
            </a:r>
            <a:r>
              <a:rPr lang="en">
                <a:solidFill>
                  <a:srgbClr val="FF0000"/>
                </a:solidFill>
                <a:latin typeface="Courier New"/>
                <a:ea typeface="Courier New"/>
                <a:cs typeface="Courier New"/>
                <a:sym typeface="Courier New"/>
              </a:rPr>
              <a:t>2.5</a:t>
            </a:r>
            <a:r>
              <a:rPr lang="en">
                <a:solidFill>
                  <a:srgbClr val="FF0000"/>
                </a:solidFill>
              </a:rPr>
              <a:t> </a:t>
            </a:r>
            <a:r>
              <a:rPr lang="en">
                <a:solidFill>
                  <a:srgbClr val="FF0000"/>
                </a:solidFill>
                <a:latin typeface="Courier New"/>
                <a:ea typeface="Courier New"/>
                <a:cs typeface="Courier New"/>
                <a:sym typeface="Courier New"/>
              </a:rPr>
              <a:t>*</a:t>
            </a:r>
            <a:r>
              <a:rPr lang="en">
                <a:solidFill>
                  <a:srgbClr val="FF0000"/>
                </a:solidFill>
              </a:rPr>
              <a:t> </a:t>
            </a:r>
            <a:r>
              <a:rPr lang="en">
                <a:solidFill>
                  <a:srgbClr val="FF0000"/>
                </a:solidFill>
                <a:latin typeface="Courier New"/>
                <a:ea typeface="Courier New"/>
                <a:cs typeface="Courier New"/>
                <a:sym typeface="Courier New"/>
              </a:rPr>
              <a:t>3</a:t>
            </a:r>
            <a:r>
              <a:rPr lang="en"/>
              <a:t> would evaluate to a </a:t>
            </a:r>
            <a:r>
              <a:rPr lang="en">
                <a:solidFill>
                  <a:srgbClr val="FF0000"/>
                </a:solidFill>
                <a:latin typeface="Courier New"/>
                <a:ea typeface="Courier New"/>
                <a:cs typeface="Courier New"/>
                <a:sym typeface="Courier New"/>
              </a:rPr>
              <a:t>double</a:t>
            </a:r>
            <a:r>
              <a:rPr lang="en">
                <a:solidFill>
                  <a:srgbClr val="FF0000"/>
                </a:solidFill>
              </a:rPr>
              <a:t> </a:t>
            </a:r>
            <a:r>
              <a:rPr lang="en"/>
              <a:t>(</a:t>
            </a:r>
            <a:r>
              <a:rPr lang="en">
                <a:solidFill>
                  <a:srgbClr val="FF0000"/>
                </a:solidFill>
                <a:latin typeface="Courier New"/>
                <a:ea typeface="Courier New"/>
                <a:cs typeface="Courier New"/>
                <a:sym typeface="Courier New"/>
              </a:rPr>
              <a:t>7.5</a:t>
            </a:r>
            <a:r>
              <a:rPr lang="en"/>
              <a:t>).</a:t>
            </a:r>
            <a:endParaRPr/>
          </a:p>
          <a:p>
            <a:pPr indent="0" lvl="0" marL="0" rtl="0" algn="l">
              <a:spcBef>
                <a:spcPts val="1600"/>
              </a:spcBef>
              <a:spcAft>
                <a:spcPts val="1600"/>
              </a:spcAft>
              <a:buNone/>
            </a:pPr>
            <a:r>
              <a:t/>
            </a:r>
            <a:endParaRPr/>
          </a:p>
        </p:txBody>
      </p:sp>
      <p:sp>
        <p:nvSpPr>
          <p:cNvPr id="496" name="Google Shape;496;p62"/>
          <p:cNvSpPr txBox="1"/>
          <p:nvPr>
            <p:ph idx="3" type="body"/>
          </p:nvPr>
        </p:nvSpPr>
        <p:spPr>
          <a:xfrm>
            <a:off x="4955750" y="3994238"/>
            <a:ext cx="3983700" cy="968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The </a:t>
            </a:r>
            <a:r>
              <a:rPr lang="en" sz="1200">
                <a:solidFill>
                  <a:srgbClr val="FF0000"/>
                </a:solidFill>
                <a:latin typeface="Courier New"/>
                <a:ea typeface="Courier New"/>
                <a:cs typeface="Courier New"/>
                <a:sym typeface="Courier New"/>
              </a:rPr>
              <a:t>+</a:t>
            </a:r>
            <a:r>
              <a:rPr lang="en" sz="1200">
                <a:solidFill>
                  <a:srgbClr val="FF0000"/>
                </a:solidFill>
              </a:rPr>
              <a:t> </a:t>
            </a:r>
            <a:r>
              <a:rPr b="1" i="1" lang="en" sz="1200">
                <a:solidFill>
                  <a:srgbClr val="FF0000"/>
                </a:solidFill>
              </a:rPr>
              <a:t>operator</a:t>
            </a:r>
            <a:r>
              <a:rPr b="1" i="1" lang="en" sz="1200"/>
              <a:t> </a:t>
            </a:r>
            <a:r>
              <a:rPr lang="en" sz="1200"/>
              <a:t>also works for </a:t>
            </a:r>
            <a:r>
              <a:rPr b="1" i="1" lang="en" sz="1200">
                <a:solidFill>
                  <a:srgbClr val="FF0000"/>
                </a:solidFill>
              </a:rPr>
              <a:t>string concatenation</a:t>
            </a:r>
            <a:r>
              <a:rPr lang="en" sz="1200"/>
              <a:t>, just as it does in Python. A notable difference is that </a:t>
            </a:r>
            <a:r>
              <a:rPr b="1" i="1" lang="en" sz="1200">
                <a:solidFill>
                  <a:srgbClr val="FF0000"/>
                </a:solidFill>
              </a:rPr>
              <a:t>any type</a:t>
            </a:r>
            <a:r>
              <a:rPr lang="en" sz="1200"/>
              <a:t> can be concatenated onto a string without using a function like </a:t>
            </a:r>
            <a:r>
              <a:rPr lang="en" sz="1200">
                <a:latin typeface="Courier New"/>
                <a:ea typeface="Courier New"/>
                <a:cs typeface="Courier New"/>
                <a:sym typeface="Courier New"/>
              </a:rPr>
              <a:t>str()</a:t>
            </a:r>
            <a:r>
              <a:rPr lang="en" sz="1200"/>
              <a:t>, so </a:t>
            </a:r>
            <a:r>
              <a:rPr lang="en" sz="1200">
                <a:solidFill>
                  <a:srgbClr val="FF0000"/>
                </a:solidFill>
                <a:latin typeface="Courier New"/>
                <a:ea typeface="Courier New"/>
                <a:cs typeface="Courier New"/>
                <a:sym typeface="Courier New"/>
              </a:rPr>
              <a:t>"abc" + 123</a:t>
            </a:r>
            <a:r>
              <a:rPr lang="en" sz="1200"/>
              <a:t> </a:t>
            </a:r>
            <a:r>
              <a:rPr b="1" i="1" lang="en" sz="1200">
                <a:solidFill>
                  <a:srgbClr val="FF0000"/>
                </a:solidFill>
              </a:rPr>
              <a:t>is valid</a:t>
            </a:r>
            <a:r>
              <a:rPr lang="en" sz="1200"/>
              <a:t>.</a:t>
            </a:r>
            <a:endParaRPr sz="1200"/>
          </a:p>
        </p:txBody>
      </p:sp>
      <p:graphicFrame>
        <p:nvGraphicFramePr>
          <p:cNvPr id="497" name="Google Shape;497;p62"/>
          <p:cNvGraphicFramePr/>
          <p:nvPr/>
        </p:nvGraphicFramePr>
        <p:xfrm>
          <a:off x="4955750" y="910425"/>
          <a:ext cx="3000000" cy="3000000"/>
        </p:xfrm>
        <a:graphic>
          <a:graphicData uri="http://schemas.openxmlformats.org/drawingml/2006/table">
            <a:tbl>
              <a:tblPr>
                <a:noFill/>
                <a:tableStyleId>{65D460F2-0F06-4B13-B29C-4269B7BDB11E}</a:tableStyleId>
              </a:tblPr>
              <a:tblGrid>
                <a:gridCol w="1187450"/>
                <a:gridCol w="1106200"/>
                <a:gridCol w="1689975"/>
              </a:tblGrid>
              <a:tr h="326300">
                <a:tc>
                  <a:txBody>
                    <a:bodyPr/>
                    <a:lstStyle/>
                    <a:p>
                      <a:pPr indent="0" lvl="0" marL="0" rtl="0" algn="ctr">
                        <a:spcBef>
                          <a:spcPts val="0"/>
                        </a:spcBef>
                        <a:spcAft>
                          <a:spcPts val="0"/>
                        </a:spcAft>
                        <a:buNone/>
                      </a:pPr>
                      <a:r>
                        <a:rPr lang="en" sz="1200">
                          <a:solidFill>
                            <a:srgbClr val="FFFFFF"/>
                          </a:solidFill>
                        </a:rPr>
                        <a:t>Operator</a:t>
                      </a:r>
                      <a:endParaRPr sz="1200">
                        <a:solidFill>
                          <a:srgbClr val="FFFFFF"/>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200">
                          <a:solidFill>
                            <a:srgbClr val="FFFFFF"/>
                          </a:solidFill>
                        </a:rPr>
                        <a:t>Description</a:t>
                      </a:r>
                      <a:endParaRPr sz="1200">
                        <a:solidFill>
                          <a:srgbClr val="FFFFFF"/>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200">
                          <a:solidFill>
                            <a:srgbClr val="FFFFFF"/>
                          </a:solidFill>
                        </a:rPr>
                        <a:t>Example</a:t>
                      </a:r>
                      <a:endParaRPr sz="1200">
                        <a:solidFill>
                          <a:srgbClr val="FFFFFF"/>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4A86E8"/>
                    </a:solidFill>
                  </a:tcPr>
                </a:tc>
              </a:tr>
              <a:tr h="365725">
                <a:tc>
                  <a:txBody>
                    <a:bodyPr/>
                    <a:lstStyle/>
                    <a:p>
                      <a:pPr indent="0" lvl="0" marL="0" rtl="0" algn="l">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t>Addition</a:t>
                      </a:r>
                      <a:endParaRPr sz="1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Courier New"/>
                          <a:ea typeface="Courier New"/>
                          <a:cs typeface="Courier New"/>
                          <a:sym typeface="Courier New"/>
                        </a:rPr>
                        <a:t>double x = 5.1 + 3;</a:t>
                      </a:r>
                      <a:endParaRPr sz="1000">
                        <a:latin typeface="Courier New"/>
                        <a:ea typeface="Courier New"/>
                        <a:cs typeface="Courier New"/>
                        <a:sym typeface="Courier New"/>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365725">
                <a:tc>
                  <a:txBody>
                    <a:bodyPr/>
                    <a:lstStyle/>
                    <a:p>
                      <a:pPr indent="0" lvl="0" marL="0" rtl="0" algn="l">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t>Subtraction</a:t>
                      </a:r>
                      <a:endParaRPr sz="1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Courier New"/>
                          <a:ea typeface="Courier New"/>
                          <a:cs typeface="Courier New"/>
                          <a:sym typeface="Courier New"/>
                        </a:rPr>
                        <a:t>double z = 5.1 - 3;</a:t>
                      </a:r>
                      <a:endParaRPr sz="1000">
                        <a:latin typeface="Courier New"/>
                        <a:ea typeface="Courier New"/>
                        <a:cs typeface="Courier New"/>
                        <a:sym typeface="Courier New"/>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365725">
                <a:tc>
                  <a:txBody>
                    <a:bodyPr/>
                    <a:lstStyle/>
                    <a:p>
                      <a:pPr indent="0" lvl="0" marL="0" rtl="0" algn="l">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t>Multiplication</a:t>
                      </a:r>
                      <a:endParaRPr sz="1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Courier New"/>
                          <a:ea typeface="Courier New"/>
                          <a:cs typeface="Courier New"/>
                          <a:sym typeface="Courier New"/>
                        </a:rPr>
                        <a:t>int x = 3 * 4;</a:t>
                      </a:r>
                      <a:endParaRPr sz="1000">
                        <a:latin typeface="Courier New"/>
                        <a:ea typeface="Courier New"/>
                        <a:cs typeface="Courier New"/>
                        <a:sym typeface="Courier New"/>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365725">
                <a:tc>
                  <a:txBody>
                    <a:bodyPr/>
                    <a:lstStyle/>
                    <a:p>
                      <a:pPr indent="0" lvl="0" marL="0" rtl="0" algn="l">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t>Division</a:t>
                      </a:r>
                      <a:endParaRPr sz="1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Courier New"/>
                          <a:ea typeface="Courier New"/>
                          <a:cs typeface="Courier New"/>
                          <a:sym typeface="Courier New"/>
                        </a:rPr>
                        <a:t>double x = 5.1 / 3;</a:t>
                      </a:r>
                      <a:endParaRPr sz="1000">
                        <a:latin typeface="Courier New"/>
                        <a:ea typeface="Courier New"/>
                        <a:cs typeface="Courier New"/>
                        <a:sym typeface="Courier New"/>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339325">
                <a:tc>
                  <a:txBody>
                    <a:bodyPr/>
                    <a:lstStyle/>
                    <a:p>
                      <a:pPr indent="0" lvl="0" marL="0" rtl="0" algn="l">
                        <a:spcBef>
                          <a:spcPts val="0"/>
                        </a:spcBef>
                        <a:spcAft>
                          <a:spcPts val="0"/>
                        </a:spcAft>
                        <a:buNone/>
                      </a:pPr>
                      <a:r>
                        <a:rPr lang="en" sz="1000">
                          <a:latin typeface="Consolas"/>
                          <a:ea typeface="Consolas"/>
                          <a:cs typeface="Consolas"/>
                          <a:sym typeface="Consolas"/>
                        </a:rPr>
                        <a:t>/ (integers)</a:t>
                      </a:r>
                      <a:endParaRPr sz="1000">
                        <a:latin typeface="Consolas"/>
                        <a:ea typeface="Consolas"/>
                        <a:cs typeface="Consolas"/>
                        <a:sym typeface="Consolas"/>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t>Integer Division</a:t>
                      </a:r>
                      <a:endParaRPr sz="1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Courier New"/>
                          <a:ea typeface="Courier New"/>
                          <a:cs typeface="Courier New"/>
                          <a:sym typeface="Courier New"/>
                        </a:rPr>
                        <a:t>int x = </a:t>
                      </a:r>
                      <a:r>
                        <a:rPr lang="en" sz="1000">
                          <a:latin typeface="Courier New"/>
                          <a:ea typeface="Courier New"/>
                          <a:cs typeface="Courier New"/>
                          <a:sym typeface="Courier New"/>
                        </a:rPr>
                        <a:t>5 / 2</a:t>
                      </a:r>
                      <a:r>
                        <a:rPr lang="en" sz="1000">
                          <a:latin typeface="Courier New"/>
                          <a:ea typeface="Courier New"/>
                          <a:cs typeface="Courier New"/>
                          <a:sym typeface="Courier New"/>
                        </a:rPr>
                        <a:t>;</a:t>
                      </a:r>
                      <a:endParaRPr sz="1000">
                        <a:latin typeface="Courier New"/>
                        <a:ea typeface="Courier New"/>
                        <a:cs typeface="Courier New"/>
                        <a:sym typeface="Courier New"/>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339325">
                <a:tc>
                  <a:txBody>
                    <a:bodyPr/>
                    <a:lstStyle/>
                    <a:p>
                      <a:pPr indent="0" lvl="0" marL="0" rtl="0" algn="l">
                        <a:spcBef>
                          <a:spcPts val="0"/>
                        </a:spcBef>
                        <a:spcAft>
                          <a:spcPts val="0"/>
                        </a:spcAft>
                        <a:buNone/>
                      </a:pPr>
                      <a:r>
                        <a:rPr lang="en" sz="1000">
                          <a:latin typeface="Consolas"/>
                          <a:ea typeface="Consolas"/>
                          <a:cs typeface="Consolas"/>
                          <a:sym typeface="Consolas"/>
                        </a:rPr>
                        <a:t>Math.pow(x, y)</a:t>
                      </a:r>
                      <a:endParaRPr sz="1000">
                        <a:latin typeface="Consolas"/>
                        <a:ea typeface="Consolas"/>
                        <a:cs typeface="Consolas"/>
                        <a:sym typeface="Consolas"/>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t>Power: X</a:t>
                      </a:r>
                      <a:r>
                        <a:rPr baseline="30000" lang="en" sz="1000"/>
                        <a:t>Y</a:t>
                      </a:r>
                      <a:endParaRPr baseline="30000" sz="1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Courier New"/>
                          <a:ea typeface="Courier New"/>
                          <a:cs typeface="Courier New"/>
                          <a:sym typeface="Courier New"/>
                        </a:rPr>
                        <a:t>double z;</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z = Math.pow(x, y);</a:t>
                      </a:r>
                      <a:endParaRPr sz="1000">
                        <a:latin typeface="Courier New"/>
                        <a:ea typeface="Courier New"/>
                        <a:cs typeface="Courier New"/>
                        <a:sym typeface="Courier New"/>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339325">
                <a:tc>
                  <a:txBody>
                    <a:bodyPr/>
                    <a:lstStyle/>
                    <a:p>
                      <a:pPr indent="0" lvl="0" marL="0" rtl="0" algn="l">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t>Modulo</a:t>
                      </a:r>
                      <a:endParaRPr sz="1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Courier New"/>
                          <a:ea typeface="Courier New"/>
                          <a:cs typeface="Courier New"/>
                          <a:sym typeface="Courier New"/>
                        </a:rPr>
                        <a:t>m = 10 % 3</a:t>
                      </a:r>
                      <a:endParaRPr sz="1000">
                        <a:latin typeface="Courier New"/>
                        <a:ea typeface="Courier New"/>
                        <a:cs typeface="Courier New"/>
                        <a:sym typeface="Courier New"/>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3"/>
          <p:cNvSpPr txBox="1"/>
          <p:nvPr>
            <p:ph idx="1" type="body"/>
          </p:nvPr>
        </p:nvSpPr>
        <p:spPr>
          <a:xfrm>
            <a:off x="65250" y="731625"/>
            <a:ext cx="89559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Arithmetic operators in Java work very similarly to those in Python, including the order of operations and the way that they behave when combining integer and floating point values. Practice using the Java operators now.</a:t>
            </a:r>
            <a:endParaRPr/>
          </a:p>
        </p:txBody>
      </p:sp>
      <p:sp>
        <p:nvSpPr>
          <p:cNvPr id="503" name="Google Shape;503;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4" name="Google Shape;504;p63"/>
          <p:cNvSpPr txBox="1"/>
          <p:nvPr>
            <p:ph idx="2" type="body"/>
          </p:nvPr>
        </p:nvSpPr>
        <p:spPr>
          <a:xfrm>
            <a:off x="3653600" y="1708325"/>
            <a:ext cx="5287500" cy="30222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Create a new Java class in the "</a:t>
            </a:r>
            <a:r>
              <a:rPr lang="en">
                <a:solidFill>
                  <a:srgbClr val="FF0000"/>
                </a:solidFill>
                <a:latin typeface="Courier New"/>
                <a:ea typeface="Courier New"/>
                <a:cs typeface="Courier New"/>
                <a:sym typeface="Courier New"/>
              </a:rPr>
              <a:t>src/main/java/unit01</a:t>
            </a:r>
            <a:r>
              <a:rPr lang="en"/>
              <a:t>" folder in a file called "</a:t>
            </a:r>
            <a:r>
              <a:rPr lang="en">
                <a:solidFill>
                  <a:srgbClr val="FF0000"/>
                </a:solidFill>
                <a:latin typeface="Courier New"/>
                <a:ea typeface="Courier New"/>
                <a:cs typeface="Courier New"/>
                <a:sym typeface="Courier New"/>
              </a:rPr>
              <a:t>Arithmetic.java</a:t>
            </a:r>
            <a:r>
              <a:rPr lang="en"/>
              <a:t>" and define a </a:t>
            </a:r>
            <a:r>
              <a:rPr lang="en">
                <a:solidFill>
                  <a:srgbClr val="FF0000"/>
                </a:solidFill>
                <a:latin typeface="Courier New"/>
                <a:ea typeface="Courier New"/>
                <a:cs typeface="Courier New"/>
                <a:sym typeface="Courier New"/>
              </a:rPr>
              <a:t>main</a:t>
            </a:r>
            <a:r>
              <a:rPr lang="en"/>
              <a:t> method with the appropriate signature.</a:t>
            </a:r>
            <a:endParaRPr/>
          </a:p>
          <a:p>
            <a:pPr indent="-298450" lvl="1" marL="914400" rtl="0" algn="l">
              <a:spcBef>
                <a:spcPts val="0"/>
              </a:spcBef>
              <a:spcAft>
                <a:spcPts val="0"/>
              </a:spcAft>
              <a:buSzPts val="1100"/>
              <a:buChar char="○"/>
            </a:pPr>
            <a:r>
              <a:rPr lang="en"/>
              <a:t>Use </a:t>
            </a:r>
            <a:r>
              <a:rPr lang="en">
                <a:solidFill>
                  <a:srgbClr val="FF0000"/>
                </a:solidFill>
                <a:latin typeface="Courier New"/>
                <a:ea typeface="Courier New"/>
                <a:cs typeface="Courier New"/>
                <a:sym typeface="Courier New"/>
              </a:rPr>
              <a:t>System.out.println</a:t>
            </a:r>
            <a:r>
              <a:rPr lang="en"/>
              <a:t> to print the results of using arithmetic operators with combinations of different types, e.g.:</a:t>
            </a:r>
            <a:endParaRPr/>
          </a:p>
          <a:p>
            <a:pPr indent="-298450" lvl="2" marL="1371600" rtl="0" algn="l">
              <a:spcBef>
                <a:spcPts val="0"/>
              </a:spcBef>
              <a:spcAft>
                <a:spcPts val="0"/>
              </a:spcAft>
              <a:buSzPts val="1100"/>
              <a:buChar char="■"/>
            </a:pPr>
            <a:r>
              <a:rPr lang="en">
                <a:solidFill>
                  <a:srgbClr val="FF0000"/>
                </a:solidFill>
                <a:latin typeface="Courier New"/>
                <a:ea typeface="Courier New"/>
                <a:cs typeface="Courier New"/>
                <a:sym typeface="Courier New"/>
              </a:rPr>
              <a:t>int</a:t>
            </a:r>
            <a:r>
              <a:rPr lang="en"/>
              <a:t> and </a:t>
            </a:r>
            <a:r>
              <a:rPr lang="en">
                <a:solidFill>
                  <a:srgbClr val="FF0000"/>
                </a:solidFill>
                <a:latin typeface="Courier New"/>
                <a:ea typeface="Courier New"/>
                <a:cs typeface="Courier New"/>
                <a:sym typeface="Courier New"/>
              </a:rPr>
              <a:t>int</a:t>
            </a:r>
            <a:endParaRPr>
              <a:solidFill>
                <a:srgbClr val="FF0000"/>
              </a:solidFill>
              <a:latin typeface="Courier New"/>
              <a:ea typeface="Courier New"/>
              <a:cs typeface="Courier New"/>
              <a:sym typeface="Courier New"/>
            </a:endParaRPr>
          </a:p>
          <a:p>
            <a:pPr indent="-298450" lvl="2" marL="1371600" rtl="0" algn="l">
              <a:spcBef>
                <a:spcPts val="0"/>
              </a:spcBef>
              <a:spcAft>
                <a:spcPts val="0"/>
              </a:spcAft>
              <a:buSzPts val="1100"/>
              <a:buChar char="■"/>
            </a:pPr>
            <a:r>
              <a:rPr lang="en">
                <a:solidFill>
                  <a:srgbClr val="FF0000"/>
                </a:solidFill>
                <a:latin typeface="Courier New"/>
                <a:ea typeface="Courier New"/>
                <a:cs typeface="Courier New"/>
                <a:sym typeface="Courier New"/>
              </a:rPr>
              <a:t>int</a:t>
            </a:r>
            <a:r>
              <a:rPr lang="en"/>
              <a:t> and </a:t>
            </a:r>
            <a:r>
              <a:rPr lang="en">
                <a:solidFill>
                  <a:srgbClr val="FF0000"/>
                </a:solidFill>
                <a:latin typeface="Courier New"/>
                <a:ea typeface="Courier New"/>
                <a:cs typeface="Courier New"/>
                <a:sym typeface="Courier New"/>
              </a:rPr>
              <a:t>double</a:t>
            </a:r>
            <a:endParaRPr>
              <a:solidFill>
                <a:srgbClr val="FF0000"/>
              </a:solidFill>
              <a:latin typeface="Courier New"/>
              <a:ea typeface="Courier New"/>
              <a:cs typeface="Courier New"/>
              <a:sym typeface="Courier New"/>
            </a:endParaRPr>
          </a:p>
          <a:p>
            <a:pPr indent="-298450" lvl="2" marL="1371600" rtl="0" algn="l">
              <a:spcBef>
                <a:spcPts val="0"/>
              </a:spcBef>
              <a:spcAft>
                <a:spcPts val="0"/>
              </a:spcAft>
              <a:buSzPts val="1100"/>
              <a:buChar char="■"/>
            </a:pPr>
            <a:r>
              <a:rPr lang="en">
                <a:solidFill>
                  <a:srgbClr val="FF0000"/>
                </a:solidFill>
                <a:latin typeface="Courier New"/>
                <a:ea typeface="Courier New"/>
                <a:cs typeface="Courier New"/>
                <a:sym typeface="Courier New"/>
              </a:rPr>
              <a:t>double</a:t>
            </a:r>
            <a:r>
              <a:rPr lang="en"/>
              <a:t> and </a:t>
            </a:r>
            <a:r>
              <a:rPr lang="en">
                <a:solidFill>
                  <a:srgbClr val="FF0000"/>
                </a:solidFill>
                <a:latin typeface="Courier New"/>
                <a:ea typeface="Courier New"/>
                <a:cs typeface="Courier New"/>
                <a:sym typeface="Courier New"/>
              </a:rPr>
              <a:t>double</a:t>
            </a:r>
            <a:endParaRPr>
              <a:solidFill>
                <a:srgbClr val="FF0000"/>
              </a:solidFill>
              <a:latin typeface="Courier New"/>
              <a:ea typeface="Courier New"/>
              <a:cs typeface="Courier New"/>
              <a:sym typeface="Courier New"/>
            </a:endParaRPr>
          </a:p>
          <a:p>
            <a:pPr indent="-298450" lvl="1" marL="914400" rtl="0" algn="l">
              <a:spcBef>
                <a:spcPts val="0"/>
              </a:spcBef>
              <a:spcAft>
                <a:spcPts val="0"/>
              </a:spcAft>
              <a:buSzPts val="1100"/>
              <a:buChar char="○"/>
            </a:pPr>
            <a:r>
              <a:rPr lang="en"/>
              <a:t>For example: </a:t>
            </a:r>
            <a:r>
              <a:rPr lang="en">
                <a:solidFill>
                  <a:srgbClr val="FF0000"/>
                </a:solidFill>
                <a:latin typeface="Courier New"/>
                <a:ea typeface="Courier New"/>
                <a:cs typeface="Courier New"/>
                <a:sym typeface="Courier New"/>
              </a:rPr>
              <a:t>System.out.println("12 * 3.6 = " + (12 * 3.6));</a:t>
            </a:r>
            <a:endParaRPr>
              <a:solidFill>
                <a:srgbClr val="FF0000"/>
              </a:solidFill>
              <a:latin typeface="Courier New"/>
              <a:ea typeface="Courier New"/>
              <a:cs typeface="Courier New"/>
              <a:sym typeface="Courier New"/>
            </a:endParaRPr>
          </a:p>
          <a:p>
            <a:pPr indent="-298450" lvl="1" marL="914400" rtl="0" algn="l">
              <a:spcBef>
                <a:spcPts val="0"/>
              </a:spcBef>
              <a:spcAft>
                <a:spcPts val="0"/>
              </a:spcAft>
              <a:buSzPts val="1100"/>
              <a:buChar char="○"/>
            </a:pPr>
            <a:r>
              <a:rPr lang="en"/>
              <a:t>There is no need to declare variables, but remember that Java will consider a </a:t>
            </a:r>
            <a:r>
              <a:rPr b="1" i="1" lang="en">
                <a:solidFill>
                  <a:srgbClr val="FF0000"/>
                </a:solidFill>
              </a:rPr>
              <a:t>literal integer</a:t>
            </a:r>
            <a:r>
              <a:rPr lang="en"/>
              <a:t> to be an </a:t>
            </a:r>
            <a:r>
              <a:rPr lang="en">
                <a:solidFill>
                  <a:srgbClr val="FF0000"/>
                </a:solidFill>
                <a:latin typeface="Courier New"/>
                <a:ea typeface="Courier New"/>
                <a:cs typeface="Courier New"/>
                <a:sym typeface="Courier New"/>
              </a:rPr>
              <a:t>int</a:t>
            </a:r>
            <a:r>
              <a:rPr lang="en"/>
              <a:t> (32-bit) and a literal </a:t>
            </a:r>
            <a:r>
              <a:rPr b="1" i="1" lang="en">
                <a:solidFill>
                  <a:srgbClr val="FF0000"/>
                </a:solidFill>
              </a:rPr>
              <a:t>floating point value</a:t>
            </a:r>
            <a:r>
              <a:rPr lang="en"/>
              <a:t> to be a </a:t>
            </a:r>
            <a:r>
              <a:rPr lang="en">
                <a:solidFill>
                  <a:srgbClr val="FF0000"/>
                </a:solidFill>
                <a:latin typeface="Courier New"/>
                <a:ea typeface="Courier New"/>
                <a:cs typeface="Courier New"/>
                <a:sym typeface="Courier New"/>
              </a:rPr>
              <a:t>double</a:t>
            </a:r>
            <a:r>
              <a:rPr lang="en"/>
              <a:t> (64-bit).</a:t>
            </a:r>
            <a:endParaRPr/>
          </a:p>
          <a:p>
            <a:pPr indent="-311150" lvl="0" marL="457200" rtl="0" algn="l">
              <a:spcBef>
                <a:spcPts val="0"/>
              </a:spcBef>
              <a:spcAft>
                <a:spcPts val="0"/>
              </a:spcAft>
              <a:buSzPts val="1300"/>
              <a:buChar char="●"/>
            </a:pPr>
            <a:r>
              <a:rPr lang="en"/>
              <a:t>Use the VSCode run button to run the class.</a:t>
            </a:r>
            <a:endParaRPr/>
          </a:p>
        </p:txBody>
      </p:sp>
      <p:sp>
        <p:nvSpPr>
          <p:cNvPr id="505" name="Google Shape;505;p63"/>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Arithmetic</a:t>
            </a:r>
            <a:endParaRPr/>
          </a:p>
        </p:txBody>
      </p:sp>
      <p:sp>
        <p:nvSpPr>
          <p:cNvPr id="506" name="Google Shape;506;p63"/>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1.6</a:t>
            </a:r>
            <a:endParaRPr/>
          </a:p>
        </p:txBody>
      </p:sp>
      <p:pic>
        <p:nvPicPr>
          <p:cNvPr id="507" name="Google Shape;507;p63"/>
          <p:cNvPicPr preferRelativeResize="0"/>
          <p:nvPr/>
        </p:nvPicPr>
        <p:blipFill>
          <a:blip r:embed="rId3">
            <a:alphaModFix/>
          </a:blip>
          <a:stretch>
            <a:fillRect/>
          </a:stretch>
        </p:blipFill>
        <p:spPr>
          <a:xfrm>
            <a:off x="165550" y="1936925"/>
            <a:ext cx="3544126" cy="2674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46"/>
          <p:cNvPicPr preferRelativeResize="0"/>
          <p:nvPr/>
        </p:nvPicPr>
        <p:blipFill>
          <a:blip r:embed="rId3">
            <a:alphaModFix/>
          </a:blip>
          <a:stretch>
            <a:fillRect/>
          </a:stretch>
        </p:blipFill>
        <p:spPr>
          <a:xfrm>
            <a:off x="3547097" y="1068325"/>
            <a:ext cx="1326913" cy="3727775"/>
          </a:xfrm>
          <a:prstGeom prst="rect">
            <a:avLst/>
          </a:prstGeom>
          <a:noFill/>
          <a:ln>
            <a:noFill/>
          </a:ln>
        </p:spPr>
      </p:pic>
      <p:sp>
        <p:nvSpPr>
          <p:cNvPr id="250" name="Google Shape;250;p46"/>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fld id="{00000000-1234-1234-1234-123412341234}" type="slidenum">
              <a:rPr lang="en"/>
              <a:t>‹#›</a:t>
            </a:fld>
            <a:endParaRPr/>
          </a:p>
        </p:txBody>
      </p:sp>
      <p:pic>
        <p:nvPicPr>
          <p:cNvPr id="251" name="Google Shape;251;p46"/>
          <p:cNvPicPr preferRelativeResize="0"/>
          <p:nvPr/>
        </p:nvPicPr>
        <p:blipFill>
          <a:blip r:embed="rId4">
            <a:alphaModFix/>
          </a:blip>
          <a:stretch>
            <a:fillRect/>
          </a:stretch>
        </p:blipFill>
        <p:spPr>
          <a:xfrm>
            <a:off x="4941475" y="1121750"/>
            <a:ext cx="1283245" cy="3727775"/>
          </a:xfrm>
          <a:prstGeom prst="rect">
            <a:avLst/>
          </a:prstGeom>
          <a:noFill/>
          <a:ln>
            <a:noFill/>
          </a:ln>
        </p:spPr>
      </p:pic>
      <p:sp>
        <p:nvSpPr>
          <p:cNvPr id="252" name="Google Shape;252;p46"/>
          <p:cNvSpPr/>
          <p:nvPr/>
        </p:nvSpPr>
        <p:spPr>
          <a:xfrm>
            <a:off x="2148675" y="1271744"/>
            <a:ext cx="1369200" cy="615600"/>
          </a:xfrm>
          <a:prstGeom prst="wedgeRoundRectCallout">
            <a:avLst>
              <a:gd fmla="val 83507" name="adj1"/>
              <a:gd fmla="val 4459" name="adj2"/>
              <a:gd fmla="val 0" name="adj3"/>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I don't understand part 4.c. on the homework.</a:t>
            </a:r>
            <a:endParaRPr sz="1000"/>
          </a:p>
        </p:txBody>
      </p:sp>
      <p:sp>
        <p:nvSpPr>
          <p:cNvPr id="253" name="Google Shape;253;p46"/>
          <p:cNvSpPr/>
          <p:nvPr/>
        </p:nvSpPr>
        <p:spPr>
          <a:xfrm>
            <a:off x="6153675" y="1271750"/>
            <a:ext cx="2877000" cy="1961700"/>
          </a:xfrm>
          <a:prstGeom prst="wedgeRoundRectCallout">
            <a:avLst>
              <a:gd fmla="val -64417" name="adj1"/>
              <a:gd fmla="val -25380" name="adj2"/>
              <a:gd fmla="val 0" name="adj3"/>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Part 4.c. on homework 2.2 asks us to write a function that prompts the user to enter two floating point values and to print the product.</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en" sz="1000"/>
              <a:t>I reviewed slides 17-18 in the lecture, and I finished the practice activity. That all works fine.</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en" sz="1000"/>
              <a:t>But when I try to use the values entered by the user, I am getting an "input mismatch" error. Does anyone have a suggestion?</a:t>
            </a:r>
            <a:endParaRPr sz="1000"/>
          </a:p>
        </p:txBody>
      </p:sp>
      <p:sp>
        <p:nvSpPr>
          <p:cNvPr id="254" name="Google Shape;254;p46"/>
          <p:cNvSpPr txBox="1"/>
          <p:nvPr>
            <p:ph type="title"/>
          </p:nvPr>
        </p:nvSpPr>
        <p:spPr>
          <a:xfrm>
            <a:off x="311725" y="67171"/>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Asking for Help</a:t>
            </a:r>
            <a:endParaRPr/>
          </a:p>
        </p:txBody>
      </p:sp>
      <p:sp>
        <p:nvSpPr>
          <p:cNvPr id="255" name="Google Shape;255;p46"/>
          <p:cNvSpPr txBox="1"/>
          <p:nvPr/>
        </p:nvSpPr>
        <p:spPr>
          <a:xfrm>
            <a:off x="127425" y="1984400"/>
            <a:ext cx="3363600" cy="2724300"/>
          </a:xfrm>
          <a:prstGeom prst="rect">
            <a:avLst/>
          </a:prstGeom>
          <a:solidFill>
            <a:srgbClr val="CFE2F3"/>
          </a:solidFill>
          <a:ln cap="flat" cmpd="sng" w="19050">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t>You have all the resources that you need to solve the problems that have been given to you, but sometimes you may not be able to find the answers to the problems that you encounter.</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Asking for help in this course is both </a:t>
            </a:r>
            <a:r>
              <a:rPr b="1" i="1" lang="en" sz="1100">
                <a:solidFill>
                  <a:srgbClr val="FF0000"/>
                </a:solidFill>
              </a:rPr>
              <a:t>expected</a:t>
            </a:r>
            <a:r>
              <a:rPr lang="en" sz="1100">
                <a:solidFill>
                  <a:srgbClr val="FF0000"/>
                </a:solidFill>
              </a:rPr>
              <a:t> </a:t>
            </a:r>
            <a:r>
              <a:rPr lang="en" sz="1100"/>
              <a:t>and </a:t>
            </a:r>
            <a:r>
              <a:rPr b="1" i="1" lang="en" sz="1100">
                <a:solidFill>
                  <a:srgbClr val="FF0000"/>
                </a:solidFill>
              </a:rPr>
              <a:t>encouraged</a:t>
            </a:r>
            <a:r>
              <a:rPr lang="en" sz="1100"/>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Spending time trying to solve the problem yourself will be a more valuable learning experience in the long run.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If you </a:t>
            </a:r>
            <a:r>
              <a:rPr b="1" i="1" lang="en" sz="1100">
                <a:solidFill>
                  <a:srgbClr val="FF0000"/>
                </a:solidFill>
              </a:rPr>
              <a:t>do</a:t>
            </a:r>
            <a:r>
              <a:rPr lang="en" sz="1100">
                <a:solidFill>
                  <a:srgbClr val="FF0000"/>
                </a:solidFill>
              </a:rPr>
              <a:t> </a:t>
            </a:r>
            <a:r>
              <a:rPr lang="en" sz="1100"/>
              <a:t>ask for help, try to be as detailed as possible to make it easier for others to help you by providing as much detail as you can.</a:t>
            </a:r>
            <a:endParaRPr sz="1100"/>
          </a:p>
        </p:txBody>
      </p:sp>
      <p:sp>
        <p:nvSpPr>
          <p:cNvPr id="256" name="Google Shape;256;p46"/>
          <p:cNvSpPr txBox="1"/>
          <p:nvPr/>
        </p:nvSpPr>
        <p:spPr>
          <a:xfrm>
            <a:off x="6153675" y="3355825"/>
            <a:ext cx="2877000" cy="1262100"/>
          </a:xfrm>
          <a:prstGeom prst="rect">
            <a:avLst/>
          </a:prstGeom>
          <a:solidFill>
            <a:srgbClr val="CFE2F3"/>
          </a:solidFill>
          <a:ln cap="flat" cmpd="sng" w="19050">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177800" lvl="0" marL="228600" rtl="0" algn="l">
              <a:spcBef>
                <a:spcPts val="0"/>
              </a:spcBef>
              <a:spcAft>
                <a:spcPts val="0"/>
              </a:spcAft>
              <a:buSzPts val="1000"/>
              <a:buFont typeface="Roboto"/>
              <a:buAutoNum type="arabicPeriod"/>
            </a:pPr>
            <a:r>
              <a:rPr lang="en" sz="1000">
                <a:latin typeface="Roboto"/>
                <a:ea typeface="Roboto"/>
                <a:cs typeface="Roboto"/>
                <a:sym typeface="Roboto"/>
              </a:rPr>
              <a:t>Begin by reviewing the lecture slides related to the problem that you are trying to solve</a:t>
            </a:r>
            <a:endParaRPr sz="1000">
              <a:latin typeface="Roboto"/>
              <a:ea typeface="Roboto"/>
              <a:cs typeface="Roboto"/>
              <a:sym typeface="Roboto"/>
            </a:endParaRPr>
          </a:p>
          <a:p>
            <a:pPr indent="-177800" lvl="0" marL="228600" rtl="0" algn="l">
              <a:spcBef>
                <a:spcPts val="0"/>
              </a:spcBef>
              <a:spcAft>
                <a:spcPts val="0"/>
              </a:spcAft>
              <a:buSzPts val="1000"/>
              <a:buFont typeface="Roboto"/>
              <a:buAutoNum type="arabicPeriod"/>
            </a:pPr>
            <a:r>
              <a:rPr lang="en" sz="1000">
                <a:latin typeface="Roboto"/>
                <a:ea typeface="Roboto"/>
                <a:cs typeface="Roboto"/>
                <a:sym typeface="Roboto"/>
              </a:rPr>
              <a:t>Try to solve the related class activities without looking at the answer</a:t>
            </a:r>
            <a:endParaRPr sz="1000">
              <a:latin typeface="Roboto"/>
              <a:ea typeface="Roboto"/>
              <a:cs typeface="Roboto"/>
              <a:sym typeface="Roboto"/>
            </a:endParaRPr>
          </a:p>
          <a:p>
            <a:pPr indent="-177800" lvl="0" marL="228600" rtl="0" algn="l">
              <a:spcBef>
                <a:spcPts val="0"/>
              </a:spcBef>
              <a:spcAft>
                <a:spcPts val="0"/>
              </a:spcAft>
              <a:buSzPts val="1000"/>
              <a:buFont typeface="Roboto"/>
              <a:buAutoNum type="arabicPeriod"/>
            </a:pPr>
            <a:r>
              <a:rPr lang="en" sz="1000">
                <a:latin typeface="Roboto"/>
                <a:ea typeface="Roboto"/>
                <a:cs typeface="Roboto"/>
                <a:sym typeface="Roboto"/>
              </a:rPr>
              <a:t>When asking for help, try to be as specific as possible about the problem you are having</a:t>
            </a:r>
            <a:endParaRPr sz="1000">
              <a:latin typeface="Roboto"/>
              <a:ea typeface="Roboto"/>
              <a:cs typeface="Roboto"/>
              <a:sym typeface="Roboto"/>
            </a:endParaRPr>
          </a:p>
        </p:txBody>
      </p:sp>
      <p:sp>
        <p:nvSpPr>
          <p:cNvPr id="257" name="Google Shape;257;p46"/>
          <p:cNvSpPr txBox="1"/>
          <p:nvPr/>
        </p:nvSpPr>
        <p:spPr>
          <a:xfrm>
            <a:off x="2148625" y="982750"/>
            <a:ext cx="1369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0000"/>
                </a:solidFill>
                <a:latin typeface="Roboto"/>
                <a:ea typeface="Roboto"/>
                <a:cs typeface="Roboto"/>
                <a:sym typeface="Roboto"/>
              </a:rPr>
              <a:t>Could be Improved</a:t>
            </a:r>
            <a:endParaRPr sz="1100">
              <a:solidFill>
                <a:srgbClr val="FF0000"/>
              </a:solidFill>
              <a:latin typeface="Roboto"/>
              <a:ea typeface="Roboto"/>
              <a:cs typeface="Roboto"/>
              <a:sym typeface="Roboto"/>
            </a:endParaRPr>
          </a:p>
        </p:txBody>
      </p:sp>
      <p:sp>
        <p:nvSpPr>
          <p:cNvPr id="258" name="Google Shape;258;p46"/>
          <p:cNvSpPr txBox="1"/>
          <p:nvPr/>
        </p:nvSpPr>
        <p:spPr>
          <a:xfrm>
            <a:off x="7107475" y="982751"/>
            <a:ext cx="104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0000"/>
                </a:solidFill>
                <a:latin typeface="Roboto"/>
                <a:ea typeface="Roboto"/>
                <a:cs typeface="Roboto"/>
                <a:sym typeface="Roboto"/>
              </a:rPr>
              <a:t>MUCH Better</a:t>
            </a:r>
            <a:endParaRPr sz="1100">
              <a:solidFill>
                <a:srgbClr val="FF0000"/>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4"/>
          <p:cNvSpPr txBox="1"/>
          <p:nvPr>
            <p:ph type="title"/>
          </p:nvPr>
        </p:nvSpPr>
        <p:spPr>
          <a:xfrm>
            <a:off x="311725" y="196125"/>
            <a:ext cx="3706500" cy="6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Strings &amp; Characters</a:t>
            </a:r>
            <a:endParaRPr sz="2700"/>
          </a:p>
        </p:txBody>
      </p:sp>
      <p:sp>
        <p:nvSpPr>
          <p:cNvPr id="513" name="Google Shape;513;p64"/>
          <p:cNvSpPr txBox="1"/>
          <p:nvPr>
            <p:ph idx="1" type="body"/>
          </p:nvPr>
        </p:nvSpPr>
        <p:spPr>
          <a:xfrm>
            <a:off x="4404500" y="272325"/>
            <a:ext cx="4338000" cy="4571400"/>
          </a:xfrm>
          <a:prstGeom prst="rect">
            <a:avLst/>
          </a:prstGeom>
        </p:spPr>
        <p:txBody>
          <a:bodyPr anchorCtr="0" anchor="t" bIns="91425" lIns="91425" spcFirstLastPara="1" rIns="91425" wrap="square" tIns="91425">
            <a:spAutoFit/>
          </a:bodyPr>
          <a:lstStyle/>
          <a:p>
            <a:pPr indent="-311150" lvl="0" marL="457200" rtl="0" algn="l">
              <a:lnSpc>
                <a:spcPct val="100000"/>
              </a:lnSpc>
              <a:spcBef>
                <a:spcPts val="0"/>
              </a:spcBef>
              <a:spcAft>
                <a:spcPts val="0"/>
              </a:spcAft>
              <a:buSzPts val="1300"/>
              <a:buChar char="●"/>
            </a:pPr>
            <a:r>
              <a:rPr lang="en"/>
              <a:t>Java </a:t>
            </a:r>
            <a:r>
              <a:rPr b="1" i="1" lang="en">
                <a:solidFill>
                  <a:srgbClr val="FF0000"/>
                </a:solidFill>
              </a:rPr>
              <a:t>strings</a:t>
            </a:r>
            <a:r>
              <a:rPr lang="en">
                <a:solidFill>
                  <a:srgbClr val="FF0000"/>
                </a:solidFill>
              </a:rPr>
              <a:t> </a:t>
            </a:r>
            <a:r>
              <a:rPr lang="en"/>
              <a:t>have a lot in common with Python strings.</a:t>
            </a:r>
            <a:endParaRPr/>
          </a:p>
          <a:p>
            <a:pPr indent="-298450" lvl="1" marL="914400" rtl="0" algn="l">
              <a:lnSpc>
                <a:spcPct val="100000"/>
              </a:lnSpc>
              <a:spcBef>
                <a:spcPts val="0"/>
              </a:spcBef>
              <a:spcAft>
                <a:spcPts val="0"/>
              </a:spcAft>
              <a:buSzPts val="1100"/>
              <a:buChar char="○"/>
            </a:pPr>
            <a:r>
              <a:rPr lang="en"/>
              <a:t>They comprise </a:t>
            </a:r>
            <a:r>
              <a:rPr b="1" i="1" lang="en">
                <a:solidFill>
                  <a:srgbClr val="FF0000"/>
                </a:solidFill>
              </a:rPr>
              <a:t>characters</a:t>
            </a:r>
            <a:r>
              <a:rPr lang="en"/>
              <a:t>.</a:t>
            </a:r>
            <a:endParaRPr/>
          </a:p>
          <a:p>
            <a:pPr indent="-298450" lvl="1" marL="914400" rtl="0" algn="l">
              <a:lnSpc>
                <a:spcPct val="100000"/>
              </a:lnSpc>
              <a:spcBef>
                <a:spcPts val="0"/>
              </a:spcBef>
              <a:spcAft>
                <a:spcPts val="0"/>
              </a:spcAft>
              <a:buSzPts val="1100"/>
              <a:buChar char="○"/>
            </a:pPr>
            <a:r>
              <a:rPr b="1" i="1" lang="en">
                <a:solidFill>
                  <a:srgbClr val="FF0000"/>
                </a:solidFill>
              </a:rPr>
              <a:t>Literal strings</a:t>
            </a:r>
            <a:r>
              <a:rPr lang="en">
                <a:solidFill>
                  <a:srgbClr val="FF0000"/>
                </a:solidFill>
              </a:rPr>
              <a:t> </a:t>
            </a:r>
            <a:r>
              <a:rPr lang="en"/>
              <a:t>are enclosed in </a:t>
            </a:r>
            <a:r>
              <a:rPr b="1" i="1" lang="en">
                <a:solidFill>
                  <a:srgbClr val="FF0000"/>
                </a:solidFill>
              </a:rPr>
              <a:t>double-quotes</a:t>
            </a:r>
            <a:r>
              <a:rPr lang="en"/>
              <a:t> (</a:t>
            </a:r>
            <a:r>
              <a:rPr lang="en">
                <a:solidFill>
                  <a:srgbClr val="FF0000"/>
                </a:solidFill>
                <a:latin typeface="Courier New"/>
                <a:ea typeface="Courier New"/>
                <a:cs typeface="Courier New"/>
                <a:sym typeface="Courier New"/>
              </a:rPr>
              <a:t>""</a:t>
            </a:r>
            <a:r>
              <a:rPr lang="en"/>
              <a:t>).</a:t>
            </a:r>
            <a:endParaRPr/>
          </a:p>
          <a:p>
            <a:pPr indent="-298450" lvl="1" marL="914400" rtl="0" algn="l">
              <a:lnSpc>
                <a:spcPct val="100000"/>
              </a:lnSpc>
              <a:spcBef>
                <a:spcPts val="0"/>
              </a:spcBef>
              <a:spcAft>
                <a:spcPts val="0"/>
              </a:spcAft>
              <a:buSzPts val="1100"/>
              <a:buChar char="○"/>
            </a:pPr>
            <a:r>
              <a:rPr lang="en"/>
              <a:t>Strings are </a:t>
            </a:r>
            <a:r>
              <a:rPr b="1" i="1" lang="en">
                <a:solidFill>
                  <a:srgbClr val="FF0000"/>
                </a:solidFill>
              </a:rPr>
              <a:t>immutable</a:t>
            </a:r>
            <a:r>
              <a:rPr lang="en"/>
              <a:t>.</a:t>
            </a:r>
            <a:endParaRPr/>
          </a:p>
          <a:p>
            <a:pPr indent="-298450" lvl="1" marL="914400" rtl="0" algn="l">
              <a:lnSpc>
                <a:spcPct val="100000"/>
              </a:lnSpc>
              <a:spcBef>
                <a:spcPts val="0"/>
              </a:spcBef>
              <a:spcAft>
                <a:spcPts val="0"/>
              </a:spcAft>
              <a:buSzPts val="1100"/>
              <a:buChar char="○"/>
            </a:pPr>
            <a:r>
              <a:rPr lang="en"/>
              <a:t>The </a:t>
            </a:r>
            <a:r>
              <a:rPr lang="en">
                <a:solidFill>
                  <a:srgbClr val="FF0000"/>
                </a:solidFill>
                <a:latin typeface="Courier New"/>
                <a:ea typeface="Courier New"/>
                <a:cs typeface="Courier New"/>
                <a:sym typeface="Courier New"/>
              </a:rPr>
              <a:t>+</a:t>
            </a:r>
            <a:r>
              <a:rPr lang="en">
                <a:solidFill>
                  <a:srgbClr val="FF0000"/>
                </a:solidFill>
              </a:rPr>
              <a:t> </a:t>
            </a:r>
            <a:r>
              <a:rPr b="1" i="1" lang="en">
                <a:solidFill>
                  <a:srgbClr val="FF0000"/>
                </a:solidFill>
              </a:rPr>
              <a:t>operator</a:t>
            </a:r>
            <a:r>
              <a:rPr lang="en"/>
              <a:t> can be used to create a new string by </a:t>
            </a:r>
            <a:r>
              <a:rPr b="1" i="1" lang="en">
                <a:solidFill>
                  <a:srgbClr val="FF0000"/>
                </a:solidFill>
              </a:rPr>
              <a:t>concatenating</a:t>
            </a:r>
            <a:r>
              <a:rPr lang="en">
                <a:solidFill>
                  <a:srgbClr val="FF0000"/>
                </a:solidFill>
              </a:rPr>
              <a:t> </a:t>
            </a:r>
            <a:r>
              <a:rPr lang="en"/>
              <a:t>two strings together.</a:t>
            </a:r>
            <a:endParaRPr/>
          </a:p>
          <a:p>
            <a:pPr indent="-298450" lvl="1" marL="914400" rtl="0" algn="l">
              <a:lnSpc>
                <a:spcPct val="100000"/>
              </a:lnSpc>
              <a:spcBef>
                <a:spcPts val="0"/>
              </a:spcBef>
              <a:spcAft>
                <a:spcPts val="0"/>
              </a:spcAft>
              <a:buSzPts val="1100"/>
              <a:buChar char="○"/>
            </a:pPr>
            <a:r>
              <a:rPr lang="en"/>
              <a:t>Strings are </a:t>
            </a:r>
            <a:r>
              <a:rPr b="1" i="1" lang="en">
                <a:solidFill>
                  <a:srgbClr val="FF0000"/>
                </a:solidFill>
              </a:rPr>
              <a:t>reference types</a:t>
            </a:r>
            <a:r>
              <a:rPr lang="en"/>
              <a:t>.</a:t>
            </a:r>
            <a:endParaRPr/>
          </a:p>
          <a:p>
            <a:pPr indent="-311150" lvl="0" marL="457200" rtl="0" algn="l">
              <a:lnSpc>
                <a:spcPct val="100000"/>
              </a:lnSpc>
              <a:spcBef>
                <a:spcPts val="0"/>
              </a:spcBef>
              <a:spcAft>
                <a:spcPts val="0"/>
              </a:spcAft>
              <a:buSzPts val="1300"/>
              <a:buChar char="●"/>
            </a:pPr>
            <a:r>
              <a:rPr lang="en"/>
              <a:t>There are some key differences as well.</a:t>
            </a:r>
            <a:endParaRPr/>
          </a:p>
          <a:p>
            <a:pPr indent="-298450" lvl="1" marL="914400" rtl="0" algn="l">
              <a:lnSpc>
                <a:spcPct val="100000"/>
              </a:lnSpc>
              <a:spcBef>
                <a:spcPts val="0"/>
              </a:spcBef>
              <a:spcAft>
                <a:spcPts val="0"/>
              </a:spcAft>
              <a:buSzPts val="1100"/>
              <a:buChar char="○"/>
            </a:pPr>
            <a:r>
              <a:rPr lang="en"/>
              <a:t>Literal strings </a:t>
            </a:r>
            <a:r>
              <a:rPr b="1" i="1" lang="en">
                <a:solidFill>
                  <a:srgbClr val="FF0000"/>
                </a:solidFill>
              </a:rPr>
              <a:t>cannot</a:t>
            </a:r>
            <a:r>
              <a:rPr lang="en">
                <a:solidFill>
                  <a:srgbClr val="FF0000"/>
                </a:solidFill>
              </a:rPr>
              <a:t> </a:t>
            </a:r>
            <a:r>
              <a:rPr lang="en"/>
              <a:t>use single-quotes (</a:t>
            </a:r>
            <a:r>
              <a:rPr lang="en">
                <a:latin typeface="Courier New"/>
                <a:ea typeface="Courier New"/>
                <a:cs typeface="Courier New"/>
                <a:sym typeface="Courier New"/>
              </a:rPr>
              <a:t>''</a:t>
            </a:r>
            <a:r>
              <a:rPr lang="en"/>
              <a:t>) or triple-quotes of either type. </a:t>
            </a:r>
            <a:endParaRPr/>
          </a:p>
          <a:p>
            <a:pPr indent="-298450" lvl="1" marL="914400" rtl="0" algn="l">
              <a:lnSpc>
                <a:spcPct val="100000"/>
              </a:lnSpc>
              <a:spcBef>
                <a:spcPts val="0"/>
              </a:spcBef>
              <a:spcAft>
                <a:spcPts val="0"/>
              </a:spcAft>
              <a:buSzPts val="1100"/>
              <a:buChar char="○"/>
            </a:pPr>
            <a:r>
              <a:rPr lang="en"/>
              <a:t>Java includes a </a:t>
            </a:r>
            <a:r>
              <a:rPr lang="en">
                <a:solidFill>
                  <a:srgbClr val="FF0000"/>
                </a:solidFill>
                <a:latin typeface="Courier New"/>
                <a:ea typeface="Courier New"/>
                <a:cs typeface="Courier New"/>
                <a:sym typeface="Courier New"/>
              </a:rPr>
              <a:t>char</a:t>
            </a:r>
            <a:r>
              <a:rPr lang="en"/>
              <a:t> type that represents a single character. Single quotes are used for </a:t>
            </a:r>
            <a:r>
              <a:rPr lang="en">
                <a:solidFill>
                  <a:srgbClr val="FF0000"/>
                </a:solidFill>
                <a:latin typeface="Courier New"/>
                <a:ea typeface="Courier New"/>
                <a:cs typeface="Courier New"/>
                <a:sym typeface="Courier New"/>
              </a:rPr>
              <a:t>char</a:t>
            </a:r>
            <a:r>
              <a:rPr lang="en">
                <a:solidFill>
                  <a:srgbClr val="FF0000"/>
                </a:solidFill>
              </a:rPr>
              <a:t> </a:t>
            </a:r>
            <a:r>
              <a:rPr b="1" i="1" lang="en">
                <a:solidFill>
                  <a:srgbClr val="FF0000"/>
                </a:solidFill>
              </a:rPr>
              <a:t>literals</a:t>
            </a:r>
            <a:r>
              <a:rPr lang="en"/>
              <a:t>, e.g. </a:t>
            </a:r>
            <a:r>
              <a:rPr lang="en">
                <a:solidFill>
                  <a:srgbClr val="FF0000"/>
                </a:solidFill>
                <a:latin typeface="Courier New"/>
                <a:ea typeface="Courier New"/>
                <a:cs typeface="Courier New"/>
                <a:sym typeface="Courier New"/>
              </a:rPr>
              <a:t>'a'</a:t>
            </a:r>
            <a:r>
              <a:rPr lang="en"/>
              <a:t>, </a:t>
            </a:r>
            <a:r>
              <a:rPr lang="en">
                <a:solidFill>
                  <a:srgbClr val="FF0000"/>
                </a:solidFill>
                <a:latin typeface="Courier New"/>
                <a:ea typeface="Courier New"/>
                <a:cs typeface="Courier New"/>
                <a:sym typeface="Courier New"/>
              </a:rPr>
              <a:t>'1'</a:t>
            </a:r>
            <a:r>
              <a:rPr lang="en"/>
              <a:t>, </a:t>
            </a:r>
            <a:r>
              <a:rPr lang="en">
                <a:solidFill>
                  <a:srgbClr val="FF0000"/>
                </a:solidFill>
                <a:latin typeface="Courier New"/>
                <a:ea typeface="Courier New"/>
                <a:cs typeface="Courier New"/>
                <a:sym typeface="Courier New"/>
              </a:rPr>
              <a:t>'&amp;'</a:t>
            </a:r>
            <a:r>
              <a:rPr lang="en"/>
              <a:t>.</a:t>
            </a:r>
            <a:endParaRPr/>
          </a:p>
          <a:p>
            <a:pPr indent="-298450" lvl="1" marL="914400" rtl="0" algn="l">
              <a:lnSpc>
                <a:spcPct val="100000"/>
              </a:lnSpc>
              <a:spcBef>
                <a:spcPts val="0"/>
              </a:spcBef>
              <a:spcAft>
                <a:spcPts val="0"/>
              </a:spcAft>
              <a:buSzPts val="1100"/>
              <a:buChar char="○"/>
            </a:pPr>
            <a:r>
              <a:rPr lang="en"/>
              <a:t>The </a:t>
            </a:r>
            <a:r>
              <a:rPr lang="en">
                <a:solidFill>
                  <a:srgbClr val="FF0000"/>
                </a:solidFill>
                <a:latin typeface="Courier New"/>
                <a:ea typeface="Courier New"/>
                <a:cs typeface="Courier New"/>
                <a:sym typeface="Courier New"/>
              </a:rPr>
              <a:t>+</a:t>
            </a:r>
            <a:r>
              <a:rPr lang="en">
                <a:solidFill>
                  <a:srgbClr val="FF0000"/>
                </a:solidFill>
              </a:rPr>
              <a:t> </a:t>
            </a:r>
            <a:r>
              <a:rPr b="1" i="1" lang="en">
                <a:solidFill>
                  <a:srgbClr val="FF0000"/>
                </a:solidFill>
              </a:rPr>
              <a:t>operator</a:t>
            </a:r>
            <a:r>
              <a:rPr lang="en"/>
              <a:t> can concatenate strings together with </a:t>
            </a:r>
            <a:r>
              <a:rPr b="1" i="1" lang="en">
                <a:solidFill>
                  <a:srgbClr val="FF0000"/>
                </a:solidFill>
              </a:rPr>
              <a:t>any</a:t>
            </a:r>
            <a:r>
              <a:rPr lang="en"/>
              <a:t> other Java type.</a:t>
            </a:r>
            <a:endParaRPr/>
          </a:p>
          <a:p>
            <a:pPr indent="-298450" lvl="1" marL="914400" rtl="0" algn="l">
              <a:lnSpc>
                <a:spcPct val="100000"/>
              </a:lnSpc>
              <a:spcBef>
                <a:spcPts val="0"/>
              </a:spcBef>
              <a:spcAft>
                <a:spcPts val="0"/>
              </a:spcAft>
              <a:buSzPts val="1100"/>
              <a:buChar char="○"/>
            </a:pPr>
            <a:r>
              <a:rPr lang="en"/>
              <a:t>Java strings</a:t>
            </a:r>
            <a:r>
              <a:rPr b="1" i="1" lang="en"/>
              <a:t> </a:t>
            </a:r>
            <a:r>
              <a:rPr b="1" i="1" lang="en">
                <a:solidFill>
                  <a:srgbClr val="FF0000"/>
                </a:solidFill>
              </a:rPr>
              <a:t>do not</a:t>
            </a:r>
            <a:r>
              <a:rPr lang="en"/>
              <a:t> work with square brackets (</a:t>
            </a:r>
            <a:r>
              <a:rPr lang="en">
                <a:latin typeface="Courier New"/>
                <a:ea typeface="Courier New"/>
                <a:cs typeface="Courier New"/>
                <a:sym typeface="Courier New"/>
              </a:rPr>
              <a:t>[]</a:t>
            </a:r>
            <a:r>
              <a:rPr lang="en"/>
              <a:t>). Instead the </a:t>
            </a:r>
            <a:r>
              <a:rPr lang="en">
                <a:solidFill>
                  <a:srgbClr val="FF0000"/>
                </a:solidFill>
                <a:latin typeface="Courier New"/>
                <a:ea typeface="Courier New"/>
                <a:cs typeface="Courier New"/>
                <a:sym typeface="Courier New"/>
              </a:rPr>
              <a:t>charAt(int index)</a:t>
            </a:r>
            <a:r>
              <a:rPr lang="en"/>
              <a:t> method is called on the string to get the </a:t>
            </a:r>
            <a:r>
              <a:rPr lang="en">
                <a:solidFill>
                  <a:srgbClr val="FF0000"/>
                </a:solidFill>
                <a:latin typeface="Courier New"/>
                <a:ea typeface="Courier New"/>
                <a:cs typeface="Courier New"/>
                <a:sym typeface="Courier New"/>
              </a:rPr>
              <a:t>char</a:t>
            </a:r>
            <a:r>
              <a:rPr lang="en"/>
              <a:t> at a specific index.</a:t>
            </a:r>
            <a:endParaRPr/>
          </a:p>
          <a:p>
            <a:pPr indent="-298450" lvl="1" marL="914400" rtl="0" algn="l">
              <a:lnSpc>
                <a:spcPct val="100000"/>
              </a:lnSpc>
              <a:spcBef>
                <a:spcPts val="0"/>
              </a:spcBef>
              <a:spcAft>
                <a:spcPts val="0"/>
              </a:spcAft>
              <a:buSzPts val="1100"/>
              <a:buChar char="○"/>
            </a:pPr>
            <a:r>
              <a:rPr lang="en"/>
              <a:t>Strings are not </a:t>
            </a:r>
            <a:r>
              <a:rPr b="1" i="1" lang="en">
                <a:solidFill>
                  <a:srgbClr val="FF0000"/>
                </a:solidFill>
              </a:rPr>
              <a:t>iterable</a:t>
            </a:r>
            <a:r>
              <a:rPr lang="en"/>
              <a:t>.</a:t>
            </a:r>
            <a:endParaRPr/>
          </a:p>
          <a:p>
            <a:pPr indent="-311150" lvl="0" marL="457200" rtl="0" algn="l">
              <a:lnSpc>
                <a:spcPct val="100000"/>
              </a:lnSpc>
              <a:spcBef>
                <a:spcPts val="0"/>
              </a:spcBef>
              <a:spcAft>
                <a:spcPts val="0"/>
              </a:spcAft>
              <a:buSzPts val="1300"/>
              <a:buChar char="●"/>
            </a:pPr>
            <a:r>
              <a:rPr lang="en"/>
              <a:t>Also like Python, Java makes use of a </a:t>
            </a:r>
            <a:r>
              <a:rPr b="1" i="1" lang="en">
                <a:solidFill>
                  <a:srgbClr val="FF0000"/>
                </a:solidFill>
              </a:rPr>
              <a:t>string  literal pool</a:t>
            </a:r>
            <a:r>
              <a:rPr lang="en"/>
              <a:t>.</a:t>
            </a:r>
            <a:endParaRPr/>
          </a:p>
          <a:p>
            <a:pPr indent="-298450" lvl="1" marL="914400" rtl="0" algn="l">
              <a:lnSpc>
                <a:spcPct val="100000"/>
              </a:lnSpc>
              <a:spcBef>
                <a:spcPts val="0"/>
              </a:spcBef>
              <a:spcAft>
                <a:spcPts val="0"/>
              </a:spcAft>
              <a:buSzPts val="1100"/>
              <a:buChar char="○"/>
            </a:pPr>
            <a:r>
              <a:rPr lang="en"/>
              <a:t>If the same string literal is used in more than one place, a single copy of the string is stored and reused.</a:t>
            </a:r>
            <a:endParaRPr/>
          </a:p>
        </p:txBody>
      </p:sp>
      <p:sp>
        <p:nvSpPr>
          <p:cNvPr id="514" name="Google Shape;514;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5" name="Google Shape;515;p64"/>
          <p:cNvSpPr txBox="1"/>
          <p:nvPr>
            <p:ph idx="2" type="body"/>
          </p:nvPr>
        </p:nvSpPr>
        <p:spPr>
          <a:xfrm>
            <a:off x="315425" y="1590975"/>
            <a:ext cx="3706500" cy="15318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1</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String</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aString</a:t>
            </a:r>
            <a:r>
              <a:rPr lang="en" sz="1400">
                <a:solidFill>
                  <a:srgbClr val="000000"/>
                </a:solidFill>
                <a:latin typeface="Consolas"/>
                <a:ea typeface="Consolas"/>
                <a:cs typeface="Consolas"/>
                <a:sym typeface="Consolas"/>
              </a:rPr>
              <a:t> = </a:t>
            </a:r>
            <a:r>
              <a:rPr lang="en" sz="1400">
                <a:solidFill>
                  <a:srgbClr val="A31515"/>
                </a:solidFill>
                <a:latin typeface="Consolas"/>
                <a:ea typeface="Consolas"/>
                <a:cs typeface="Consolas"/>
                <a:sym typeface="Consolas"/>
              </a:rPr>
              <a:t>"Jason"</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2</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char</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first</a:t>
            </a:r>
            <a:r>
              <a:rPr lang="en" sz="1400">
                <a:solidFill>
                  <a:srgbClr val="000000"/>
                </a:solidFill>
                <a:latin typeface="Consolas"/>
                <a:ea typeface="Consolas"/>
                <a:cs typeface="Consolas"/>
                <a:sym typeface="Consolas"/>
              </a:rPr>
              <a:t> = </a:t>
            </a:r>
            <a:r>
              <a:rPr lang="en" sz="1400">
                <a:solidFill>
                  <a:srgbClr val="001080"/>
                </a:solidFill>
                <a:latin typeface="Consolas"/>
                <a:ea typeface="Consolas"/>
                <a:cs typeface="Consolas"/>
                <a:sym typeface="Consolas"/>
              </a:rPr>
              <a:t>aString</a:t>
            </a:r>
            <a:r>
              <a:rPr lang="en" sz="1400">
                <a:solidFill>
                  <a:srgbClr val="000000"/>
                </a:solidFill>
                <a:latin typeface="Consolas"/>
                <a:ea typeface="Consolas"/>
                <a:cs typeface="Consolas"/>
                <a:sym typeface="Consolas"/>
              </a:rPr>
              <a:t>.</a:t>
            </a:r>
            <a:r>
              <a:rPr lang="en" sz="1400">
                <a:solidFill>
                  <a:srgbClr val="795E26"/>
                </a:solidFill>
                <a:latin typeface="Consolas"/>
                <a:ea typeface="Consolas"/>
                <a:cs typeface="Consolas"/>
                <a:sym typeface="Consolas"/>
              </a:rPr>
              <a:t>charAt</a:t>
            </a:r>
            <a:r>
              <a:rPr lang="en" sz="1400">
                <a:solidFill>
                  <a:srgbClr val="000000"/>
                </a:solidFill>
                <a:latin typeface="Consolas"/>
                <a:ea typeface="Consolas"/>
                <a:cs typeface="Consolas"/>
                <a:sym typeface="Consolas"/>
              </a:rPr>
              <a:t>(</a:t>
            </a:r>
            <a:r>
              <a:rPr lang="en" sz="1400">
                <a:solidFill>
                  <a:srgbClr val="098658"/>
                </a:solidFill>
                <a:latin typeface="Consolas"/>
                <a:ea typeface="Consolas"/>
                <a:cs typeface="Consolas"/>
                <a:sym typeface="Consolas"/>
              </a:rPr>
              <a:t>0</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3</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char</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last</a:t>
            </a:r>
            <a:r>
              <a:rPr lang="en" sz="1400">
                <a:solidFill>
                  <a:srgbClr val="000000"/>
                </a:solidFill>
                <a:latin typeface="Consolas"/>
                <a:ea typeface="Consolas"/>
                <a:cs typeface="Consolas"/>
                <a:sym typeface="Consolas"/>
              </a:rPr>
              <a:t> = </a:t>
            </a:r>
            <a:r>
              <a:rPr lang="en" sz="1400">
                <a:solidFill>
                  <a:srgbClr val="001080"/>
                </a:solidFill>
                <a:latin typeface="Consolas"/>
                <a:ea typeface="Consolas"/>
                <a:cs typeface="Consolas"/>
                <a:sym typeface="Consolas"/>
              </a:rPr>
              <a:t>aString</a:t>
            </a:r>
            <a:r>
              <a:rPr lang="en" sz="1400">
                <a:solidFill>
                  <a:srgbClr val="000000"/>
                </a:solidFill>
                <a:latin typeface="Consolas"/>
                <a:ea typeface="Consolas"/>
                <a:cs typeface="Consolas"/>
                <a:sym typeface="Consolas"/>
              </a:rPr>
              <a:t>.</a:t>
            </a:r>
            <a:r>
              <a:rPr lang="en" sz="1400">
                <a:solidFill>
                  <a:srgbClr val="795E26"/>
                </a:solidFill>
                <a:latin typeface="Consolas"/>
                <a:ea typeface="Consolas"/>
                <a:cs typeface="Consolas"/>
                <a:sym typeface="Consolas"/>
              </a:rPr>
              <a:t>charAt</a:t>
            </a:r>
            <a:r>
              <a:rPr lang="en" sz="1400">
                <a:solidFill>
                  <a:srgbClr val="000000"/>
                </a:solidFill>
                <a:latin typeface="Consolas"/>
                <a:ea typeface="Consolas"/>
                <a:cs typeface="Consolas"/>
                <a:sym typeface="Consolas"/>
              </a:rPr>
              <a:t>(</a:t>
            </a:r>
            <a:r>
              <a:rPr lang="en" sz="1400">
                <a:solidFill>
                  <a:srgbClr val="098658"/>
                </a:solidFill>
                <a:latin typeface="Consolas"/>
                <a:ea typeface="Consolas"/>
                <a:cs typeface="Consolas"/>
                <a:sym typeface="Consolas"/>
              </a:rPr>
              <a:t>4</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4</a:t>
            </a:r>
            <a:endParaRPr sz="1400">
              <a:solidFill>
                <a:srgbClr val="098658"/>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5</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System</a:t>
            </a:r>
            <a:r>
              <a:rPr lang="en" sz="1400">
                <a:solidFill>
                  <a:srgbClr val="000000"/>
                </a:solidFill>
                <a:latin typeface="Consolas"/>
                <a:ea typeface="Consolas"/>
                <a:cs typeface="Consolas"/>
                <a:sym typeface="Consolas"/>
              </a:rPr>
              <a:t>.</a:t>
            </a:r>
            <a:r>
              <a:rPr lang="en" sz="1400">
                <a:solidFill>
                  <a:srgbClr val="001080"/>
                </a:solidFill>
                <a:latin typeface="Consolas"/>
                <a:ea typeface="Consolas"/>
                <a:cs typeface="Consolas"/>
                <a:sym typeface="Consolas"/>
              </a:rPr>
              <a:t>out</a:t>
            </a:r>
            <a:r>
              <a:rPr lang="en" sz="1400">
                <a:solidFill>
                  <a:srgbClr val="000000"/>
                </a:solidFill>
                <a:latin typeface="Consolas"/>
                <a:ea typeface="Consolas"/>
                <a:cs typeface="Consolas"/>
                <a:sym typeface="Consolas"/>
              </a:rPr>
              <a:t>.</a:t>
            </a:r>
            <a:r>
              <a:rPr lang="en" sz="1400">
                <a:solidFill>
                  <a:srgbClr val="795E26"/>
                </a:solidFill>
                <a:latin typeface="Consolas"/>
                <a:ea typeface="Consolas"/>
                <a:cs typeface="Consolas"/>
                <a:sym typeface="Consolas"/>
              </a:rPr>
              <a:t>println</a:t>
            </a:r>
            <a:r>
              <a:rPr lang="en" sz="1400">
                <a:solidFill>
                  <a:srgbClr val="000000"/>
                </a:solidFill>
                <a:latin typeface="Consolas"/>
                <a:ea typeface="Consolas"/>
                <a:cs typeface="Consolas"/>
                <a:sym typeface="Consolas"/>
              </a:rPr>
              <a:t>(first);</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6</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System</a:t>
            </a:r>
            <a:r>
              <a:rPr lang="en" sz="1400">
                <a:solidFill>
                  <a:srgbClr val="000000"/>
                </a:solidFill>
                <a:latin typeface="Consolas"/>
                <a:ea typeface="Consolas"/>
                <a:cs typeface="Consolas"/>
                <a:sym typeface="Consolas"/>
              </a:rPr>
              <a:t>.</a:t>
            </a:r>
            <a:r>
              <a:rPr lang="en" sz="1400">
                <a:solidFill>
                  <a:srgbClr val="001080"/>
                </a:solidFill>
                <a:latin typeface="Consolas"/>
                <a:ea typeface="Consolas"/>
                <a:cs typeface="Consolas"/>
                <a:sym typeface="Consolas"/>
              </a:rPr>
              <a:t>out</a:t>
            </a:r>
            <a:r>
              <a:rPr lang="en" sz="1400">
                <a:solidFill>
                  <a:srgbClr val="000000"/>
                </a:solidFill>
                <a:latin typeface="Consolas"/>
                <a:ea typeface="Consolas"/>
                <a:cs typeface="Consolas"/>
                <a:sym typeface="Consolas"/>
              </a:rPr>
              <a:t>.</a:t>
            </a:r>
            <a:r>
              <a:rPr lang="en" sz="1400">
                <a:solidFill>
                  <a:srgbClr val="795E26"/>
                </a:solidFill>
                <a:latin typeface="Consolas"/>
                <a:ea typeface="Consolas"/>
                <a:cs typeface="Consolas"/>
                <a:sym typeface="Consolas"/>
              </a:rPr>
              <a:t>println</a:t>
            </a:r>
            <a:r>
              <a:rPr lang="en" sz="1400">
                <a:solidFill>
                  <a:srgbClr val="000000"/>
                </a:solidFill>
                <a:latin typeface="Consolas"/>
                <a:ea typeface="Consolas"/>
                <a:cs typeface="Consolas"/>
                <a:sym typeface="Consolas"/>
              </a:rPr>
              <a:t>(last);</a:t>
            </a:r>
            <a:endParaRPr sz="1400">
              <a:solidFill>
                <a:srgbClr val="999999"/>
              </a:solidFill>
              <a:latin typeface="Consolas"/>
              <a:ea typeface="Consolas"/>
              <a:cs typeface="Consolas"/>
              <a:sym typeface="Consolas"/>
            </a:endParaRPr>
          </a:p>
        </p:txBody>
      </p:sp>
      <p:sp>
        <p:nvSpPr>
          <p:cNvPr id="516" name="Google Shape;516;p64"/>
          <p:cNvSpPr/>
          <p:nvPr/>
        </p:nvSpPr>
        <p:spPr>
          <a:xfrm>
            <a:off x="769176" y="1359775"/>
            <a:ext cx="250650" cy="354725"/>
          </a:xfrm>
          <a:custGeom>
            <a:rect b="b" l="l" r="r" t="t"/>
            <a:pathLst>
              <a:path extrusionOk="0" h="14189" w="10026">
                <a:moveTo>
                  <a:pt x="10026" y="0"/>
                </a:moveTo>
                <a:cubicBezTo>
                  <a:pt x="8400" y="1084"/>
                  <a:pt x="1355" y="4138"/>
                  <a:pt x="271" y="6503"/>
                </a:cubicBezTo>
                <a:cubicBezTo>
                  <a:pt x="-813" y="8868"/>
                  <a:pt x="2981" y="12908"/>
                  <a:pt x="3523" y="14189"/>
                </a:cubicBezTo>
              </a:path>
            </a:pathLst>
          </a:custGeom>
          <a:noFill/>
          <a:ln cap="flat" cmpd="sng" w="19050">
            <a:solidFill>
              <a:srgbClr val="FF0000"/>
            </a:solidFill>
            <a:prstDash val="solid"/>
            <a:round/>
            <a:headEnd len="med" w="med" type="none"/>
            <a:tailEnd len="med" w="med" type="triangle"/>
          </a:ln>
        </p:spPr>
      </p:sp>
      <p:sp>
        <p:nvSpPr>
          <p:cNvPr id="517" name="Google Shape;517;p64"/>
          <p:cNvSpPr/>
          <p:nvPr/>
        </p:nvSpPr>
        <p:spPr>
          <a:xfrm>
            <a:off x="2815625" y="1352375"/>
            <a:ext cx="128100" cy="369525"/>
          </a:xfrm>
          <a:custGeom>
            <a:rect b="b" l="l" r="r" t="t"/>
            <a:pathLst>
              <a:path extrusionOk="0" h="14781" w="5124">
                <a:moveTo>
                  <a:pt x="2365" y="0"/>
                </a:moveTo>
                <a:cubicBezTo>
                  <a:pt x="2808" y="1281"/>
                  <a:pt x="5419" y="5223"/>
                  <a:pt x="5025" y="7686"/>
                </a:cubicBezTo>
                <a:cubicBezTo>
                  <a:pt x="4631" y="10150"/>
                  <a:pt x="838" y="13599"/>
                  <a:pt x="0" y="14781"/>
                </a:cubicBezTo>
              </a:path>
            </a:pathLst>
          </a:custGeom>
          <a:noFill/>
          <a:ln cap="flat" cmpd="sng" w="19050">
            <a:solidFill>
              <a:srgbClr val="FF0000"/>
            </a:solidFill>
            <a:prstDash val="solid"/>
            <a:round/>
            <a:headEnd len="med" w="med" type="none"/>
            <a:tailEnd len="med" w="med" type="triangle"/>
          </a:ln>
        </p:spPr>
      </p:sp>
      <p:sp>
        <p:nvSpPr>
          <p:cNvPr id="518" name="Google Shape;518;p64"/>
          <p:cNvSpPr txBox="1"/>
          <p:nvPr>
            <p:ph idx="3" type="body"/>
          </p:nvPr>
        </p:nvSpPr>
        <p:spPr>
          <a:xfrm>
            <a:off x="311725" y="919300"/>
            <a:ext cx="3706500" cy="52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0000"/>
                </a:solidFill>
                <a:latin typeface="Courier New"/>
                <a:ea typeface="Courier New"/>
                <a:cs typeface="Courier New"/>
                <a:sym typeface="Courier New"/>
              </a:rPr>
              <a:t>String</a:t>
            </a:r>
            <a:r>
              <a:rPr lang="en" sz="1200"/>
              <a:t> is the type used for Java strings. </a:t>
            </a:r>
            <a:r>
              <a:rPr b="1" i="1" lang="en" sz="1200">
                <a:solidFill>
                  <a:srgbClr val="FF0000"/>
                </a:solidFill>
              </a:rPr>
              <a:t>String literals</a:t>
            </a:r>
            <a:r>
              <a:rPr lang="en" sz="1200"/>
              <a:t> must be enclosed in </a:t>
            </a:r>
            <a:r>
              <a:rPr b="1" i="1" lang="en" sz="1200">
                <a:solidFill>
                  <a:srgbClr val="FF0000"/>
                </a:solidFill>
              </a:rPr>
              <a:t>double-quotes</a:t>
            </a:r>
            <a:r>
              <a:rPr lang="en" sz="1200"/>
              <a:t> (</a:t>
            </a:r>
            <a:r>
              <a:rPr lang="en" sz="1200">
                <a:solidFill>
                  <a:srgbClr val="FF0000"/>
                </a:solidFill>
                <a:latin typeface="Courier New"/>
                <a:ea typeface="Courier New"/>
                <a:cs typeface="Courier New"/>
                <a:sym typeface="Courier New"/>
              </a:rPr>
              <a:t>""</a:t>
            </a:r>
            <a:r>
              <a:rPr lang="en" sz="1200"/>
              <a:t>).</a:t>
            </a:r>
            <a:endParaRPr sz="1200"/>
          </a:p>
        </p:txBody>
      </p:sp>
      <p:sp>
        <p:nvSpPr>
          <p:cNvPr id="519" name="Google Shape;519;p64"/>
          <p:cNvSpPr/>
          <p:nvPr/>
        </p:nvSpPr>
        <p:spPr>
          <a:xfrm>
            <a:off x="3066875" y="2320475"/>
            <a:ext cx="427395" cy="975475"/>
          </a:xfrm>
          <a:custGeom>
            <a:rect b="b" l="l" r="r" t="t"/>
            <a:pathLst>
              <a:path extrusionOk="0" h="30743" w="6270">
                <a:moveTo>
                  <a:pt x="0" y="30743"/>
                </a:moveTo>
                <a:cubicBezTo>
                  <a:pt x="1035" y="28230"/>
                  <a:pt x="5962" y="20791"/>
                  <a:pt x="6208" y="15667"/>
                </a:cubicBezTo>
                <a:cubicBezTo>
                  <a:pt x="6454" y="10543"/>
                  <a:pt x="2266" y="2611"/>
                  <a:pt x="1478" y="0"/>
                </a:cubicBezTo>
              </a:path>
            </a:pathLst>
          </a:custGeom>
          <a:noFill/>
          <a:ln cap="flat" cmpd="sng" w="19050">
            <a:solidFill>
              <a:srgbClr val="FF0000"/>
            </a:solidFill>
            <a:prstDash val="solid"/>
            <a:round/>
            <a:headEnd len="med" w="med" type="none"/>
            <a:tailEnd len="med" w="med" type="triangle"/>
          </a:ln>
        </p:spPr>
      </p:sp>
      <p:sp>
        <p:nvSpPr>
          <p:cNvPr id="520" name="Google Shape;520;p64"/>
          <p:cNvSpPr txBox="1"/>
          <p:nvPr>
            <p:ph idx="3" type="body"/>
          </p:nvPr>
        </p:nvSpPr>
        <p:spPr>
          <a:xfrm>
            <a:off x="311725" y="3247551"/>
            <a:ext cx="3706500" cy="696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Java strings do not support the use of square brackets (</a:t>
            </a:r>
            <a:r>
              <a:rPr lang="en" sz="1200">
                <a:latin typeface="Courier New"/>
                <a:ea typeface="Courier New"/>
                <a:cs typeface="Courier New"/>
                <a:sym typeface="Courier New"/>
              </a:rPr>
              <a:t>[]</a:t>
            </a:r>
            <a:r>
              <a:rPr lang="en" sz="1200"/>
              <a:t>), but the </a:t>
            </a:r>
            <a:r>
              <a:rPr lang="en" sz="1200">
                <a:solidFill>
                  <a:srgbClr val="FF0000"/>
                </a:solidFill>
                <a:latin typeface="Courier New"/>
                <a:ea typeface="Courier New"/>
                <a:cs typeface="Courier New"/>
                <a:sym typeface="Courier New"/>
              </a:rPr>
              <a:t>charAt(int index)</a:t>
            </a:r>
            <a:r>
              <a:rPr lang="en" sz="1200"/>
              <a:t> method will return the </a:t>
            </a:r>
            <a:r>
              <a:rPr lang="en" sz="1200">
                <a:solidFill>
                  <a:srgbClr val="FF0000"/>
                </a:solidFill>
                <a:latin typeface="Courier New"/>
                <a:ea typeface="Courier New"/>
                <a:cs typeface="Courier New"/>
                <a:sym typeface="Courier New"/>
              </a:rPr>
              <a:t>char</a:t>
            </a:r>
            <a:r>
              <a:rPr lang="en" sz="1200"/>
              <a:t> at a specific index.</a:t>
            </a:r>
            <a:endParaRPr sz="1200"/>
          </a:p>
        </p:txBody>
      </p:sp>
      <p:sp>
        <p:nvSpPr>
          <p:cNvPr id="521" name="Google Shape;521;p64"/>
          <p:cNvSpPr/>
          <p:nvPr/>
        </p:nvSpPr>
        <p:spPr>
          <a:xfrm>
            <a:off x="3464833" y="2322352"/>
            <a:ext cx="763200" cy="1914050"/>
          </a:xfrm>
          <a:custGeom>
            <a:rect b="b" l="l" r="r" t="t"/>
            <a:pathLst>
              <a:path extrusionOk="0" h="76562" w="25749">
                <a:moveTo>
                  <a:pt x="13302" y="76562"/>
                </a:moveTo>
                <a:cubicBezTo>
                  <a:pt x="15322" y="71832"/>
                  <a:pt x="27639" y="60944"/>
                  <a:pt x="25422" y="48184"/>
                </a:cubicBezTo>
                <a:cubicBezTo>
                  <a:pt x="23205" y="35424"/>
                  <a:pt x="4237" y="8031"/>
                  <a:pt x="0" y="0"/>
                </a:cubicBezTo>
              </a:path>
            </a:pathLst>
          </a:custGeom>
          <a:noFill/>
          <a:ln cap="flat" cmpd="sng" w="19050">
            <a:solidFill>
              <a:srgbClr val="FF0000"/>
            </a:solidFill>
            <a:prstDash val="solid"/>
            <a:round/>
            <a:headEnd len="med" w="med" type="none"/>
            <a:tailEnd len="med" w="med" type="triangle"/>
          </a:ln>
        </p:spPr>
      </p:sp>
      <p:sp>
        <p:nvSpPr>
          <p:cNvPr id="522" name="Google Shape;522;p64"/>
          <p:cNvSpPr txBox="1"/>
          <p:nvPr>
            <p:ph idx="3" type="body"/>
          </p:nvPr>
        </p:nvSpPr>
        <p:spPr>
          <a:xfrm>
            <a:off x="315425" y="4086325"/>
            <a:ext cx="3706500" cy="567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As with Python, </a:t>
            </a:r>
            <a:r>
              <a:rPr b="1" i="1" lang="en" sz="1200">
                <a:solidFill>
                  <a:srgbClr val="FF0000"/>
                </a:solidFill>
              </a:rPr>
              <a:t>valid indices </a:t>
            </a:r>
            <a:r>
              <a:rPr lang="en" sz="1200"/>
              <a:t>range from </a:t>
            </a:r>
            <a:r>
              <a:rPr b="1" i="1" lang="en" sz="1200">
                <a:solidFill>
                  <a:srgbClr val="FF0000"/>
                </a:solidFill>
              </a:rPr>
              <a:t>0</a:t>
            </a:r>
            <a:r>
              <a:rPr lang="en" sz="1200"/>
              <a:t> to </a:t>
            </a:r>
            <a:r>
              <a:rPr b="1" i="1" lang="en" sz="1200">
                <a:solidFill>
                  <a:srgbClr val="FF0000"/>
                </a:solidFill>
              </a:rPr>
              <a:t>length-1</a:t>
            </a:r>
            <a:r>
              <a:rPr lang="en" sz="1200"/>
              <a:t>. </a:t>
            </a:r>
            <a:r>
              <a:rPr lang="en" sz="1200"/>
              <a:t>Java </a:t>
            </a:r>
            <a:r>
              <a:rPr b="1" i="1" lang="en" sz="1200">
                <a:solidFill>
                  <a:srgbClr val="FF0000"/>
                </a:solidFill>
              </a:rPr>
              <a:t>does not</a:t>
            </a:r>
            <a:r>
              <a:rPr lang="en" sz="1200"/>
              <a:t> support negative indices.</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5"/>
          <p:cNvSpPr txBox="1"/>
          <p:nvPr>
            <p:ph idx="1" type="body"/>
          </p:nvPr>
        </p:nvSpPr>
        <p:spPr>
          <a:xfrm>
            <a:off x="65250" y="731625"/>
            <a:ext cx="89559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Making the transition from Python strings to Java strings can take some getting used to, especially because you can't access individual characters in a Java string using </a:t>
            </a:r>
            <a:r>
              <a:rPr lang="en">
                <a:latin typeface="Courier New"/>
                <a:ea typeface="Courier New"/>
                <a:cs typeface="Courier New"/>
                <a:sym typeface="Courier New"/>
              </a:rPr>
              <a:t>[]</a:t>
            </a:r>
            <a:r>
              <a:rPr lang="en"/>
              <a:t>. Start getting used to using the </a:t>
            </a:r>
            <a:r>
              <a:rPr lang="en">
                <a:latin typeface="Courier New"/>
                <a:ea typeface="Courier New"/>
                <a:cs typeface="Courier New"/>
                <a:sym typeface="Courier New"/>
              </a:rPr>
              <a:t>s.charAt(index)</a:t>
            </a:r>
            <a:r>
              <a:rPr lang="en"/>
              <a:t> to access the individual characters in Java strings.</a:t>
            </a:r>
            <a:endParaRPr/>
          </a:p>
        </p:txBody>
      </p:sp>
      <p:sp>
        <p:nvSpPr>
          <p:cNvPr id="528" name="Google Shape;528;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9" name="Google Shape;529;p65"/>
          <p:cNvSpPr txBox="1"/>
          <p:nvPr>
            <p:ph idx="2" type="body"/>
          </p:nvPr>
        </p:nvSpPr>
        <p:spPr>
          <a:xfrm>
            <a:off x="3241825" y="1784525"/>
            <a:ext cx="5699100" cy="2676600"/>
          </a:xfrm>
          <a:prstGeom prst="rect">
            <a:avLst/>
          </a:prstGeom>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sz="1700"/>
              <a:t>Create a new Java class in the "</a:t>
            </a:r>
            <a:r>
              <a:rPr lang="en" sz="1700">
                <a:solidFill>
                  <a:srgbClr val="FF0000"/>
                </a:solidFill>
                <a:latin typeface="Courier New"/>
                <a:ea typeface="Courier New"/>
                <a:cs typeface="Courier New"/>
                <a:sym typeface="Courier New"/>
              </a:rPr>
              <a:t>unit01</a:t>
            </a:r>
            <a:r>
              <a:rPr lang="en" sz="1700"/>
              <a:t>" folder in a file called "</a:t>
            </a:r>
            <a:r>
              <a:rPr lang="en" sz="1700">
                <a:solidFill>
                  <a:srgbClr val="FF0000"/>
                </a:solidFill>
                <a:latin typeface="Courier New"/>
                <a:ea typeface="Courier New"/>
                <a:cs typeface="Courier New"/>
                <a:sym typeface="Courier New"/>
              </a:rPr>
              <a:t>Strings.java</a:t>
            </a:r>
            <a:r>
              <a:rPr lang="en" sz="1700"/>
              <a:t>" and declare a </a:t>
            </a:r>
            <a:r>
              <a:rPr lang="en" sz="1700">
                <a:solidFill>
                  <a:srgbClr val="FF0000"/>
                </a:solidFill>
                <a:latin typeface="Courier New"/>
                <a:ea typeface="Courier New"/>
                <a:cs typeface="Courier New"/>
                <a:sym typeface="Courier New"/>
              </a:rPr>
              <a:t>main</a:t>
            </a:r>
            <a:r>
              <a:rPr lang="en" sz="1700">
                <a:solidFill>
                  <a:srgbClr val="FF0000"/>
                </a:solidFill>
              </a:rPr>
              <a:t> </a:t>
            </a:r>
            <a:r>
              <a:rPr lang="en" sz="1700"/>
              <a:t>method with the appropriate signature.</a:t>
            </a:r>
            <a:endParaRPr sz="1700"/>
          </a:p>
          <a:p>
            <a:pPr indent="-323850" lvl="1" marL="914400" rtl="0" algn="l">
              <a:spcBef>
                <a:spcPts val="0"/>
              </a:spcBef>
              <a:spcAft>
                <a:spcPts val="0"/>
              </a:spcAft>
              <a:buSzPts val="1500"/>
              <a:buChar char="○"/>
            </a:pPr>
            <a:r>
              <a:rPr lang="en" sz="1500"/>
              <a:t>Create a </a:t>
            </a:r>
            <a:r>
              <a:rPr lang="en" sz="1500">
                <a:solidFill>
                  <a:srgbClr val="FF0000"/>
                </a:solidFill>
                <a:latin typeface="Courier New"/>
                <a:ea typeface="Courier New"/>
                <a:cs typeface="Courier New"/>
                <a:sym typeface="Courier New"/>
              </a:rPr>
              <a:t>String</a:t>
            </a:r>
            <a:r>
              <a:rPr lang="en" sz="1500">
                <a:solidFill>
                  <a:srgbClr val="FF0000"/>
                </a:solidFill>
              </a:rPr>
              <a:t> </a:t>
            </a:r>
            <a:r>
              <a:rPr b="1" i="1" lang="en" sz="1500">
                <a:solidFill>
                  <a:srgbClr val="FF0000"/>
                </a:solidFill>
              </a:rPr>
              <a:t>variable</a:t>
            </a:r>
            <a:r>
              <a:rPr b="1" i="1" lang="en" sz="1500"/>
              <a:t> </a:t>
            </a:r>
            <a:r>
              <a:rPr lang="en" sz="1500"/>
              <a:t>containing </a:t>
            </a:r>
            <a:r>
              <a:rPr b="1" i="1" lang="en" sz="1500">
                <a:solidFill>
                  <a:srgbClr val="FF0000"/>
                </a:solidFill>
              </a:rPr>
              <a:t>at least 5 characters</a:t>
            </a:r>
            <a:r>
              <a:rPr lang="en" sz="1500"/>
              <a:t> using the literal of your choice. </a:t>
            </a:r>
            <a:endParaRPr sz="1500"/>
          </a:p>
          <a:p>
            <a:pPr indent="-323850" lvl="1" marL="914400" rtl="0" algn="l">
              <a:spcBef>
                <a:spcPts val="0"/>
              </a:spcBef>
              <a:spcAft>
                <a:spcPts val="0"/>
              </a:spcAft>
              <a:buSzPts val="1500"/>
              <a:buChar char="○"/>
            </a:pPr>
            <a:r>
              <a:rPr lang="en" sz="1500"/>
              <a:t>Use the </a:t>
            </a:r>
            <a:r>
              <a:rPr lang="en" sz="1500">
                <a:solidFill>
                  <a:srgbClr val="FF0000"/>
                </a:solidFill>
                <a:latin typeface="Courier New"/>
                <a:ea typeface="Courier New"/>
                <a:cs typeface="Courier New"/>
                <a:sym typeface="Courier New"/>
              </a:rPr>
              <a:t>charAt(int index)</a:t>
            </a:r>
            <a:r>
              <a:rPr lang="en" sz="1500"/>
              <a:t> method to print the </a:t>
            </a:r>
            <a:r>
              <a:rPr b="1" i="1" lang="en" sz="1500">
                <a:solidFill>
                  <a:srgbClr val="FF0000"/>
                </a:solidFill>
              </a:rPr>
              <a:t>first</a:t>
            </a:r>
            <a:r>
              <a:rPr lang="en" sz="1500">
                <a:solidFill>
                  <a:srgbClr val="FF0000"/>
                </a:solidFill>
              </a:rPr>
              <a:t> </a:t>
            </a:r>
            <a:r>
              <a:rPr lang="en" sz="1500"/>
              <a:t>and </a:t>
            </a:r>
            <a:r>
              <a:rPr b="1" i="1" lang="en" sz="1500">
                <a:solidFill>
                  <a:srgbClr val="FF0000"/>
                </a:solidFill>
              </a:rPr>
              <a:t>last</a:t>
            </a:r>
            <a:r>
              <a:rPr lang="en" sz="1500">
                <a:solidFill>
                  <a:srgbClr val="FF0000"/>
                </a:solidFill>
              </a:rPr>
              <a:t> </a:t>
            </a:r>
            <a:r>
              <a:rPr lang="en" sz="1500"/>
              <a:t>characters in the string.</a:t>
            </a:r>
            <a:endParaRPr sz="1500"/>
          </a:p>
          <a:p>
            <a:pPr indent="-323850" lvl="1" marL="914400" rtl="0" algn="l">
              <a:spcBef>
                <a:spcPts val="0"/>
              </a:spcBef>
              <a:spcAft>
                <a:spcPts val="0"/>
              </a:spcAft>
              <a:buSzPts val="1500"/>
              <a:buChar char="○"/>
            </a:pPr>
            <a:r>
              <a:rPr lang="en" sz="1500"/>
              <a:t>Print </a:t>
            </a:r>
            <a:r>
              <a:rPr b="1" i="1" lang="en" sz="1500">
                <a:solidFill>
                  <a:srgbClr val="FF0000"/>
                </a:solidFill>
              </a:rPr>
              <a:t>at least 3</a:t>
            </a:r>
            <a:r>
              <a:rPr lang="en" sz="1500"/>
              <a:t> of the remaining characters.</a:t>
            </a:r>
            <a:endParaRPr sz="1500"/>
          </a:p>
          <a:p>
            <a:pPr indent="-336550" lvl="0" marL="457200" rtl="0" algn="l">
              <a:spcBef>
                <a:spcPts val="0"/>
              </a:spcBef>
              <a:spcAft>
                <a:spcPts val="0"/>
              </a:spcAft>
              <a:buSzPts val="1700"/>
              <a:buChar char="●"/>
            </a:pPr>
            <a:r>
              <a:rPr lang="en" sz="1700"/>
              <a:t>Use the VSCode run button to run the class.</a:t>
            </a:r>
            <a:endParaRPr sz="1700"/>
          </a:p>
        </p:txBody>
      </p:sp>
      <p:sp>
        <p:nvSpPr>
          <p:cNvPr id="530" name="Google Shape;530;p65"/>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Java Strings</a:t>
            </a:r>
            <a:endParaRPr/>
          </a:p>
        </p:txBody>
      </p:sp>
      <p:sp>
        <p:nvSpPr>
          <p:cNvPr id="531" name="Google Shape;531;p65"/>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1.7</a:t>
            </a:r>
            <a:endParaRPr/>
          </a:p>
        </p:txBody>
      </p:sp>
      <p:graphicFrame>
        <p:nvGraphicFramePr>
          <p:cNvPr id="532" name="Google Shape;532;p65"/>
          <p:cNvGraphicFramePr/>
          <p:nvPr/>
        </p:nvGraphicFramePr>
        <p:xfrm>
          <a:off x="561635" y="3262555"/>
          <a:ext cx="3000000" cy="3000000"/>
        </p:xfrm>
        <a:graphic>
          <a:graphicData uri="http://schemas.openxmlformats.org/drawingml/2006/table">
            <a:tbl>
              <a:tblPr>
                <a:noFill/>
                <a:tableStyleId>{65D460F2-0F06-4B13-B29C-4269B7BDB11E}</a:tableStyleId>
              </a:tblPr>
              <a:tblGrid>
                <a:gridCol w="470800"/>
                <a:gridCol w="470800"/>
                <a:gridCol w="470800"/>
                <a:gridCol w="470800"/>
                <a:gridCol w="470800"/>
              </a:tblGrid>
              <a:tr h="381000">
                <a:tc>
                  <a:txBody>
                    <a:bodyPr/>
                    <a:lstStyle/>
                    <a:p>
                      <a:pPr indent="0" lvl="0" marL="0" rtl="0" algn="ctr">
                        <a:spcBef>
                          <a:spcPts val="0"/>
                        </a:spcBef>
                        <a:spcAft>
                          <a:spcPts val="0"/>
                        </a:spcAft>
                        <a:buNone/>
                      </a:pPr>
                      <a:r>
                        <a:rPr lang="en" sz="1200">
                          <a:latin typeface="Consolas"/>
                          <a:ea typeface="Consolas"/>
                          <a:cs typeface="Consolas"/>
                          <a:sym typeface="Consolas"/>
                        </a:rPr>
                        <a:t>'J'</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Consolas"/>
                          <a:ea typeface="Consolas"/>
                          <a:cs typeface="Consolas"/>
                          <a:sym typeface="Consolas"/>
                        </a:rPr>
                        <a:t>'a'</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Consolas"/>
                          <a:ea typeface="Consolas"/>
                          <a:cs typeface="Consolas"/>
                          <a:sym typeface="Consolas"/>
                        </a:rPr>
                        <a:t>'s'</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Consolas"/>
                          <a:ea typeface="Consolas"/>
                          <a:cs typeface="Consolas"/>
                          <a:sym typeface="Consolas"/>
                        </a:rPr>
                        <a:t>'o'</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Consolas"/>
                          <a:ea typeface="Consolas"/>
                          <a:cs typeface="Consolas"/>
                          <a:sym typeface="Consolas"/>
                        </a:rPr>
                        <a:t>'n'</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Consolas"/>
                          <a:ea typeface="Consolas"/>
                          <a:cs typeface="Consolas"/>
                          <a:sym typeface="Consolas"/>
                        </a:rPr>
                        <a:t>1</a:t>
                      </a:r>
                      <a:endParaRPr>
                        <a:latin typeface="Consolas"/>
                        <a:ea typeface="Consolas"/>
                        <a:cs typeface="Consolas"/>
                        <a:sym typeface="Consola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Consolas"/>
                          <a:ea typeface="Consolas"/>
                          <a:cs typeface="Consolas"/>
                          <a:sym typeface="Consolas"/>
                        </a:rPr>
                        <a:t>2</a:t>
                      </a:r>
                      <a:endParaRPr>
                        <a:latin typeface="Consolas"/>
                        <a:ea typeface="Consolas"/>
                        <a:cs typeface="Consolas"/>
                        <a:sym typeface="Consola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Consolas"/>
                          <a:ea typeface="Consolas"/>
                          <a:cs typeface="Consolas"/>
                          <a:sym typeface="Consolas"/>
                        </a:rPr>
                        <a:t>4</a:t>
                      </a:r>
                      <a:endParaRPr>
                        <a:latin typeface="Consolas"/>
                        <a:ea typeface="Consolas"/>
                        <a:cs typeface="Consolas"/>
                        <a:sym typeface="Consola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533" name="Google Shape;533;p65"/>
          <p:cNvSpPr txBox="1"/>
          <p:nvPr/>
        </p:nvSpPr>
        <p:spPr>
          <a:xfrm>
            <a:off x="317975" y="4072275"/>
            <a:ext cx="2841300" cy="9234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 sz="1200"/>
              <a:t>Java strings are built on top of an </a:t>
            </a:r>
            <a:r>
              <a:rPr b="1" i="1" lang="en" sz="1200">
                <a:solidFill>
                  <a:srgbClr val="FF0000"/>
                </a:solidFill>
              </a:rPr>
              <a:t>array of characters</a:t>
            </a:r>
            <a:r>
              <a:rPr lang="en" sz="1200"/>
              <a:t>, each of which is accessible via its index using </a:t>
            </a:r>
            <a:r>
              <a:rPr lang="en" sz="1200">
                <a:solidFill>
                  <a:srgbClr val="FF0000"/>
                </a:solidFill>
                <a:latin typeface="Courier New"/>
                <a:ea typeface="Courier New"/>
                <a:cs typeface="Courier New"/>
                <a:sym typeface="Courier New"/>
              </a:rPr>
              <a:t>charAt</a:t>
            </a:r>
            <a:r>
              <a:rPr lang="en" sz="1200">
                <a:solidFill>
                  <a:srgbClr val="FF0000"/>
                </a:solidFill>
                <a:latin typeface="Courier New"/>
                <a:ea typeface="Courier New"/>
                <a:cs typeface="Courier New"/>
                <a:sym typeface="Courier New"/>
              </a:rPr>
              <a:t>(int index)</a:t>
            </a:r>
            <a:r>
              <a:rPr lang="en" sz="1200"/>
              <a:t>.</a:t>
            </a:r>
            <a:endParaRPr sz="1200"/>
          </a:p>
        </p:txBody>
      </p:sp>
      <p:sp>
        <p:nvSpPr>
          <p:cNvPr id="534" name="Google Shape;534;p65"/>
          <p:cNvSpPr txBox="1"/>
          <p:nvPr>
            <p:ph idx="4" type="body"/>
          </p:nvPr>
        </p:nvSpPr>
        <p:spPr>
          <a:xfrm>
            <a:off x="317975" y="1824650"/>
            <a:ext cx="2841300" cy="1293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rgbClr val="267F99"/>
                </a:solidFill>
                <a:latin typeface="Consolas"/>
                <a:ea typeface="Consolas"/>
                <a:cs typeface="Consolas"/>
                <a:sym typeface="Consolas"/>
              </a:rPr>
              <a:t>String</a:t>
            </a:r>
            <a:r>
              <a:rPr lang="en" sz="1200">
                <a:solidFill>
                  <a:srgbClr val="000000"/>
                </a:solidFill>
                <a:latin typeface="Consolas"/>
                <a:ea typeface="Consolas"/>
                <a:cs typeface="Consolas"/>
                <a:sym typeface="Consolas"/>
              </a:rPr>
              <a:t> </a:t>
            </a:r>
            <a:r>
              <a:rPr lang="en" sz="1200">
                <a:solidFill>
                  <a:srgbClr val="001080"/>
                </a:solidFill>
                <a:latin typeface="Consolas"/>
                <a:ea typeface="Consolas"/>
                <a:cs typeface="Consolas"/>
                <a:sym typeface="Consolas"/>
              </a:rPr>
              <a:t>aString</a:t>
            </a:r>
            <a:r>
              <a:rPr lang="en" sz="1200">
                <a:solidFill>
                  <a:srgbClr val="000000"/>
                </a:solidFill>
                <a:latin typeface="Consolas"/>
                <a:ea typeface="Consolas"/>
                <a:cs typeface="Consolas"/>
                <a:sym typeface="Consolas"/>
              </a:rPr>
              <a:t> = </a:t>
            </a:r>
            <a:r>
              <a:rPr lang="en" sz="1200">
                <a:solidFill>
                  <a:srgbClr val="A31515"/>
                </a:solidFill>
                <a:latin typeface="Consolas"/>
                <a:ea typeface="Consolas"/>
                <a:cs typeface="Consolas"/>
                <a:sym typeface="Consolas"/>
              </a:rPr>
              <a:t>"Jason"</a:t>
            </a:r>
            <a:r>
              <a:rPr lang="en" sz="1200">
                <a:solidFill>
                  <a:srgbClr val="000000"/>
                </a:solidFill>
                <a:latin typeface="Consolas"/>
                <a:ea typeface="Consolas"/>
                <a:cs typeface="Consolas"/>
                <a:sym typeface="Consolas"/>
              </a:rPr>
              <a:t>;</a:t>
            </a:r>
            <a:endParaRPr sz="12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267F99"/>
                </a:solidFill>
                <a:latin typeface="Consolas"/>
                <a:ea typeface="Consolas"/>
                <a:cs typeface="Consolas"/>
                <a:sym typeface="Consolas"/>
              </a:rPr>
              <a:t>char</a:t>
            </a:r>
            <a:r>
              <a:rPr lang="en" sz="1200">
                <a:solidFill>
                  <a:srgbClr val="000000"/>
                </a:solidFill>
                <a:latin typeface="Consolas"/>
                <a:ea typeface="Consolas"/>
                <a:cs typeface="Consolas"/>
                <a:sym typeface="Consolas"/>
              </a:rPr>
              <a:t> </a:t>
            </a:r>
            <a:r>
              <a:rPr lang="en" sz="1200">
                <a:solidFill>
                  <a:srgbClr val="001080"/>
                </a:solidFill>
                <a:latin typeface="Consolas"/>
                <a:ea typeface="Consolas"/>
                <a:cs typeface="Consolas"/>
                <a:sym typeface="Consolas"/>
              </a:rPr>
              <a:t>first</a:t>
            </a:r>
            <a:r>
              <a:rPr lang="en" sz="1200">
                <a:solidFill>
                  <a:srgbClr val="000000"/>
                </a:solidFill>
                <a:latin typeface="Consolas"/>
                <a:ea typeface="Consolas"/>
                <a:cs typeface="Consolas"/>
                <a:sym typeface="Consolas"/>
              </a:rPr>
              <a:t> = </a:t>
            </a:r>
            <a:r>
              <a:rPr lang="en" sz="1200">
                <a:solidFill>
                  <a:srgbClr val="001080"/>
                </a:solidFill>
                <a:latin typeface="Consolas"/>
                <a:ea typeface="Consolas"/>
                <a:cs typeface="Consolas"/>
                <a:sym typeface="Consolas"/>
              </a:rPr>
              <a:t>aString</a:t>
            </a:r>
            <a:r>
              <a:rPr lang="en" sz="1200">
                <a:solidFill>
                  <a:srgbClr val="000000"/>
                </a:solidFill>
                <a:latin typeface="Consolas"/>
                <a:ea typeface="Consolas"/>
                <a:cs typeface="Consolas"/>
                <a:sym typeface="Consolas"/>
              </a:rPr>
              <a:t>.</a:t>
            </a:r>
            <a:r>
              <a:rPr lang="en" sz="1200">
                <a:solidFill>
                  <a:srgbClr val="795E26"/>
                </a:solidFill>
                <a:latin typeface="Consolas"/>
                <a:ea typeface="Consolas"/>
                <a:cs typeface="Consolas"/>
                <a:sym typeface="Consolas"/>
              </a:rPr>
              <a:t>charAt</a:t>
            </a:r>
            <a:r>
              <a:rPr lang="en" sz="1200">
                <a:solidFill>
                  <a:srgbClr val="000000"/>
                </a:solidFill>
                <a:latin typeface="Consolas"/>
                <a:ea typeface="Consolas"/>
                <a:cs typeface="Consolas"/>
                <a:sym typeface="Consolas"/>
              </a:rPr>
              <a:t>(</a:t>
            </a:r>
            <a:r>
              <a:rPr lang="en" sz="1200">
                <a:solidFill>
                  <a:srgbClr val="098658"/>
                </a:solidFill>
                <a:latin typeface="Consolas"/>
                <a:ea typeface="Consolas"/>
                <a:cs typeface="Consolas"/>
                <a:sym typeface="Consolas"/>
              </a:rPr>
              <a:t>0</a:t>
            </a:r>
            <a:r>
              <a:rPr lang="en" sz="1200">
                <a:solidFill>
                  <a:srgbClr val="000000"/>
                </a:solidFill>
                <a:latin typeface="Consolas"/>
                <a:ea typeface="Consolas"/>
                <a:cs typeface="Consolas"/>
                <a:sym typeface="Consolas"/>
              </a:rPr>
              <a:t>);</a:t>
            </a:r>
            <a:endParaRPr sz="12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267F99"/>
                </a:solidFill>
                <a:latin typeface="Consolas"/>
                <a:ea typeface="Consolas"/>
                <a:cs typeface="Consolas"/>
                <a:sym typeface="Consolas"/>
              </a:rPr>
              <a:t>char</a:t>
            </a:r>
            <a:r>
              <a:rPr lang="en" sz="1200">
                <a:solidFill>
                  <a:srgbClr val="000000"/>
                </a:solidFill>
                <a:latin typeface="Consolas"/>
                <a:ea typeface="Consolas"/>
                <a:cs typeface="Consolas"/>
                <a:sym typeface="Consolas"/>
              </a:rPr>
              <a:t> </a:t>
            </a:r>
            <a:r>
              <a:rPr lang="en" sz="1200">
                <a:solidFill>
                  <a:srgbClr val="001080"/>
                </a:solidFill>
                <a:latin typeface="Consolas"/>
                <a:ea typeface="Consolas"/>
                <a:cs typeface="Consolas"/>
                <a:sym typeface="Consolas"/>
              </a:rPr>
              <a:t>last</a:t>
            </a:r>
            <a:r>
              <a:rPr lang="en" sz="1200">
                <a:solidFill>
                  <a:srgbClr val="000000"/>
                </a:solidFill>
                <a:latin typeface="Consolas"/>
                <a:ea typeface="Consolas"/>
                <a:cs typeface="Consolas"/>
                <a:sym typeface="Consolas"/>
              </a:rPr>
              <a:t> = </a:t>
            </a:r>
            <a:r>
              <a:rPr lang="en" sz="1200">
                <a:solidFill>
                  <a:srgbClr val="001080"/>
                </a:solidFill>
                <a:latin typeface="Consolas"/>
                <a:ea typeface="Consolas"/>
                <a:cs typeface="Consolas"/>
                <a:sym typeface="Consolas"/>
              </a:rPr>
              <a:t>aString</a:t>
            </a:r>
            <a:r>
              <a:rPr lang="en" sz="1200">
                <a:solidFill>
                  <a:srgbClr val="000000"/>
                </a:solidFill>
                <a:latin typeface="Consolas"/>
                <a:ea typeface="Consolas"/>
                <a:cs typeface="Consolas"/>
                <a:sym typeface="Consolas"/>
              </a:rPr>
              <a:t>.</a:t>
            </a:r>
            <a:r>
              <a:rPr lang="en" sz="1200">
                <a:solidFill>
                  <a:srgbClr val="795E26"/>
                </a:solidFill>
                <a:latin typeface="Consolas"/>
                <a:ea typeface="Consolas"/>
                <a:cs typeface="Consolas"/>
                <a:sym typeface="Consolas"/>
              </a:rPr>
              <a:t>charAt</a:t>
            </a:r>
            <a:r>
              <a:rPr lang="en" sz="1200">
                <a:solidFill>
                  <a:srgbClr val="000000"/>
                </a:solidFill>
                <a:latin typeface="Consolas"/>
                <a:ea typeface="Consolas"/>
                <a:cs typeface="Consolas"/>
                <a:sym typeface="Consolas"/>
              </a:rPr>
              <a:t>(</a:t>
            </a:r>
            <a:r>
              <a:rPr lang="en" sz="1200">
                <a:solidFill>
                  <a:srgbClr val="098658"/>
                </a:solidFill>
                <a:latin typeface="Consolas"/>
                <a:ea typeface="Consolas"/>
                <a:cs typeface="Consolas"/>
                <a:sym typeface="Consolas"/>
              </a:rPr>
              <a:t>4</a:t>
            </a:r>
            <a:r>
              <a:rPr lang="en" sz="1200">
                <a:solidFill>
                  <a:srgbClr val="000000"/>
                </a:solidFill>
                <a:latin typeface="Consolas"/>
                <a:ea typeface="Consolas"/>
                <a:cs typeface="Consolas"/>
                <a:sym typeface="Consolas"/>
              </a:rPr>
              <a:t>);</a:t>
            </a:r>
            <a:endParaRPr sz="12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001080"/>
                </a:solidFill>
                <a:latin typeface="Consolas"/>
                <a:ea typeface="Consolas"/>
                <a:cs typeface="Consolas"/>
                <a:sym typeface="Consolas"/>
              </a:rPr>
              <a:t>System</a:t>
            </a:r>
            <a:r>
              <a:rPr lang="en" sz="1200">
                <a:solidFill>
                  <a:srgbClr val="000000"/>
                </a:solidFill>
                <a:latin typeface="Consolas"/>
                <a:ea typeface="Consolas"/>
                <a:cs typeface="Consolas"/>
                <a:sym typeface="Consolas"/>
              </a:rPr>
              <a:t>.</a:t>
            </a:r>
            <a:r>
              <a:rPr lang="en" sz="1200">
                <a:solidFill>
                  <a:srgbClr val="001080"/>
                </a:solidFill>
                <a:latin typeface="Consolas"/>
                <a:ea typeface="Consolas"/>
                <a:cs typeface="Consolas"/>
                <a:sym typeface="Consolas"/>
              </a:rPr>
              <a:t>out</a:t>
            </a:r>
            <a:r>
              <a:rPr lang="en" sz="1200">
                <a:solidFill>
                  <a:srgbClr val="000000"/>
                </a:solidFill>
                <a:latin typeface="Consolas"/>
                <a:ea typeface="Consolas"/>
                <a:cs typeface="Consolas"/>
                <a:sym typeface="Consolas"/>
              </a:rPr>
              <a:t>.</a:t>
            </a:r>
            <a:r>
              <a:rPr lang="en" sz="1200">
                <a:solidFill>
                  <a:srgbClr val="795E26"/>
                </a:solidFill>
                <a:latin typeface="Consolas"/>
                <a:ea typeface="Consolas"/>
                <a:cs typeface="Consolas"/>
                <a:sym typeface="Consolas"/>
              </a:rPr>
              <a:t>println</a:t>
            </a:r>
            <a:r>
              <a:rPr lang="en" sz="1200">
                <a:solidFill>
                  <a:srgbClr val="000000"/>
                </a:solidFill>
                <a:latin typeface="Consolas"/>
                <a:ea typeface="Consolas"/>
                <a:cs typeface="Consolas"/>
                <a:sym typeface="Consolas"/>
              </a:rPr>
              <a:t>(first);</a:t>
            </a:r>
            <a:endParaRPr sz="12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001080"/>
                </a:solidFill>
                <a:latin typeface="Consolas"/>
                <a:ea typeface="Consolas"/>
                <a:cs typeface="Consolas"/>
                <a:sym typeface="Consolas"/>
              </a:rPr>
              <a:t>System</a:t>
            </a:r>
            <a:r>
              <a:rPr lang="en" sz="1200">
                <a:solidFill>
                  <a:srgbClr val="000000"/>
                </a:solidFill>
                <a:latin typeface="Consolas"/>
                <a:ea typeface="Consolas"/>
                <a:cs typeface="Consolas"/>
                <a:sym typeface="Consolas"/>
              </a:rPr>
              <a:t>.</a:t>
            </a:r>
            <a:r>
              <a:rPr lang="en" sz="1200">
                <a:solidFill>
                  <a:srgbClr val="001080"/>
                </a:solidFill>
                <a:latin typeface="Consolas"/>
                <a:ea typeface="Consolas"/>
                <a:cs typeface="Consolas"/>
                <a:sym typeface="Consolas"/>
              </a:rPr>
              <a:t>out</a:t>
            </a:r>
            <a:r>
              <a:rPr lang="en" sz="1200">
                <a:solidFill>
                  <a:srgbClr val="000000"/>
                </a:solidFill>
                <a:latin typeface="Consolas"/>
                <a:ea typeface="Consolas"/>
                <a:cs typeface="Consolas"/>
                <a:sym typeface="Consolas"/>
              </a:rPr>
              <a:t>.</a:t>
            </a:r>
            <a:r>
              <a:rPr lang="en" sz="1200">
                <a:solidFill>
                  <a:srgbClr val="795E26"/>
                </a:solidFill>
                <a:latin typeface="Consolas"/>
                <a:ea typeface="Consolas"/>
                <a:cs typeface="Consolas"/>
                <a:sym typeface="Consolas"/>
              </a:rPr>
              <a:t>println</a:t>
            </a:r>
            <a:r>
              <a:rPr lang="en" sz="1200">
                <a:solidFill>
                  <a:srgbClr val="000000"/>
                </a:solidFill>
                <a:latin typeface="Consolas"/>
                <a:ea typeface="Consolas"/>
                <a:cs typeface="Consolas"/>
                <a:sym typeface="Consolas"/>
              </a:rPr>
              <a:t>(last);</a:t>
            </a:r>
            <a:endParaRPr sz="1200">
              <a:solidFill>
                <a:srgbClr val="4EC9B0"/>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6"/>
          <p:cNvSpPr txBox="1"/>
          <p:nvPr>
            <p:ph type="title"/>
          </p:nvPr>
        </p:nvSpPr>
        <p:spPr>
          <a:xfrm>
            <a:off x="311725" y="424725"/>
            <a:ext cx="3706500" cy="63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Methods &amp; Parameters</a:t>
            </a:r>
            <a:endParaRPr sz="2400"/>
          </a:p>
        </p:txBody>
      </p:sp>
      <p:sp>
        <p:nvSpPr>
          <p:cNvPr id="540" name="Google Shape;540;p66"/>
          <p:cNvSpPr txBox="1"/>
          <p:nvPr>
            <p:ph idx="1" type="body"/>
          </p:nvPr>
        </p:nvSpPr>
        <p:spPr>
          <a:xfrm>
            <a:off x="4339875" y="279225"/>
            <a:ext cx="4681200" cy="4432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You should recall that a function that belongs to a class is called a </a:t>
            </a:r>
            <a:r>
              <a:rPr b="1" i="1" lang="en">
                <a:solidFill>
                  <a:srgbClr val="FF0000"/>
                </a:solidFill>
              </a:rPr>
              <a:t>method</a:t>
            </a:r>
            <a:r>
              <a:rPr lang="en"/>
              <a:t>. </a:t>
            </a:r>
            <a:r>
              <a:rPr b="1" i="1" lang="en">
                <a:solidFill>
                  <a:srgbClr val="FF0000"/>
                </a:solidFill>
              </a:rPr>
              <a:t>All</a:t>
            </a:r>
            <a:r>
              <a:rPr lang="en">
                <a:solidFill>
                  <a:srgbClr val="FF0000"/>
                </a:solidFill>
              </a:rPr>
              <a:t> </a:t>
            </a:r>
            <a:r>
              <a:rPr lang="en"/>
              <a:t>code in Java must be within the body of a class, therefore </a:t>
            </a:r>
            <a:r>
              <a:rPr b="1" i="1" lang="en">
                <a:solidFill>
                  <a:srgbClr val="FF0000"/>
                </a:solidFill>
              </a:rPr>
              <a:t>all</a:t>
            </a:r>
            <a:r>
              <a:rPr lang="en">
                <a:solidFill>
                  <a:srgbClr val="FF0000"/>
                </a:solidFill>
              </a:rPr>
              <a:t> </a:t>
            </a:r>
            <a:r>
              <a:rPr lang="en"/>
              <a:t>functions in Java are methods.</a:t>
            </a:r>
            <a:endParaRPr/>
          </a:p>
          <a:p>
            <a:pPr indent="-298450" lvl="1" marL="914400" rtl="0" algn="l">
              <a:spcBef>
                <a:spcPts val="0"/>
              </a:spcBef>
              <a:spcAft>
                <a:spcPts val="0"/>
              </a:spcAft>
              <a:buSzPts val="1100"/>
              <a:buChar char="○"/>
            </a:pPr>
            <a:r>
              <a:rPr lang="en"/>
              <a:t>Java methods </a:t>
            </a:r>
            <a:r>
              <a:rPr b="1" i="1" lang="en">
                <a:solidFill>
                  <a:srgbClr val="FF0000"/>
                </a:solidFill>
              </a:rPr>
              <a:t>must</a:t>
            </a:r>
            <a:r>
              <a:rPr lang="en">
                <a:solidFill>
                  <a:srgbClr val="FF0000"/>
                </a:solidFill>
              </a:rPr>
              <a:t> </a:t>
            </a:r>
            <a:r>
              <a:rPr lang="en"/>
              <a:t>be declared between the </a:t>
            </a:r>
            <a:r>
              <a:rPr b="1" i="1" lang="en">
                <a:solidFill>
                  <a:srgbClr val="FF0000"/>
                </a:solidFill>
              </a:rPr>
              <a:t>curly braces</a:t>
            </a:r>
            <a:r>
              <a:rPr lang="en"/>
              <a:t> (</a:t>
            </a:r>
            <a:r>
              <a:rPr lang="en">
                <a:solidFill>
                  <a:srgbClr val="FF0000"/>
                </a:solidFill>
                <a:latin typeface="Courier New"/>
                <a:ea typeface="Courier New"/>
                <a:cs typeface="Courier New"/>
                <a:sym typeface="Courier New"/>
              </a:rPr>
              <a:t>{...}</a:t>
            </a:r>
            <a:r>
              <a:rPr lang="en"/>
              <a:t>) that define the </a:t>
            </a:r>
            <a:r>
              <a:rPr b="1" i="1" lang="en">
                <a:solidFill>
                  <a:srgbClr val="FF0000"/>
                </a:solidFill>
              </a:rPr>
              <a:t>body</a:t>
            </a:r>
            <a:r>
              <a:rPr lang="en">
                <a:solidFill>
                  <a:srgbClr val="FF0000"/>
                </a:solidFill>
              </a:rPr>
              <a:t> </a:t>
            </a:r>
            <a:r>
              <a:rPr lang="en"/>
              <a:t>of a class.</a:t>
            </a:r>
            <a:endParaRPr/>
          </a:p>
          <a:p>
            <a:pPr indent="-311150" lvl="0" marL="457200" rtl="0" algn="l">
              <a:spcBef>
                <a:spcPts val="0"/>
              </a:spcBef>
              <a:spcAft>
                <a:spcPts val="0"/>
              </a:spcAft>
              <a:buSzPts val="1300"/>
              <a:buChar char="●"/>
            </a:pPr>
            <a:r>
              <a:rPr lang="en"/>
              <a:t>There are some key differences between Python and Java.</a:t>
            </a:r>
            <a:endParaRPr/>
          </a:p>
          <a:p>
            <a:pPr indent="-298450" lvl="1" marL="914400" rtl="0" algn="l">
              <a:spcBef>
                <a:spcPts val="0"/>
              </a:spcBef>
              <a:spcAft>
                <a:spcPts val="0"/>
              </a:spcAft>
              <a:buSzPts val="1100"/>
              <a:buChar char="○"/>
            </a:pPr>
            <a:r>
              <a:rPr lang="en"/>
              <a:t>There is </a:t>
            </a:r>
            <a:r>
              <a:rPr b="1" i="1" lang="en">
                <a:solidFill>
                  <a:srgbClr val="FF0000"/>
                </a:solidFill>
              </a:rPr>
              <a:t>no </a:t>
            </a:r>
            <a:r>
              <a:rPr lang="en">
                <a:solidFill>
                  <a:srgbClr val="FF0000"/>
                </a:solidFill>
                <a:latin typeface="Courier New"/>
                <a:ea typeface="Courier New"/>
                <a:cs typeface="Courier New"/>
                <a:sym typeface="Courier New"/>
              </a:rPr>
              <a:t>self</a:t>
            </a:r>
            <a:r>
              <a:rPr lang="en">
                <a:solidFill>
                  <a:srgbClr val="FF0000"/>
                </a:solidFill>
              </a:rPr>
              <a:t> </a:t>
            </a:r>
            <a:r>
              <a:rPr b="1" i="1" lang="en">
                <a:solidFill>
                  <a:srgbClr val="FF0000"/>
                </a:solidFill>
              </a:rPr>
              <a:t>parameter</a:t>
            </a:r>
            <a:r>
              <a:rPr lang="en"/>
              <a:t>.</a:t>
            </a:r>
            <a:endParaRPr/>
          </a:p>
          <a:p>
            <a:pPr indent="-298450" lvl="1" marL="914400" rtl="0" algn="l">
              <a:spcBef>
                <a:spcPts val="0"/>
              </a:spcBef>
              <a:spcAft>
                <a:spcPts val="0"/>
              </a:spcAft>
              <a:buSzPts val="1100"/>
              <a:buChar char="○"/>
            </a:pPr>
            <a:r>
              <a:rPr lang="en"/>
              <a:t>Like any other Java variable, parameters </a:t>
            </a:r>
            <a:r>
              <a:rPr b="1" i="1" lang="en">
                <a:solidFill>
                  <a:srgbClr val="FF0000"/>
                </a:solidFill>
              </a:rPr>
              <a:t>must</a:t>
            </a:r>
            <a:r>
              <a:rPr lang="en"/>
              <a:t> be declared with a </a:t>
            </a:r>
            <a:r>
              <a:rPr b="1" i="1" lang="en">
                <a:solidFill>
                  <a:srgbClr val="FF0000"/>
                </a:solidFill>
              </a:rPr>
              <a:t>type</a:t>
            </a:r>
            <a:r>
              <a:rPr lang="en"/>
              <a:t> as well as a </a:t>
            </a:r>
            <a:r>
              <a:rPr b="1" i="1" lang="en">
                <a:solidFill>
                  <a:srgbClr val="FF0000"/>
                </a:solidFill>
              </a:rPr>
              <a:t>name</a:t>
            </a:r>
            <a:r>
              <a:rPr lang="en"/>
              <a:t>.</a:t>
            </a:r>
            <a:endParaRPr/>
          </a:p>
          <a:p>
            <a:pPr indent="-298450" lvl="1" marL="914400" rtl="0" algn="l">
              <a:spcBef>
                <a:spcPts val="0"/>
              </a:spcBef>
              <a:spcAft>
                <a:spcPts val="0"/>
              </a:spcAft>
              <a:buSzPts val="1100"/>
              <a:buChar char="○"/>
            </a:pPr>
            <a:r>
              <a:rPr lang="en"/>
              <a:t>All methods </a:t>
            </a:r>
            <a:r>
              <a:rPr b="1" i="1" lang="en">
                <a:solidFill>
                  <a:srgbClr val="FF0000"/>
                </a:solidFill>
              </a:rPr>
              <a:t>must</a:t>
            </a:r>
            <a:r>
              <a:rPr b="1" i="1" lang="en"/>
              <a:t> </a:t>
            </a:r>
            <a:r>
              <a:rPr lang="en"/>
              <a:t>declare a </a:t>
            </a:r>
            <a:r>
              <a:rPr b="1" i="1" lang="en">
                <a:solidFill>
                  <a:srgbClr val="FF0000"/>
                </a:solidFill>
              </a:rPr>
              <a:t>return type</a:t>
            </a:r>
            <a:r>
              <a:rPr lang="en"/>
              <a:t>. A method that does not return anything declares a </a:t>
            </a:r>
            <a:r>
              <a:rPr lang="en">
                <a:solidFill>
                  <a:srgbClr val="FF0000"/>
                </a:solidFill>
                <a:latin typeface="Courier New"/>
                <a:ea typeface="Courier New"/>
                <a:cs typeface="Courier New"/>
                <a:sym typeface="Courier New"/>
              </a:rPr>
              <a:t>void</a:t>
            </a:r>
            <a:r>
              <a:rPr lang="en"/>
              <a:t> return type.</a:t>
            </a:r>
            <a:endParaRPr/>
          </a:p>
          <a:p>
            <a:pPr indent="-298450" lvl="1" marL="914400" rtl="0" algn="l">
              <a:spcBef>
                <a:spcPts val="0"/>
              </a:spcBef>
              <a:spcAft>
                <a:spcPts val="0"/>
              </a:spcAft>
              <a:buSzPts val="1100"/>
              <a:buChar char="○"/>
            </a:pPr>
            <a:r>
              <a:rPr lang="en"/>
              <a:t>An </a:t>
            </a:r>
            <a:r>
              <a:rPr b="1" i="1" lang="en">
                <a:solidFill>
                  <a:srgbClr val="FF0000"/>
                </a:solidFill>
              </a:rPr>
              <a:t>access modifier </a:t>
            </a:r>
            <a:r>
              <a:rPr b="1" i="1" lang="en" u="sng">
                <a:solidFill>
                  <a:srgbClr val="FF0000"/>
                </a:solidFill>
              </a:rPr>
              <a:t>may</a:t>
            </a:r>
            <a:r>
              <a:rPr lang="en"/>
              <a:t> be used to set the </a:t>
            </a:r>
            <a:r>
              <a:rPr b="1" i="1" lang="en">
                <a:solidFill>
                  <a:srgbClr val="FF0000"/>
                </a:solidFill>
              </a:rPr>
              <a:t>visibility</a:t>
            </a:r>
            <a:r>
              <a:rPr lang="en"/>
              <a:t> of the method outside of the class. In this unit, all of the methods that we write will be </a:t>
            </a:r>
            <a:r>
              <a:rPr lang="en">
                <a:solidFill>
                  <a:srgbClr val="FF0000"/>
                </a:solidFill>
                <a:latin typeface="Courier New"/>
                <a:ea typeface="Courier New"/>
                <a:cs typeface="Courier New"/>
                <a:sym typeface="Courier New"/>
              </a:rPr>
              <a:t>public</a:t>
            </a:r>
            <a:r>
              <a:rPr lang="en"/>
              <a:t>.</a:t>
            </a:r>
            <a:endParaRPr/>
          </a:p>
          <a:p>
            <a:pPr indent="-311150" lvl="0" marL="457200" rtl="0" algn="l">
              <a:spcBef>
                <a:spcPts val="0"/>
              </a:spcBef>
              <a:spcAft>
                <a:spcPts val="0"/>
              </a:spcAft>
              <a:buSzPts val="1300"/>
              <a:buChar char="●"/>
            </a:pPr>
            <a:r>
              <a:rPr lang="en"/>
              <a:t>In Python, a method that does not explicitly return a value returns </a:t>
            </a:r>
            <a:r>
              <a:rPr lang="en">
                <a:latin typeface="Courier New"/>
                <a:ea typeface="Courier New"/>
                <a:cs typeface="Courier New"/>
                <a:sym typeface="Courier New"/>
              </a:rPr>
              <a:t>None</a:t>
            </a:r>
            <a:r>
              <a:rPr lang="en"/>
              <a:t> by default. In Java, a method with a void return type </a:t>
            </a:r>
            <a:r>
              <a:rPr b="1" i="1" lang="en">
                <a:solidFill>
                  <a:srgbClr val="FF0000"/>
                </a:solidFill>
              </a:rPr>
              <a:t>does not return anything</a:t>
            </a:r>
            <a:r>
              <a:rPr lang="en"/>
              <a:t> at all.</a:t>
            </a:r>
            <a:endParaRPr/>
          </a:p>
          <a:p>
            <a:pPr indent="-298450" lvl="1" marL="914400" rtl="0" algn="l">
              <a:spcBef>
                <a:spcPts val="0"/>
              </a:spcBef>
              <a:spcAft>
                <a:spcPts val="0"/>
              </a:spcAft>
              <a:buSzPts val="1100"/>
              <a:buChar char="○"/>
            </a:pPr>
            <a:r>
              <a:rPr lang="en"/>
              <a:t>Trying to assign the return value of a void method to a variable is a </a:t>
            </a:r>
            <a:r>
              <a:rPr b="1" i="1" lang="en">
                <a:solidFill>
                  <a:srgbClr val="FF0000"/>
                </a:solidFill>
              </a:rPr>
              <a:t>compiler error</a:t>
            </a:r>
            <a:r>
              <a:rPr lang="en"/>
              <a:t>.</a:t>
            </a:r>
            <a:endParaRPr/>
          </a:p>
        </p:txBody>
      </p:sp>
      <p:sp>
        <p:nvSpPr>
          <p:cNvPr id="541" name="Google Shape;541;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2" name="Google Shape;542;p66"/>
          <p:cNvSpPr txBox="1"/>
          <p:nvPr/>
        </p:nvSpPr>
        <p:spPr>
          <a:xfrm>
            <a:off x="315525" y="2761425"/>
            <a:ext cx="3706500" cy="10419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n" sz="1000">
                <a:solidFill>
                  <a:srgbClr val="098658"/>
                </a:solidFill>
                <a:latin typeface="Consolas"/>
                <a:ea typeface="Consolas"/>
                <a:cs typeface="Consolas"/>
                <a:sym typeface="Consolas"/>
              </a:rPr>
              <a:t>1</a:t>
            </a:r>
            <a:r>
              <a:rPr lang="en" sz="1000">
                <a:latin typeface="Consolas"/>
                <a:ea typeface="Consolas"/>
                <a:cs typeface="Consolas"/>
                <a:sym typeface="Consolas"/>
              </a:rPr>
              <a:t>  </a:t>
            </a:r>
            <a:r>
              <a:rPr lang="en" sz="1000">
                <a:solidFill>
                  <a:srgbClr val="0000FF"/>
                </a:solidFill>
                <a:latin typeface="Consolas"/>
                <a:ea typeface="Consolas"/>
                <a:cs typeface="Consolas"/>
                <a:sym typeface="Consolas"/>
              </a:rPr>
              <a:t>public</a:t>
            </a:r>
            <a:r>
              <a:rPr lang="en" sz="1000">
                <a:latin typeface="Consolas"/>
                <a:ea typeface="Consolas"/>
                <a:cs typeface="Consolas"/>
                <a:sym typeface="Consolas"/>
              </a:rPr>
              <a:t> </a:t>
            </a:r>
            <a:r>
              <a:rPr lang="en" sz="1000">
                <a:solidFill>
                  <a:srgbClr val="0000FF"/>
                </a:solidFill>
                <a:latin typeface="Consolas"/>
                <a:ea typeface="Consolas"/>
                <a:cs typeface="Consolas"/>
                <a:sym typeface="Consolas"/>
              </a:rPr>
              <a:t>static</a:t>
            </a:r>
            <a:r>
              <a:rPr lang="en" sz="1000">
                <a:latin typeface="Consolas"/>
                <a:ea typeface="Consolas"/>
                <a:cs typeface="Consolas"/>
                <a:sym typeface="Consolas"/>
              </a:rPr>
              <a:t> </a:t>
            </a:r>
            <a:r>
              <a:rPr lang="en" sz="1000">
                <a:solidFill>
                  <a:srgbClr val="267F99"/>
                </a:solidFill>
                <a:latin typeface="Consolas"/>
                <a:ea typeface="Consolas"/>
                <a:cs typeface="Consolas"/>
                <a:sym typeface="Consolas"/>
              </a:rPr>
              <a:t>void</a:t>
            </a:r>
            <a:r>
              <a:rPr lang="en" sz="1000">
                <a:latin typeface="Consolas"/>
                <a:ea typeface="Consolas"/>
                <a:cs typeface="Consolas"/>
                <a:sym typeface="Consolas"/>
              </a:rPr>
              <a:t> </a:t>
            </a:r>
            <a:r>
              <a:rPr lang="en" sz="1000">
                <a:solidFill>
                  <a:srgbClr val="795E26"/>
                </a:solidFill>
                <a:latin typeface="Consolas"/>
                <a:ea typeface="Consolas"/>
                <a:cs typeface="Consolas"/>
                <a:sym typeface="Consolas"/>
              </a:rPr>
              <a:t>example</a:t>
            </a:r>
            <a:r>
              <a:rPr lang="en" sz="1000">
                <a:latin typeface="Consolas"/>
                <a:ea typeface="Consolas"/>
                <a:cs typeface="Consolas"/>
                <a:sym typeface="Consolas"/>
              </a:rPr>
              <a:t>(</a:t>
            </a: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 x, </a:t>
            </a:r>
            <a:r>
              <a:rPr lang="en" sz="1000">
                <a:solidFill>
                  <a:srgbClr val="267F99"/>
                </a:solidFill>
                <a:latin typeface="Consolas"/>
                <a:ea typeface="Consolas"/>
                <a:cs typeface="Consolas"/>
                <a:sym typeface="Consolas"/>
              </a:rPr>
              <a:t>double</a:t>
            </a:r>
            <a:r>
              <a:rPr lang="en" sz="1000">
                <a:latin typeface="Consolas"/>
                <a:ea typeface="Consolas"/>
                <a:cs typeface="Consolas"/>
                <a:sym typeface="Consolas"/>
              </a:rPr>
              <a:t> y) {</a:t>
            </a:r>
            <a:endParaRPr sz="1000">
              <a:latin typeface="Consolas"/>
              <a:ea typeface="Consolas"/>
              <a:cs typeface="Consolas"/>
              <a:sym typeface="Consolas"/>
            </a:endParaRPr>
          </a:p>
          <a:p>
            <a:pPr indent="0" lvl="0" marL="0" rtl="0" algn="l">
              <a:lnSpc>
                <a:spcPct val="135714"/>
              </a:lnSpc>
              <a:spcBef>
                <a:spcPts val="0"/>
              </a:spcBef>
              <a:spcAft>
                <a:spcPts val="0"/>
              </a:spcAft>
              <a:buNone/>
            </a:pPr>
            <a:r>
              <a:rPr lang="en" sz="1000">
                <a:solidFill>
                  <a:srgbClr val="098658"/>
                </a:solidFill>
                <a:latin typeface="Consolas"/>
                <a:ea typeface="Consolas"/>
                <a:cs typeface="Consolas"/>
                <a:sym typeface="Consolas"/>
              </a:rPr>
              <a:t>2</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System</a:t>
            </a:r>
            <a:r>
              <a:rPr lang="en" sz="1000">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latin typeface="Consolas"/>
                <a:ea typeface="Consolas"/>
                <a:cs typeface="Consolas"/>
                <a:sym typeface="Consolas"/>
              </a:rPr>
              <a:t>.</a:t>
            </a:r>
            <a:r>
              <a:rPr lang="en" sz="1000">
                <a:solidFill>
                  <a:srgbClr val="795E26"/>
                </a:solidFill>
                <a:latin typeface="Consolas"/>
                <a:ea typeface="Consolas"/>
                <a:cs typeface="Consolas"/>
                <a:sym typeface="Consolas"/>
              </a:rPr>
              <a:t>println</a:t>
            </a:r>
            <a:r>
              <a:rPr lang="en" sz="1000">
                <a:latin typeface="Consolas"/>
                <a:ea typeface="Consolas"/>
                <a:cs typeface="Consolas"/>
                <a:sym typeface="Consolas"/>
              </a:rPr>
              <a:t>(x + </a:t>
            </a:r>
            <a:r>
              <a:rPr lang="en" sz="1000">
                <a:solidFill>
                  <a:srgbClr val="A31515"/>
                </a:solidFill>
                <a:latin typeface="Consolas"/>
                <a:ea typeface="Consolas"/>
                <a:cs typeface="Consolas"/>
                <a:sym typeface="Consolas"/>
              </a:rPr>
              <a:t>" * "</a:t>
            </a:r>
            <a:r>
              <a:rPr lang="en" sz="1000">
                <a:latin typeface="Consolas"/>
                <a:ea typeface="Consolas"/>
                <a:cs typeface="Consolas"/>
                <a:sym typeface="Consolas"/>
              </a:rPr>
              <a:t> + y</a:t>
            </a:r>
            <a:endParaRPr sz="1000">
              <a:latin typeface="Consolas"/>
              <a:ea typeface="Consolas"/>
              <a:cs typeface="Consolas"/>
              <a:sym typeface="Consolas"/>
            </a:endParaRPr>
          </a:p>
          <a:p>
            <a:pPr indent="0" lvl="0" marL="0" rtl="0" algn="l">
              <a:lnSpc>
                <a:spcPct val="135714"/>
              </a:lnSpc>
              <a:spcBef>
                <a:spcPts val="0"/>
              </a:spcBef>
              <a:spcAft>
                <a:spcPts val="0"/>
              </a:spcAft>
              <a:buNone/>
            </a:pPr>
            <a:r>
              <a:rPr lang="en" sz="1000">
                <a:solidFill>
                  <a:srgbClr val="098658"/>
                </a:solidFill>
                <a:latin typeface="Consolas"/>
                <a:ea typeface="Consolas"/>
                <a:cs typeface="Consolas"/>
                <a:sym typeface="Consolas"/>
              </a:rPr>
              <a:t>3</a:t>
            </a:r>
            <a:r>
              <a:rPr lang="en" sz="1000">
                <a:latin typeface="Consolas"/>
                <a:ea typeface="Consolas"/>
                <a:cs typeface="Consolas"/>
                <a:sym typeface="Consolas"/>
              </a:rPr>
              <a:t>          + </a:t>
            </a:r>
            <a:r>
              <a:rPr lang="en" sz="1000">
                <a:solidFill>
                  <a:srgbClr val="A31515"/>
                </a:solidFill>
                <a:latin typeface="Consolas"/>
                <a:ea typeface="Consolas"/>
                <a:cs typeface="Consolas"/>
                <a:sym typeface="Consolas"/>
              </a:rPr>
              <a:t>" = "</a:t>
            </a:r>
            <a:r>
              <a:rPr lang="en" sz="1000">
                <a:latin typeface="Consolas"/>
                <a:ea typeface="Consolas"/>
                <a:cs typeface="Consolas"/>
                <a:sym typeface="Consolas"/>
              </a:rPr>
              <a:t> + (x * y));</a:t>
            </a:r>
            <a:endParaRPr sz="1000">
              <a:latin typeface="Consolas"/>
              <a:ea typeface="Consolas"/>
              <a:cs typeface="Consolas"/>
              <a:sym typeface="Consolas"/>
            </a:endParaRPr>
          </a:p>
          <a:p>
            <a:pPr indent="0" lvl="0" marL="0" rtl="0" algn="l">
              <a:lnSpc>
                <a:spcPct val="135714"/>
              </a:lnSpc>
              <a:spcBef>
                <a:spcPts val="0"/>
              </a:spcBef>
              <a:spcAft>
                <a:spcPts val="0"/>
              </a:spcAft>
              <a:buNone/>
            </a:pPr>
            <a:r>
              <a:rPr lang="en" sz="1000">
                <a:solidFill>
                  <a:srgbClr val="098658"/>
                </a:solidFill>
                <a:latin typeface="Consolas"/>
                <a:ea typeface="Consolas"/>
                <a:cs typeface="Consolas"/>
                <a:sym typeface="Consolas"/>
              </a:rPr>
              <a:t>4</a:t>
            </a:r>
            <a:r>
              <a:rPr lang="en" sz="1000">
                <a:latin typeface="Consolas"/>
                <a:ea typeface="Consolas"/>
                <a:cs typeface="Consolas"/>
                <a:sym typeface="Consolas"/>
              </a:rPr>
              <a:t>  }</a:t>
            </a:r>
            <a:endParaRPr sz="1000">
              <a:solidFill>
                <a:srgbClr val="999999"/>
              </a:solidFill>
              <a:latin typeface="Consolas"/>
              <a:ea typeface="Consolas"/>
              <a:cs typeface="Consolas"/>
              <a:sym typeface="Consolas"/>
            </a:endParaRPr>
          </a:p>
        </p:txBody>
      </p:sp>
      <p:sp>
        <p:nvSpPr>
          <p:cNvPr id="543" name="Google Shape;543;p66"/>
          <p:cNvSpPr/>
          <p:nvPr/>
        </p:nvSpPr>
        <p:spPr>
          <a:xfrm>
            <a:off x="121622" y="1448450"/>
            <a:ext cx="476975" cy="1470625"/>
          </a:xfrm>
          <a:custGeom>
            <a:rect b="b" l="l" r="r" t="t"/>
            <a:pathLst>
              <a:path extrusionOk="0" h="58825" w="19079">
                <a:moveTo>
                  <a:pt x="11393" y="0"/>
                </a:moveTo>
                <a:cubicBezTo>
                  <a:pt x="9521" y="6503"/>
                  <a:pt x="-1121" y="29216"/>
                  <a:pt x="160" y="39020"/>
                </a:cubicBezTo>
                <a:cubicBezTo>
                  <a:pt x="1441" y="48824"/>
                  <a:pt x="15926" y="55524"/>
                  <a:pt x="19079" y="58825"/>
                </a:cubicBezTo>
              </a:path>
            </a:pathLst>
          </a:custGeom>
          <a:noFill/>
          <a:ln cap="flat" cmpd="sng" w="19050">
            <a:solidFill>
              <a:srgbClr val="FF0000"/>
            </a:solidFill>
            <a:prstDash val="solid"/>
            <a:round/>
            <a:headEnd len="med" w="med" type="none"/>
            <a:tailEnd len="med" w="med" type="triangle"/>
          </a:ln>
        </p:spPr>
      </p:sp>
      <p:sp>
        <p:nvSpPr>
          <p:cNvPr id="544" name="Google Shape;544;p66"/>
          <p:cNvSpPr txBox="1"/>
          <p:nvPr>
            <p:ph idx="3" type="body"/>
          </p:nvPr>
        </p:nvSpPr>
        <p:spPr>
          <a:xfrm>
            <a:off x="315525" y="1098475"/>
            <a:ext cx="3706500" cy="706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All of the methods that we write in this unit will be </a:t>
            </a:r>
            <a:r>
              <a:rPr lang="en" sz="1200">
                <a:solidFill>
                  <a:srgbClr val="FF0000"/>
                </a:solidFill>
                <a:latin typeface="Courier New"/>
                <a:ea typeface="Courier New"/>
                <a:cs typeface="Courier New"/>
                <a:sym typeface="Courier New"/>
              </a:rPr>
              <a:t>public</a:t>
            </a:r>
            <a:r>
              <a:rPr lang="en" sz="1200">
                <a:solidFill>
                  <a:srgbClr val="FF0000"/>
                </a:solidFill>
              </a:rPr>
              <a:t> </a:t>
            </a:r>
            <a:r>
              <a:rPr lang="en" sz="1200"/>
              <a:t>(visible to </a:t>
            </a:r>
            <a:r>
              <a:rPr b="1" i="1" lang="en" sz="1200">
                <a:solidFill>
                  <a:srgbClr val="FF0000"/>
                </a:solidFill>
              </a:rPr>
              <a:t>all </a:t>
            </a:r>
            <a:r>
              <a:rPr lang="en" sz="1200"/>
              <a:t>parts of the program) and </a:t>
            </a:r>
            <a:r>
              <a:rPr lang="en" sz="1200">
                <a:solidFill>
                  <a:srgbClr val="FF0000"/>
                </a:solidFill>
                <a:latin typeface="Courier New"/>
                <a:ea typeface="Courier New"/>
                <a:cs typeface="Courier New"/>
                <a:sym typeface="Courier New"/>
              </a:rPr>
              <a:t>static</a:t>
            </a:r>
            <a:r>
              <a:rPr lang="en" sz="1200">
                <a:solidFill>
                  <a:srgbClr val="FF0000"/>
                </a:solidFill>
              </a:rPr>
              <a:t> </a:t>
            </a:r>
            <a:r>
              <a:rPr lang="en" sz="1200"/>
              <a:t>(called on the </a:t>
            </a:r>
            <a:r>
              <a:rPr b="1" i="1" lang="en" sz="1200">
                <a:solidFill>
                  <a:srgbClr val="FF0000"/>
                </a:solidFill>
              </a:rPr>
              <a:t>class</a:t>
            </a:r>
            <a:r>
              <a:rPr lang="en" sz="1200"/>
              <a:t>, </a:t>
            </a:r>
            <a:r>
              <a:rPr b="1" i="1" lang="en" sz="1200">
                <a:solidFill>
                  <a:srgbClr val="FF0000"/>
                </a:solidFill>
              </a:rPr>
              <a:t>not</a:t>
            </a:r>
            <a:r>
              <a:rPr lang="en" sz="1200"/>
              <a:t> an object).</a:t>
            </a:r>
            <a:endParaRPr sz="1200"/>
          </a:p>
        </p:txBody>
      </p:sp>
      <p:sp>
        <p:nvSpPr>
          <p:cNvPr id="545" name="Google Shape;545;p66"/>
          <p:cNvSpPr/>
          <p:nvPr/>
        </p:nvSpPr>
        <p:spPr>
          <a:xfrm>
            <a:off x="1869700" y="2556975"/>
            <a:ext cx="199825" cy="332550"/>
          </a:xfrm>
          <a:custGeom>
            <a:rect b="b" l="l" r="r" t="t"/>
            <a:pathLst>
              <a:path extrusionOk="0" h="13302" w="7993">
                <a:moveTo>
                  <a:pt x="295" y="0"/>
                </a:moveTo>
                <a:cubicBezTo>
                  <a:pt x="1576" y="1380"/>
                  <a:pt x="8030" y="6060"/>
                  <a:pt x="7981" y="8277"/>
                </a:cubicBezTo>
                <a:cubicBezTo>
                  <a:pt x="7932" y="10494"/>
                  <a:pt x="1330" y="12465"/>
                  <a:pt x="0" y="13302"/>
                </a:cubicBezTo>
              </a:path>
            </a:pathLst>
          </a:custGeom>
          <a:noFill/>
          <a:ln cap="flat" cmpd="sng" w="19050">
            <a:solidFill>
              <a:srgbClr val="FF0000"/>
            </a:solidFill>
            <a:prstDash val="solid"/>
            <a:round/>
            <a:headEnd len="med" w="med" type="none"/>
            <a:tailEnd len="med" w="med" type="triangle"/>
          </a:ln>
        </p:spPr>
      </p:sp>
      <p:sp>
        <p:nvSpPr>
          <p:cNvPr id="546" name="Google Shape;546;p66"/>
          <p:cNvSpPr txBox="1"/>
          <p:nvPr>
            <p:ph idx="3" type="body"/>
          </p:nvPr>
        </p:nvSpPr>
        <p:spPr>
          <a:xfrm>
            <a:off x="315525" y="1936675"/>
            <a:ext cx="3706500" cy="706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i="1" lang="en" sz="1200">
                <a:solidFill>
                  <a:srgbClr val="FF0000"/>
                </a:solidFill>
              </a:rPr>
              <a:t>All</a:t>
            </a:r>
            <a:r>
              <a:rPr lang="en" sz="1200">
                <a:solidFill>
                  <a:srgbClr val="FF0000"/>
                </a:solidFill>
              </a:rPr>
              <a:t> </a:t>
            </a:r>
            <a:r>
              <a:rPr lang="en" sz="1200"/>
              <a:t>Java methods must declare a </a:t>
            </a:r>
            <a:r>
              <a:rPr b="1" i="1" lang="en" sz="1200">
                <a:solidFill>
                  <a:srgbClr val="FF0000"/>
                </a:solidFill>
              </a:rPr>
              <a:t>return type</a:t>
            </a:r>
            <a:r>
              <a:rPr lang="en" sz="1200"/>
              <a:t>. A </a:t>
            </a:r>
            <a:r>
              <a:rPr lang="en" sz="1200">
                <a:solidFill>
                  <a:srgbClr val="FF0000"/>
                </a:solidFill>
                <a:latin typeface="Courier New"/>
                <a:ea typeface="Courier New"/>
                <a:cs typeface="Courier New"/>
                <a:sym typeface="Courier New"/>
              </a:rPr>
              <a:t>void</a:t>
            </a:r>
            <a:r>
              <a:rPr lang="en" sz="1200">
                <a:solidFill>
                  <a:srgbClr val="FF0000"/>
                </a:solidFill>
              </a:rPr>
              <a:t> </a:t>
            </a:r>
            <a:r>
              <a:rPr lang="en" sz="1200"/>
              <a:t>return type indicates that the method does not return a value.</a:t>
            </a:r>
            <a:endParaRPr sz="1200"/>
          </a:p>
        </p:txBody>
      </p:sp>
      <p:sp>
        <p:nvSpPr>
          <p:cNvPr id="547" name="Google Shape;547;p66"/>
          <p:cNvSpPr/>
          <p:nvPr/>
        </p:nvSpPr>
        <p:spPr>
          <a:xfrm>
            <a:off x="2608700" y="3015155"/>
            <a:ext cx="799650" cy="982875"/>
          </a:xfrm>
          <a:custGeom>
            <a:rect b="b" l="l" r="r" t="t"/>
            <a:pathLst>
              <a:path extrusionOk="0" h="39315" w="31986">
                <a:moveTo>
                  <a:pt x="0" y="39315"/>
                </a:moveTo>
                <a:cubicBezTo>
                  <a:pt x="5124" y="36901"/>
                  <a:pt x="26457" y="31384"/>
                  <a:pt x="30743" y="24831"/>
                </a:cubicBezTo>
                <a:cubicBezTo>
                  <a:pt x="35029" y="18279"/>
                  <a:pt x="26556" y="4139"/>
                  <a:pt x="25718" y="0"/>
                </a:cubicBezTo>
              </a:path>
            </a:pathLst>
          </a:custGeom>
          <a:noFill/>
          <a:ln cap="flat" cmpd="sng" w="19050">
            <a:solidFill>
              <a:srgbClr val="FF0000"/>
            </a:solidFill>
            <a:prstDash val="solid"/>
            <a:round/>
            <a:headEnd len="med" w="med" type="none"/>
            <a:tailEnd len="med" w="med" type="triangle"/>
          </a:ln>
        </p:spPr>
      </p:sp>
      <p:sp>
        <p:nvSpPr>
          <p:cNvPr id="548" name="Google Shape;548;p66"/>
          <p:cNvSpPr/>
          <p:nvPr/>
        </p:nvSpPr>
        <p:spPr>
          <a:xfrm>
            <a:off x="2992975" y="3044725"/>
            <a:ext cx="846100" cy="975475"/>
          </a:xfrm>
          <a:custGeom>
            <a:rect b="b" l="l" r="r" t="t"/>
            <a:pathLst>
              <a:path extrusionOk="0" h="39019" w="33844">
                <a:moveTo>
                  <a:pt x="0" y="39019"/>
                </a:moveTo>
                <a:cubicBezTo>
                  <a:pt x="5518" y="36506"/>
                  <a:pt x="29314" y="30446"/>
                  <a:pt x="33108" y="23943"/>
                </a:cubicBezTo>
                <a:cubicBezTo>
                  <a:pt x="36902" y="17440"/>
                  <a:pt x="24486" y="3991"/>
                  <a:pt x="22762" y="0"/>
                </a:cubicBezTo>
              </a:path>
            </a:pathLst>
          </a:custGeom>
          <a:noFill/>
          <a:ln cap="flat" cmpd="sng" w="19050">
            <a:solidFill>
              <a:srgbClr val="FF0000"/>
            </a:solidFill>
            <a:prstDash val="solid"/>
            <a:round/>
            <a:headEnd len="med" w="med" type="none"/>
            <a:tailEnd len="med" w="med" type="triangle"/>
          </a:ln>
        </p:spPr>
      </p:sp>
      <p:sp>
        <p:nvSpPr>
          <p:cNvPr id="549" name="Google Shape;549;p66"/>
          <p:cNvSpPr txBox="1"/>
          <p:nvPr>
            <p:ph idx="3" type="body"/>
          </p:nvPr>
        </p:nvSpPr>
        <p:spPr>
          <a:xfrm>
            <a:off x="315525" y="3917875"/>
            <a:ext cx="3706500" cy="706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i="1" lang="en" sz="1200">
                <a:solidFill>
                  <a:srgbClr val="FF0000"/>
                </a:solidFill>
              </a:rPr>
              <a:t>Parameters</a:t>
            </a:r>
            <a:r>
              <a:rPr lang="en" sz="1200">
                <a:solidFill>
                  <a:srgbClr val="FF0000"/>
                </a:solidFill>
              </a:rPr>
              <a:t> </a:t>
            </a:r>
            <a:r>
              <a:rPr lang="en" sz="1200"/>
              <a:t>must declare a </a:t>
            </a:r>
            <a:r>
              <a:rPr b="1" i="1" lang="en" sz="1200">
                <a:solidFill>
                  <a:srgbClr val="FF0000"/>
                </a:solidFill>
              </a:rPr>
              <a:t>type</a:t>
            </a:r>
            <a:r>
              <a:rPr lang="en" sz="1200">
                <a:solidFill>
                  <a:srgbClr val="FF0000"/>
                </a:solidFill>
              </a:rPr>
              <a:t> </a:t>
            </a:r>
            <a:r>
              <a:rPr lang="en" sz="1200"/>
              <a:t>as well as a </a:t>
            </a:r>
            <a:r>
              <a:rPr b="1" i="1" lang="en" sz="1200">
                <a:solidFill>
                  <a:srgbClr val="FF0000"/>
                </a:solidFill>
              </a:rPr>
              <a:t>name</a:t>
            </a:r>
            <a:r>
              <a:rPr lang="en" sz="1200"/>
              <a:t>. When the method is invoked, a </a:t>
            </a:r>
            <a:r>
              <a:rPr b="1" i="1" lang="en" sz="1200">
                <a:solidFill>
                  <a:srgbClr val="FF0000"/>
                </a:solidFill>
              </a:rPr>
              <a:t>compatible</a:t>
            </a:r>
            <a:r>
              <a:rPr lang="en" sz="1200">
                <a:solidFill>
                  <a:srgbClr val="FF0000"/>
                </a:solidFill>
              </a:rPr>
              <a:t> </a:t>
            </a:r>
            <a:r>
              <a:rPr lang="en" sz="1200"/>
              <a:t>argument </a:t>
            </a:r>
            <a:r>
              <a:rPr b="1" i="1" lang="en" sz="1200">
                <a:solidFill>
                  <a:srgbClr val="FF0000"/>
                </a:solidFill>
              </a:rPr>
              <a:t>must</a:t>
            </a:r>
            <a:r>
              <a:rPr lang="en" sz="1200">
                <a:solidFill>
                  <a:srgbClr val="FF0000"/>
                </a:solidFill>
              </a:rPr>
              <a:t> </a:t>
            </a:r>
            <a:r>
              <a:rPr lang="en" sz="1200"/>
              <a:t>be provided for each parameter.</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100"/>
                                        <p:tgtEl>
                                          <p:spTgt spid="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7"/>
          <p:cNvSpPr txBox="1"/>
          <p:nvPr>
            <p:ph idx="1" type="body"/>
          </p:nvPr>
        </p:nvSpPr>
        <p:spPr>
          <a:xfrm>
            <a:off x="65250" y="731625"/>
            <a:ext cx="89559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a:t>Java methods must declare types for any parameters </a:t>
            </a:r>
            <a:r>
              <a:rPr i="1" lang="en"/>
              <a:t>and</a:t>
            </a:r>
            <a:r>
              <a:rPr lang="en"/>
              <a:t> the type that will be returned by the method (or void if nothing is returned). Practice now by writing a Java method and calling it from main.</a:t>
            </a:r>
            <a:endParaRPr/>
          </a:p>
        </p:txBody>
      </p:sp>
      <p:sp>
        <p:nvSpPr>
          <p:cNvPr id="555" name="Google Shape;555;p6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6" name="Google Shape;556;p67"/>
          <p:cNvSpPr txBox="1"/>
          <p:nvPr>
            <p:ph idx="2" type="body"/>
          </p:nvPr>
        </p:nvSpPr>
        <p:spPr>
          <a:xfrm>
            <a:off x="3425975" y="1663725"/>
            <a:ext cx="5379900" cy="18894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Open the </a:t>
            </a:r>
            <a:r>
              <a:rPr lang="en">
                <a:latin typeface="Courier New"/>
                <a:ea typeface="Courier New"/>
                <a:cs typeface="Courier New"/>
                <a:sym typeface="Courier New"/>
              </a:rPr>
              <a:t>HelloWorld</a:t>
            </a:r>
            <a:r>
              <a:rPr lang="en"/>
              <a:t> class that you wrote previously and define a method called "</a:t>
            </a:r>
            <a:r>
              <a:rPr lang="en">
                <a:solidFill>
                  <a:srgbClr val="FF0000"/>
                </a:solidFill>
                <a:latin typeface="Courier New"/>
                <a:ea typeface="Courier New"/>
                <a:cs typeface="Courier New"/>
                <a:sym typeface="Courier New"/>
              </a:rPr>
              <a:t>helloName</a:t>
            </a:r>
            <a:r>
              <a:rPr lang="en"/>
              <a:t>" that declares </a:t>
            </a:r>
            <a:r>
              <a:rPr lang="en">
                <a:solidFill>
                  <a:srgbClr val="FF0000"/>
                </a:solidFill>
                <a:latin typeface="Courier New"/>
                <a:ea typeface="Courier New"/>
                <a:cs typeface="Courier New"/>
                <a:sym typeface="Courier New"/>
              </a:rPr>
              <a:t>String</a:t>
            </a:r>
            <a:r>
              <a:rPr lang="en"/>
              <a:t> parameters for a </a:t>
            </a:r>
            <a:r>
              <a:rPr lang="en">
                <a:solidFill>
                  <a:srgbClr val="FF0000"/>
                </a:solidFill>
                <a:latin typeface="Courier New"/>
                <a:ea typeface="Courier New"/>
                <a:cs typeface="Courier New"/>
                <a:sym typeface="Courier New"/>
              </a:rPr>
              <a:t>first</a:t>
            </a:r>
            <a:r>
              <a:rPr lang="en"/>
              <a:t> and </a:t>
            </a:r>
            <a:r>
              <a:rPr lang="en">
                <a:solidFill>
                  <a:srgbClr val="FF0000"/>
                </a:solidFill>
                <a:latin typeface="Courier New"/>
                <a:ea typeface="Courier New"/>
                <a:cs typeface="Courier New"/>
                <a:sym typeface="Courier New"/>
              </a:rPr>
              <a:t>last</a:t>
            </a:r>
            <a:r>
              <a:rPr lang="en"/>
              <a:t> name.</a:t>
            </a:r>
            <a:endParaRPr/>
          </a:p>
          <a:p>
            <a:pPr indent="-298450" lvl="1" marL="914400" rtl="0" algn="l">
              <a:spcBef>
                <a:spcPts val="0"/>
              </a:spcBef>
              <a:spcAft>
                <a:spcPts val="0"/>
              </a:spcAft>
              <a:buSzPts val="1100"/>
              <a:buChar char="○"/>
            </a:pPr>
            <a:r>
              <a:rPr lang="en"/>
              <a:t>Don't forget to make the method </a:t>
            </a:r>
            <a:r>
              <a:rPr lang="en">
                <a:solidFill>
                  <a:srgbClr val="FF0000"/>
                </a:solidFill>
                <a:latin typeface="Courier New"/>
                <a:ea typeface="Courier New"/>
                <a:cs typeface="Courier New"/>
                <a:sym typeface="Courier New"/>
              </a:rPr>
              <a:t>public</a:t>
            </a:r>
            <a:r>
              <a:rPr lang="en"/>
              <a:t> and </a:t>
            </a:r>
            <a:r>
              <a:rPr lang="en">
                <a:solidFill>
                  <a:srgbClr val="FF0000"/>
                </a:solidFill>
                <a:latin typeface="Courier New"/>
                <a:ea typeface="Courier New"/>
                <a:cs typeface="Courier New"/>
                <a:sym typeface="Courier New"/>
              </a:rPr>
              <a:t>static</a:t>
            </a:r>
            <a:r>
              <a:rPr lang="en"/>
              <a:t>.</a:t>
            </a:r>
            <a:endParaRPr/>
          </a:p>
          <a:p>
            <a:pPr indent="-298450" lvl="1" marL="914400" rtl="0" algn="l">
              <a:spcBef>
                <a:spcPts val="0"/>
              </a:spcBef>
              <a:spcAft>
                <a:spcPts val="0"/>
              </a:spcAft>
              <a:buSzPts val="1100"/>
              <a:buChar char="○"/>
            </a:pPr>
            <a:r>
              <a:rPr lang="en"/>
              <a:t>Print a message in the format </a:t>
            </a:r>
            <a:r>
              <a:rPr lang="en">
                <a:solidFill>
                  <a:srgbClr val="FF0000"/>
                </a:solidFill>
                <a:latin typeface="Courier New"/>
                <a:ea typeface="Courier New"/>
                <a:cs typeface="Courier New"/>
                <a:sym typeface="Courier New"/>
              </a:rPr>
              <a:t>"Hello, &lt;first&gt; &lt;last&gt;!"</a:t>
            </a:r>
            <a:r>
              <a:rPr lang="en"/>
              <a:t> to standard output.</a:t>
            </a:r>
            <a:endParaRPr/>
          </a:p>
          <a:p>
            <a:pPr indent="-311150" lvl="0" marL="457200" rtl="0" algn="l">
              <a:spcBef>
                <a:spcPts val="0"/>
              </a:spcBef>
              <a:spcAft>
                <a:spcPts val="0"/>
              </a:spcAft>
              <a:buSzPts val="1300"/>
              <a:buChar char="●"/>
            </a:pPr>
            <a:r>
              <a:rPr lang="en"/>
              <a:t>Call your method from </a:t>
            </a:r>
            <a:r>
              <a:rPr lang="en">
                <a:solidFill>
                  <a:srgbClr val="FF0000"/>
                </a:solidFill>
                <a:latin typeface="Courier New"/>
                <a:ea typeface="Courier New"/>
                <a:cs typeface="Courier New"/>
                <a:sym typeface="Courier New"/>
              </a:rPr>
              <a:t>main</a:t>
            </a:r>
            <a:r>
              <a:rPr lang="en"/>
              <a:t>.</a:t>
            </a:r>
            <a:endParaRPr/>
          </a:p>
          <a:p>
            <a:pPr indent="-311150" lvl="0" marL="457200" rtl="0" algn="l">
              <a:spcBef>
                <a:spcPts val="0"/>
              </a:spcBef>
              <a:spcAft>
                <a:spcPts val="0"/>
              </a:spcAft>
              <a:buSzPts val="1300"/>
              <a:buChar char="●"/>
            </a:pPr>
            <a:r>
              <a:rPr lang="en"/>
              <a:t>Run the class.</a:t>
            </a:r>
            <a:endParaRPr/>
          </a:p>
        </p:txBody>
      </p:sp>
      <p:sp>
        <p:nvSpPr>
          <p:cNvPr id="557" name="Google Shape;557;p67"/>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Hello, Methods!</a:t>
            </a:r>
            <a:endParaRPr/>
          </a:p>
        </p:txBody>
      </p:sp>
      <p:sp>
        <p:nvSpPr>
          <p:cNvPr id="558" name="Google Shape;558;p67"/>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1.8</a:t>
            </a:r>
            <a:endParaRPr/>
          </a:p>
        </p:txBody>
      </p:sp>
      <p:sp>
        <p:nvSpPr>
          <p:cNvPr id="559" name="Google Shape;559;p67"/>
          <p:cNvSpPr txBox="1"/>
          <p:nvPr/>
        </p:nvSpPr>
        <p:spPr>
          <a:xfrm>
            <a:off x="3698525" y="3589625"/>
            <a:ext cx="4850400" cy="10419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n" sz="1200">
                <a:solidFill>
                  <a:srgbClr val="0000FF"/>
                </a:solidFill>
                <a:latin typeface="Consolas"/>
                <a:ea typeface="Consolas"/>
                <a:cs typeface="Consolas"/>
                <a:sym typeface="Consolas"/>
              </a:rPr>
              <a:t>public</a:t>
            </a:r>
            <a:r>
              <a:rPr lang="en" sz="1200">
                <a:latin typeface="Consolas"/>
                <a:ea typeface="Consolas"/>
                <a:cs typeface="Consolas"/>
                <a:sym typeface="Consolas"/>
              </a:rPr>
              <a:t> </a:t>
            </a:r>
            <a:r>
              <a:rPr lang="en" sz="1200">
                <a:solidFill>
                  <a:srgbClr val="0000FF"/>
                </a:solidFill>
                <a:latin typeface="Consolas"/>
                <a:ea typeface="Consolas"/>
                <a:cs typeface="Consolas"/>
                <a:sym typeface="Consolas"/>
              </a:rPr>
              <a:t>static</a:t>
            </a:r>
            <a:r>
              <a:rPr lang="en" sz="1200">
                <a:latin typeface="Consolas"/>
                <a:ea typeface="Consolas"/>
                <a:cs typeface="Consolas"/>
                <a:sym typeface="Consolas"/>
              </a:rPr>
              <a:t> </a:t>
            </a:r>
            <a:r>
              <a:rPr lang="en" sz="1200">
                <a:solidFill>
                  <a:srgbClr val="267F99"/>
                </a:solidFill>
                <a:latin typeface="Consolas"/>
                <a:ea typeface="Consolas"/>
                <a:cs typeface="Consolas"/>
                <a:sym typeface="Consolas"/>
              </a:rPr>
              <a:t>void</a:t>
            </a:r>
            <a:r>
              <a:rPr lang="en" sz="1200">
                <a:latin typeface="Consolas"/>
                <a:ea typeface="Consolas"/>
                <a:cs typeface="Consolas"/>
                <a:sym typeface="Consolas"/>
              </a:rPr>
              <a:t> </a:t>
            </a:r>
            <a:r>
              <a:rPr lang="en" sz="1200">
                <a:solidFill>
                  <a:srgbClr val="795E26"/>
                </a:solidFill>
                <a:latin typeface="Consolas"/>
                <a:ea typeface="Consolas"/>
                <a:cs typeface="Consolas"/>
                <a:sym typeface="Consolas"/>
              </a:rPr>
              <a:t>example</a:t>
            </a:r>
            <a:r>
              <a:rPr lang="en" sz="1200">
                <a:latin typeface="Consolas"/>
                <a:ea typeface="Consolas"/>
                <a:cs typeface="Consolas"/>
                <a:sym typeface="Consolas"/>
              </a:rPr>
              <a:t>(</a:t>
            </a:r>
            <a:r>
              <a:rPr lang="en" sz="1200">
                <a:solidFill>
                  <a:srgbClr val="267F99"/>
                </a:solidFill>
                <a:latin typeface="Consolas"/>
                <a:ea typeface="Consolas"/>
                <a:cs typeface="Consolas"/>
                <a:sym typeface="Consolas"/>
              </a:rPr>
              <a:t>int</a:t>
            </a:r>
            <a:r>
              <a:rPr lang="en" sz="1200">
                <a:latin typeface="Consolas"/>
                <a:ea typeface="Consolas"/>
                <a:cs typeface="Consolas"/>
                <a:sym typeface="Consolas"/>
              </a:rPr>
              <a:t> x, </a:t>
            </a:r>
            <a:r>
              <a:rPr lang="en" sz="1200">
                <a:solidFill>
                  <a:srgbClr val="267F99"/>
                </a:solidFill>
                <a:latin typeface="Consolas"/>
                <a:ea typeface="Consolas"/>
                <a:cs typeface="Consolas"/>
                <a:sym typeface="Consolas"/>
              </a:rPr>
              <a:t>double</a:t>
            </a:r>
            <a:r>
              <a:rPr lang="en" sz="1200">
                <a:latin typeface="Consolas"/>
                <a:ea typeface="Consolas"/>
                <a:cs typeface="Consolas"/>
                <a:sym typeface="Consolas"/>
              </a:rPr>
              <a:t> y) {</a:t>
            </a:r>
            <a:endParaRPr sz="1200">
              <a:latin typeface="Consolas"/>
              <a:ea typeface="Consolas"/>
              <a:cs typeface="Consolas"/>
              <a:sym typeface="Consolas"/>
            </a:endParaRPr>
          </a:p>
          <a:p>
            <a:pPr indent="0" lvl="0" marL="0" rtl="0" algn="l">
              <a:lnSpc>
                <a:spcPct val="135714"/>
              </a:lnSpc>
              <a:spcBef>
                <a:spcPts val="0"/>
              </a:spcBef>
              <a:spcAft>
                <a:spcPts val="0"/>
              </a:spcAft>
              <a:buNone/>
            </a:pP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System</a:t>
            </a:r>
            <a:r>
              <a:rPr lang="en" sz="1200">
                <a:latin typeface="Consolas"/>
                <a:ea typeface="Consolas"/>
                <a:cs typeface="Consolas"/>
                <a:sym typeface="Consolas"/>
              </a:rPr>
              <a:t>.</a:t>
            </a:r>
            <a:r>
              <a:rPr lang="en" sz="1200">
                <a:solidFill>
                  <a:srgbClr val="001080"/>
                </a:solidFill>
                <a:latin typeface="Consolas"/>
                <a:ea typeface="Consolas"/>
                <a:cs typeface="Consolas"/>
                <a:sym typeface="Consolas"/>
              </a:rPr>
              <a:t>out</a:t>
            </a:r>
            <a:r>
              <a:rPr lang="en" sz="1200">
                <a:latin typeface="Consolas"/>
                <a:ea typeface="Consolas"/>
                <a:cs typeface="Consolas"/>
                <a:sym typeface="Consolas"/>
              </a:rPr>
              <a:t>.</a:t>
            </a:r>
            <a:r>
              <a:rPr lang="en" sz="1200">
                <a:solidFill>
                  <a:srgbClr val="795E26"/>
                </a:solidFill>
                <a:latin typeface="Consolas"/>
                <a:ea typeface="Consolas"/>
                <a:cs typeface="Consolas"/>
                <a:sym typeface="Consolas"/>
              </a:rPr>
              <a:t>println</a:t>
            </a:r>
            <a:r>
              <a:rPr lang="en" sz="1200">
                <a:latin typeface="Consolas"/>
                <a:ea typeface="Consolas"/>
                <a:cs typeface="Consolas"/>
                <a:sym typeface="Consolas"/>
              </a:rPr>
              <a:t>(x + </a:t>
            </a:r>
            <a:r>
              <a:rPr lang="en" sz="1200">
                <a:solidFill>
                  <a:srgbClr val="A31515"/>
                </a:solidFill>
                <a:latin typeface="Consolas"/>
                <a:ea typeface="Consolas"/>
                <a:cs typeface="Consolas"/>
                <a:sym typeface="Consolas"/>
              </a:rPr>
              <a:t>" * "</a:t>
            </a:r>
            <a:r>
              <a:rPr lang="en" sz="1200">
                <a:latin typeface="Consolas"/>
                <a:ea typeface="Consolas"/>
                <a:cs typeface="Consolas"/>
                <a:sym typeface="Consolas"/>
              </a:rPr>
              <a:t> + y</a:t>
            </a:r>
            <a:endParaRPr sz="1200">
              <a:latin typeface="Consolas"/>
              <a:ea typeface="Consolas"/>
              <a:cs typeface="Consolas"/>
              <a:sym typeface="Consolas"/>
            </a:endParaRPr>
          </a:p>
          <a:p>
            <a:pPr indent="0" lvl="0" marL="0" rtl="0" algn="l">
              <a:lnSpc>
                <a:spcPct val="135714"/>
              </a:lnSpc>
              <a:spcBef>
                <a:spcPts val="0"/>
              </a:spcBef>
              <a:spcAft>
                <a:spcPts val="0"/>
              </a:spcAft>
              <a:buNone/>
            </a:pPr>
            <a:r>
              <a:rPr lang="en" sz="1200">
                <a:latin typeface="Consolas"/>
                <a:ea typeface="Consolas"/>
                <a:cs typeface="Consolas"/>
                <a:sym typeface="Consolas"/>
              </a:rPr>
              <a:t>      + </a:t>
            </a:r>
            <a:r>
              <a:rPr lang="en" sz="1200">
                <a:solidFill>
                  <a:srgbClr val="A31515"/>
                </a:solidFill>
                <a:latin typeface="Consolas"/>
                <a:ea typeface="Consolas"/>
                <a:cs typeface="Consolas"/>
                <a:sym typeface="Consolas"/>
              </a:rPr>
              <a:t>" = "</a:t>
            </a:r>
            <a:r>
              <a:rPr lang="en" sz="1200">
                <a:latin typeface="Consolas"/>
                <a:ea typeface="Consolas"/>
                <a:cs typeface="Consolas"/>
                <a:sym typeface="Consolas"/>
              </a:rPr>
              <a:t> + (x * y));</a:t>
            </a:r>
            <a:endParaRPr sz="1200">
              <a:latin typeface="Consolas"/>
              <a:ea typeface="Consolas"/>
              <a:cs typeface="Consolas"/>
              <a:sym typeface="Consolas"/>
            </a:endParaRPr>
          </a:p>
          <a:p>
            <a:pPr indent="0" lvl="0" marL="0" rtl="0" algn="l">
              <a:lnSpc>
                <a:spcPct val="135714"/>
              </a:lnSpc>
              <a:spcBef>
                <a:spcPts val="0"/>
              </a:spcBef>
              <a:spcAft>
                <a:spcPts val="0"/>
              </a:spcAft>
              <a:buNone/>
            </a:pPr>
            <a:r>
              <a:rPr lang="en" sz="1200">
                <a:latin typeface="Consolas"/>
                <a:ea typeface="Consolas"/>
                <a:cs typeface="Consolas"/>
                <a:sym typeface="Consolas"/>
              </a:rPr>
              <a:t>}</a:t>
            </a:r>
            <a:endParaRPr sz="1200">
              <a:solidFill>
                <a:srgbClr val="999999"/>
              </a:solidFill>
              <a:latin typeface="Consolas"/>
              <a:ea typeface="Consolas"/>
              <a:cs typeface="Consolas"/>
              <a:sym typeface="Consolas"/>
            </a:endParaRPr>
          </a:p>
        </p:txBody>
      </p:sp>
      <p:pic>
        <p:nvPicPr>
          <p:cNvPr id="560" name="Google Shape;560;p67"/>
          <p:cNvPicPr preferRelativeResize="0"/>
          <p:nvPr/>
        </p:nvPicPr>
        <p:blipFill>
          <a:blip r:embed="rId3">
            <a:alphaModFix/>
          </a:blip>
          <a:stretch>
            <a:fillRect/>
          </a:stretch>
        </p:blipFill>
        <p:spPr>
          <a:xfrm>
            <a:off x="519624" y="2511750"/>
            <a:ext cx="2445300" cy="2452277"/>
          </a:xfrm>
          <a:prstGeom prst="rect">
            <a:avLst/>
          </a:prstGeom>
          <a:noFill/>
          <a:ln>
            <a:noFill/>
          </a:ln>
        </p:spPr>
      </p:pic>
      <p:sp>
        <p:nvSpPr>
          <p:cNvPr id="561" name="Google Shape;561;p67"/>
          <p:cNvSpPr/>
          <p:nvPr/>
        </p:nvSpPr>
        <p:spPr>
          <a:xfrm>
            <a:off x="519625" y="1736451"/>
            <a:ext cx="2445300" cy="1041900"/>
          </a:xfrm>
          <a:prstGeom prst="wedgeRoundRectCallout">
            <a:avLst>
              <a:gd fmla="val -13154" name="adj1"/>
              <a:gd fmla="val 106065" name="adj2"/>
              <a:gd fmla="val 0" name="adj3"/>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t>Hi.</a:t>
            </a:r>
            <a:endParaRPr sz="2600"/>
          </a:p>
          <a:p>
            <a:pPr indent="0" lvl="0" marL="0" rtl="0" algn="ctr">
              <a:spcBef>
                <a:spcPts val="0"/>
              </a:spcBef>
              <a:spcAft>
                <a:spcPts val="0"/>
              </a:spcAft>
              <a:buNone/>
            </a:pPr>
            <a:r>
              <a:rPr lang="en" sz="2600"/>
              <a:t>Again, again.</a:t>
            </a:r>
            <a:endParaRPr sz="2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8"/>
          <p:cNvSpPr txBox="1"/>
          <p:nvPr>
            <p:ph idx="12" type="sldNum"/>
          </p:nvPr>
        </p:nvSpPr>
        <p:spPr>
          <a:xfrm>
            <a:off x="90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7" name="Google Shape;567;p68"/>
          <p:cNvSpPr txBox="1"/>
          <p:nvPr>
            <p:ph type="title"/>
          </p:nvPr>
        </p:nvSpPr>
        <p:spPr>
          <a:xfrm>
            <a:off x="5188525" y="119925"/>
            <a:ext cx="3706500" cy="6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Return Values</a:t>
            </a:r>
            <a:endParaRPr/>
          </a:p>
        </p:txBody>
      </p:sp>
      <p:sp>
        <p:nvSpPr>
          <p:cNvPr id="568" name="Google Shape;568;p68"/>
          <p:cNvSpPr txBox="1"/>
          <p:nvPr>
            <p:ph idx="1" type="body"/>
          </p:nvPr>
        </p:nvSpPr>
        <p:spPr>
          <a:xfrm>
            <a:off x="301275" y="196125"/>
            <a:ext cx="4339800" cy="45558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SzPts val="1300"/>
              <a:buChar char="●"/>
            </a:pPr>
            <a:r>
              <a:rPr lang="en"/>
              <a:t>All Java methods </a:t>
            </a:r>
            <a:r>
              <a:rPr b="1" i="1" lang="en">
                <a:solidFill>
                  <a:srgbClr val="FF0000"/>
                </a:solidFill>
              </a:rPr>
              <a:t>must </a:t>
            </a:r>
            <a:r>
              <a:rPr lang="en"/>
              <a:t>declare a </a:t>
            </a:r>
            <a:r>
              <a:rPr b="1" i="1" lang="en">
                <a:solidFill>
                  <a:srgbClr val="FF0000"/>
                </a:solidFill>
              </a:rPr>
              <a:t>return type</a:t>
            </a:r>
            <a:r>
              <a:rPr lang="en"/>
              <a:t>, even if no value is returned.</a:t>
            </a:r>
            <a:endParaRPr/>
          </a:p>
          <a:p>
            <a:pPr indent="-298450" lvl="1" marL="914400" rtl="0" algn="l">
              <a:spcBef>
                <a:spcPts val="0"/>
              </a:spcBef>
              <a:spcAft>
                <a:spcPts val="0"/>
              </a:spcAft>
              <a:buSzPts val="1100"/>
              <a:buChar char="○"/>
            </a:pPr>
            <a:r>
              <a:rPr lang="en"/>
              <a:t>The return type is declared as part of the </a:t>
            </a:r>
            <a:r>
              <a:rPr b="1" i="1" lang="en">
                <a:solidFill>
                  <a:srgbClr val="FF0000"/>
                </a:solidFill>
              </a:rPr>
              <a:t>method signature</a:t>
            </a:r>
            <a:r>
              <a:rPr lang="en"/>
              <a:t>.</a:t>
            </a:r>
            <a:endParaRPr/>
          </a:p>
          <a:p>
            <a:pPr indent="-311150" lvl="0" marL="457200" rtl="0" algn="l">
              <a:spcBef>
                <a:spcPts val="0"/>
              </a:spcBef>
              <a:spcAft>
                <a:spcPts val="0"/>
              </a:spcAft>
              <a:buSzPts val="1300"/>
              <a:buChar char="●"/>
            </a:pPr>
            <a:r>
              <a:rPr lang="en"/>
              <a:t>Unlike Python, there is </a:t>
            </a:r>
            <a:r>
              <a:rPr b="1" i="1" lang="en">
                <a:solidFill>
                  <a:srgbClr val="FF0000"/>
                </a:solidFill>
              </a:rPr>
              <a:t>no</a:t>
            </a:r>
            <a:r>
              <a:rPr lang="en">
                <a:solidFill>
                  <a:srgbClr val="FF0000"/>
                </a:solidFill>
              </a:rPr>
              <a:t> </a:t>
            </a:r>
            <a:r>
              <a:rPr lang="en"/>
              <a:t>default return type in Java. </a:t>
            </a:r>
            <a:r>
              <a:rPr lang="en"/>
              <a:t>The </a:t>
            </a:r>
            <a:r>
              <a:rPr lang="en">
                <a:solidFill>
                  <a:srgbClr val="FF0000"/>
                </a:solidFill>
                <a:latin typeface="Courier New"/>
                <a:ea typeface="Courier New"/>
                <a:cs typeface="Courier New"/>
                <a:sym typeface="Courier New"/>
              </a:rPr>
              <a:t>void</a:t>
            </a:r>
            <a:r>
              <a:rPr lang="en">
                <a:solidFill>
                  <a:srgbClr val="FF0000"/>
                </a:solidFill>
              </a:rPr>
              <a:t> </a:t>
            </a:r>
            <a:r>
              <a:rPr lang="en"/>
              <a:t>return type indicates that a method </a:t>
            </a:r>
            <a:r>
              <a:rPr b="1" i="1" lang="en">
                <a:solidFill>
                  <a:srgbClr val="FF0000"/>
                </a:solidFill>
              </a:rPr>
              <a:t>does not</a:t>
            </a:r>
            <a:r>
              <a:rPr lang="en">
                <a:solidFill>
                  <a:srgbClr val="FF0000"/>
                </a:solidFill>
              </a:rPr>
              <a:t> </a:t>
            </a:r>
            <a:r>
              <a:rPr lang="en">
                <a:solidFill>
                  <a:schemeClr val="lt2"/>
                </a:solidFill>
              </a:rPr>
              <a:t>return a value of </a:t>
            </a:r>
            <a:r>
              <a:rPr b="1" i="1" lang="en">
                <a:solidFill>
                  <a:srgbClr val="FF0000"/>
                </a:solidFill>
              </a:rPr>
              <a:t>any type</a:t>
            </a:r>
            <a:r>
              <a:rPr lang="en"/>
              <a:t>.</a:t>
            </a:r>
            <a:endParaRPr/>
          </a:p>
          <a:p>
            <a:pPr indent="-298450" lvl="1" marL="914400" rtl="0" algn="l">
              <a:spcBef>
                <a:spcPts val="0"/>
              </a:spcBef>
              <a:spcAft>
                <a:spcPts val="0"/>
              </a:spcAft>
              <a:buSzPts val="1100"/>
              <a:buChar char="○"/>
            </a:pPr>
            <a:r>
              <a:rPr lang="en"/>
              <a:t>A </a:t>
            </a:r>
            <a:r>
              <a:rPr lang="en">
                <a:latin typeface="Courier New"/>
                <a:ea typeface="Courier New"/>
                <a:cs typeface="Courier New"/>
                <a:sym typeface="Courier New"/>
              </a:rPr>
              <a:t>void</a:t>
            </a:r>
            <a:r>
              <a:rPr lang="en"/>
              <a:t> method </a:t>
            </a:r>
            <a:r>
              <a:rPr b="1" i="1" lang="en">
                <a:solidFill>
                  <a:srgbClr val="FF0000"/>
                </a:solidFill>
              </a:rPr>
              <a:t>cannot</a:t>
            </a:r>
            <a:r>
              <a:rPr lang="en">
                <a:solidFill>
                  <a:srgbClr val="FF0000"/>
                </a:solidFill>
              </a:rPr>
              <a:t> </a:t>
            </a:r>
            <a:r>
              <a:rPr lang="en"/>
              <a:t>be assigned to a variable, and trying to do so will cause a</a:t>
            </a:r>
            <a:r>
              <a:rPr lang="en">
                <a:solidFill>
                  <a:srgbClr val="FF0000"/>
                </a:solidFill>
              </a:rPr>
              <a:t> </a:t>
            </a:r>
            <a:r>
              <a:rPr b="1" i="1" lang="en">
                <a:solidFill>
                  <a:srgbClr val="FF0000"/>
                </a:solidFill>
              </a:rPr>
              <a:t>compiler error</a:t>
            </a:r>
            <a:r>
              <a:rPr lang="en"/>
              <a:t>, e.g. </a:t>
            </a:r>
            <a:r>
              <a:rPr lang="en">
                <a:solidFill>
                  <a:srgbClr val="FF0000"/>
                </a:solidFill>
                <a:latin typeface="Courier New"/>
                <a:ea typeface="Courier New"/>
                <a:cs typeface="Courier New"/>
                <a:sym typeface="Courier New"/>
              </a:rPr>
              <a:t>int x = someVoidMethod();</a:t>
            </a:r>
            <a:endParaRPr>
              <a:solidFill>
                <a:srgbClr val="FF0000"/>
              </a:solidFill>
              <a:latin typeface="Courier New"/>
              <a:ea typeface="Courier New"/>
              <a:cs typeface="Courier New"/>
              <a:sym typeface="Courier New"/>
            </a:endParaRPr>
          </a:p>
          <a:p>
            <a:pPr indent="-298450" lvl="1" marL="914400" rtl="0" algn="l">
              <a:spcBef>
                <a:spcPts val="0"/>
              </a:spcBef>
              <a:spcAft>
                <a:spcPts val="0"/>
              </a:spcAft>
              <a:buSzPts val="1100"/>
              <a:buChar char="○"/>
            </a:pPr>
            <a:r>
              <a:rPr lang="en"/>
              <a:t>A </a:t>
            </a:r>
            <a:r>
              <a:rPr lang="en">
                <a:latin typeface="Courier New"/>
                <a:ea typeface="Courier New"/>
                <a:cs typeface="Courier New"/>
                <a:sym typeface="Courier New"/>
              </a:rPr>
              <a:t>void</a:t>
            </a:r>
            <a:r>
              <a:rPr lang="en"/>
              <a:t> method </a:t>
            </a:r>
            <a:r>
              <a:rPr b="1" i="1" lang="en">
                <a:solidFill>
                  <a:srgbClr val="FF0000"/>
                </a:solidFill>
              </a:rPr>
              <a:t>cannot</a:t>
            </a:r>
            <a:r>
              <a:rPr lang="en">
                <a:solidFill>
                  <a:srgbClr val="FF0000"/>
                </a:solidFill>
              </a:rPr>
              <a:t> </a:t>
            </a:r>
            <a:r>
              <a:rPr lang="en"/>
              <a:t>return a value, though it may use </a:t>
            </a:r>
            <a:r>
              <a:rPr lang="en">
                <a:solidFill>
                  <a:schemeClr val="lt2"/>
                </a:solidFill>
              </a:rPr>
              <a:t>an empty</a:t>
            </a:r>
            <a:r>
              <a:rPr lang="en">
                <a:solidFill>
                  <a:srgbClr val="FF0000"/>
                </a:solidFill>
              </a:rPr>
              <a:t> </a:t>
            </a:r>
            <a:r>
              <a:rPr lang="en">
                <a:solidFill>
                  <a:srgbClr val="FF0000"/>
                </a:solidFill>
                <a:latin typeface="Courier New"/>
                <a:ea typeface="Courier New"/>
                <a:cs typeface="Courier New"/>
                <a:sym typeface="Courier New"/>
              </a:rPr>
              <a:t>return</a:t>
            </a:r>
            <a:r>
              <a:rPr lang="en">
                <a:solidFill>
                  <a:srgbClr val="FF0000"/>
                </a:solidFill>
              </a:rPr>
              <a:t> </a:t>
            </a:r>
            <a:r>
              <a:rPr b="1" i="1" lang="en">
                <a:solidFill>
                  <a:srgbClr val="FF0000"/>
                </a:solidFill>
              </a:rPr>
              <a:t>statement</a:t>
            </a:r>
            <a:r>
              <a:rPr lang="en"/>
              <a:t>, e.g. </a:t>
            </a:r>
            <a:r>
              <a:rPr lang="en">
                <a:solidFill>
                  <a:srgbClr val="FF0000"/>
                </a:solidFill>
                <a:latin typeface="Courier New"/>
                <a:ea typeface="Courier New"/>
                <a:cs typeface="Courier New"/>
                <a:sym typeface="Courier New"/>
              </a:rPr>
              <a:t>return;</a:t>
            </a:r>
            <a:endParaRPr>
              <a:solidFill>
                <a:srgbClr val="FF0000"/>
              </a:solidFill>
              <a:latin typeface="Courier New"/>
              <a:ea typeface="Courier New"/>
              <a:cs typeface="Courier New"/>
              <a:sym typeface="Courier New"/>
            </a:endParaRPr>
          </a:p>
          <a:p>
            <a:pPr indent="-311150" lvl="0" marL="457200" rtl="0" algn="l">
              <a:spcBef>
                <a:spcPts val="0"/>
              </a:spcBef>
              <a:spcAft>
                <a:spcPts val="0"/>
              </a:spcAft>
              <a:buSzPts val="1300"/>
              <a:buChar char="●"/>
            </a:pPr>
            <a:r>
              <a:rPr lang="en"/>
              <a:t>If a method declares a return type of </a:t>
            </a:r>
            <a:r>
              <a:rPr b="1" i="1" lang="en">
                <a:solidFill>
                  <a:srgbClr val="FF0000"/>
                </a:solidFill>
              </a:rPr>
              <a:t>anything other than</a:t>
            </a:r>
            <a:r>
              <a:rPr lang="en">
                <a:solidFill>
                  <a:srgbClr val="FF0000"/>
                </a:solidFill>
              </a:rPr>
              <a:t> </a:t>
            </a:r>
            <a:r>
              <a:rPr lang="en">
                <a:solidFill>
                  <a:srgbClr val="FF0000"/>
                </a:solidFill>
                <a:latin typeface="Courier New"/>
                <a:ea typeface="Courier New"/>
                <a:cs typeface="Courier New"/>
                <a:sym typeface="Courier New"/>
              </a:rPr>
              <a:t>void</a:t>
            </a:r>
            <a:r>
              <a:rPr lang="en"/>
              <a:t>, then a value of that type </a:t>
            </a:r>
            <a:r>
              <a:rPr b="1" i="1" lang="en">
                <a:solidFill>
                  <a:srgbClr val="FF0000"/>
                </a:solidFill>
              </a:rPr>
              <a:t>must</a:t>
            </a:r>
            <a:r>
              <a:rPr lang="en">
                <a:solidFill>
                  <a:srgbClr val="FF0000"/>
                </a:solidFill>
              </a:rPr>
              <a:t> </a:t>
            </a:r>
            <a:r>
              <a:rPr lang="en"/>
              <a:t>be returned by the method using a </a:t>
            </a:r>
            <a:r>
              <a:rPr lang="en">
                <a:latin typeface="Courier New"/>
                <a:ea typeface="Courier New"/>
                <a:cs typeface="Courier New"/>
                <a:sym typeface="Courier New"/>
              </a:rPr>
              <a:t>return</a:t>
            </a:r>
            <a:r>
              <a:rPr lang="en"/>
              <a:t> statement, e.g. </a:t>
            </a:r>
            <a:r>
              <a:rPr lang="en">
                <a:solidFill>
                  <a:srgbClr val="FF0000"/>
                </a:solidFill>
                <a:latin typeface="Courier New"/>
                <a:ea typeface="Courier New"/>
                <a:cs typeface="Courier New"/>
                <a:sym typeface="Courier New"/>
              </a:rPr>
              <a:t>return 5;</a:t>
            </a:r>
            <a:endParaRPr>
              <a:solidFill>
                <a:srgbClr val="FF0000"/>
              </a:solidFill>
              <a:latin typeface="Courier New"/>
              <a:ea typeface="Courier New"/>
              <a:cs typeface="Courier New"/>
              <a:sym typeface="Courier New"/>
            </a:endParaRPr>
          </a:p>
          <a:p>
            <a:pPr indent="-298450" lvl="1" marL="914400" rtl="0" algn="l">
              <a:spcBef>
                <a:spcPts val="0"/>
              </a:spcBef>
              <a:spcAft>
                <a:spcPts val="0"/>
              </a:spcAft>
              <a:buSzPts val="1100"/>
              <a:buChar char="○"/>
            </a:pPr>
            <a:r>
              <a:rPr lang="en"/>
              <a:t>This also means that, if there are </a:t>
            </a:r>
            <a:r>
              <a:rPr b="1" i="1" lang="en">
                <a:solidFill>
                  <a:srgbClr val="FF0000"/>
                </a:solidFill>
              </a:rPr>
              <a:t>multiple branching paths</a:t>
            </a:r>
            <a:r>
              <a:rPr lang="en">
                <a:solidFill>
                  <a:srgbClr val="FF0000"/>
                </a:solidFill>
              </a:rPr>
              <a:t> </a:t>
            </a:r>
            <a:r>
              <a:rPr lang="en"/>
              <a:t>through the method, each and every branch </a:t>
            </a:r>
            <a:r>
              <a:rPr b="1" i="1" lang="en">
                <a:solidFill>
                  <a:srgbClr val="FF0000"/>
                </a:solidFill>
              </a:rPr>
              <a:t>must terminate</a:t>
            </a:r>
            <a:r>
              <a:rPr lang="en">
                <a:solidFill>
                  <a:srgbClr val="FF0000"/>
                </a:solidFill>
              </a:rPr>
              <a:t> </a:t>
            </a:r>
            <a:r>
              <a:rPr lang="en"/>
              <a:t>in a </a:t>
            </a:r>
            <a:r>
              <a:rPr lang="en">
                <a:latin typeface="Courier New"/>
                <a:ea typeface="Courier New"/>
                <a:cs typeface="Courier New"/>
                <a:sym typeface="Courier New"/>
              </a:rPr>
              <a:t>return</a:t>
            </a:r>
            <a:r>
              <a:rPr lang="en"/>
              <a:t> statement.</a:t>
            </a:r>
            <a:endParaRPr/>
          </a:p>
          <a:p>
            <a:pPr indent="-298450" lvl="1" marL="914400" rtl="0" algn="l">
              <a:spcBef>
                <a:spcPts val="0"/>
              </a:spcBef>
              <a:spcAft>
                <a:spcPts val="0"/>
              </a:spcAft>
              <a:buSzPts val="1100"/>
              <a:buChar char="○"/>
            </a:pPr>
            <a:r>
              <a:rPr lang="en"/>
              <a:t>A method that does not return a value of the declared type </a:t>
            </a:r>
            <a:r>
              <a:rPr b="1" i="1" lang="en">
                <a:solidFill>
                  <a:srgbClr val="FF0000"/>
                </a:solidFill>
              </a:rPr>
              <a:t>will not compile</a:t>
            </a:r>
            <a:r>
              <a:rPr lang="en"/>
              <a:t>.</a:t>
            </a:r>
            <a:endParaRPr/>
          </a:p>
        </p:txBody>
      </p:sp>
      <p:sp>
        <p:nvSpPr>
          <p:cNvPr id="569" name="Google Shape;569;p68"/>
          <p:cNvSpPr txBox="1"/>
          <p:nvPr>
            <p:ph idx="2" type="body"/>
          </p:nvPr>
        </p:nvSpPr>
        <p:spPr>
          <a:xfrm>
            <a:off x="5192225" y="1529555"/>
            <a:ext cx="3706500" cy="15516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098658"/>
                </a:solidFill>
                <a:latin typeface="Consolas"/>
                <a:ea typeface="Consolas"/>
                <a:cs typeface="Consolas"/>
                <a:sym typeface="Consolas"/>
              </a:rPr>
              <a:t>1</a:t>
            </a:r>
            <a:r>
              <a:rPr lang="en" sz="1100">
                <a:solidFill>
                  <a:srgbClr val="000000"/>
                </a:solidFill>
                <a:latin typeface="Consolas"/>
                <a:ea typeface="Consolas"/>
                <a:cs typeface="Consolas"/>
                <a:sym typeface="Consolas"/>
              </a:rPr>
              <a:t>  </a:t>
            </a:r>
            <a:r>
              <a:rPr lang="en" sz="1100">
                <a:solidFill>
                  <a:srgbClr val="0000FF"/>
                </a:solidFill>
                <a:latin typeface="Consolas"/>
                <a:ea typeface="Consolas"/>
                <a:cs typeface="Consolas"/>
                <a:sym typeface="Consolas"/>
              </a:rPr>
              <a:t>public</a:t>
            </a:r>
            <a:r>
              <a:rPr lang="en" sz="1100">
                <a:solidFill>
                  <a:srgbClr val="000000"/>
                </a:solidFill>
                <a:latin typeface="Consolas"/>
                <a:ea typeface="Consolas"/>
                <a:cs typeface="Consolas"/>
                <a:sym typeface="Consolas"/>
              </a:rPr>
              <a:t> </a:t>
            </a:r>
            <a:r>
              <a:rPr lang="en" sz="1100">
                <a:solidFill>
                  <a:srgbClr val="0000FF"/>
                </a:solidFill>
                <a:latin typeface="Consolas"/>
                <a:ea typeface="Consolas"/>
                <a:cs typeface="Consolas"/>
                <a:sym typeface="Consolas"/>
              </a:rPr>
              <a:t>static</a:t>
            </a:r>
            <a:r>
              <a:rPr lang="en" sz="1100">
                <a:solidFill>
                  <a:srgbClr val="000000"/>
                </a:solidFill>
                <a:latin typeface="Consolas"/>
                <a:ea typeface="Consolas"/>
                <a:cs typeface="Consolas"/>
                <a:sym typeface="Consolas"/>
              </a:rPr>
              <a:t> </a:t>
            </a:r>
            <a:r>
              <a:rPr lang="en" sz="1100">
                <a:solidFill>
                  <a:srgbClr val="267F99"/>
                </a:solidFill>
                <a:latin typeface="Consolas"/>
                <a:ea typeface="Consolas"/>
                <a:cs typeface="Consolas"/>
                <a:sym typeface="Consolas"/>
              </a:rPr>
              <a:t>void</a:t>
            </a:r>
            <a:r>
              <a:rPr lang="en" sz="1100">
                <a:solidFill>
                  <a:srgbClr val="000000"/>
                </a:solidFill>
                <a:latin typeface="Consolas"/>
                <a:ea typeface="Consolas"/>
                <a:cs typeface="Consolas"/>
                <a:sym typeface="Consolas"/>
              </a:rPr>
              <a:t> </a:t>
            </a:r>
            <a:r>
              <a:rPr lang="en" sz="1100">
                <a:solidFill>
                  <a:srgbClr val="795E26"/>
                </a:solidFill>
                <a:latin typeface="Consolas"/>
                <a:ea typeface="Consolas"/>
                <a:cs typeface="Consolas"/>
                <a:sym typeface="Consolas"/>
              </a:rPr>
              <a:t>someVoidMethod</a:t>
            </a:r>
            <a:r>
              <a:rPr lang="en" sz="1100">
                <a:solidFill>
                  <a:srgbClr val="000000"/>
                </a:solidFill>
                <a:latin typeface="Consolas"/>
                <a:ea typeface="Consolas"/>
                <a:cs typeface="Consolas"/>
                <a:sym typeface="Consolas"/>
              </a:rPr>
              <a:t>() {</a:t>
            </a:r>
            <a:endParaRPr sz="11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098658"/>
                </a:solidFill>
                <a:latin typeface="Consolas"/>
                <a:ea typeface="Consolas"/>
                <a:cs typeface="Consolas"/>
                <a:sym typeface="Consolas"/>
              </a:rPr>
              <a:t>2</a:t>
            </a:r>
            <a:r>
              <a:rPr lang="en" sz="1100">
                <a:solidFill>
                  <a:srgbClr val="000000"/>
                </a:solidFill>
                <a:latin typeface="Consolas"/>
                <a:ea typeface="Consolas"/>
                <a:cs typeface="Consolas"/>
                <a:sym typeface="Consolas"/>
              </a:rPr>
              <a:t>      </a:t>
            </a:r>
            <a:r>
              <a:rPr lang="en" sz="1100">
                <a:solidFill>
                  <a:srgbClr val="001080"/>
                </a:solidFill>
                <a:latin typeface="Consolas"/>
                <a:ea typeface="Consolas"/>
                <a:cs typeface="Consolas"/>
                <a:sym typeface="Consolas"/>
              </a:rPr>
              <a:t>System</a:t>
            </a:r>
            <a:r>
              <a:rPr lang="en" sz="1100">
                <a:solidFill>
                  <a:srgbClr val="000000"/>
                </a:solidFill>
                <a:latin typeface="Consolas"/>
                <a:ea typeface="Consolas"/>
                <a:cs typeface="Consolas"/>
                <a:sym typeface="Consolas"/>
              </a:rPr>
              <a:t>.</a:t>
            </a:r>
            <a:r>
              <a:rPr lang="en" sz="1100">
                <a:solidFill>
                  <a:srgbClr val="001080"/>
                </a:solidFill>
                <a:latin typeface="Consolas"/>
                <a:ea typeface="Consolas"/>
                <a:cs typeface="Consolas"/>
                <a:sym typeface="Consolas"/>
              </a:rPr>
              <a:t>out</a:t>
            </a:r>
            <a:r>
              <a:rPr lang="en" sz="1100">
                <a:solidFill>
                  <a:srgbClr val="000000"/>
                </a:solidFill>
                <a:latin typeface="Consolas"/>
                <a:ea typeface="Consolas"/>
                <a:cs typeface="Consolas"/>
                <a:sym typeface="Consolas"/>
              </a:rPr>
              <a:t>.</a:t>
            </a:r>
            <a:r>
              <a:rPr lang="en" sz="1100">
                <a:solidFill>
                  <a:srgbClr val="795E26"/>
                </a:solidFill>
                <a:latin typeface="Consolas"/>
                <a:ea typeface="Consolas"/>
                <a:cs typeface="Consolas"/>
                <a:sym typeface="Consolas"/>
              </a:rPr>
              <a:t>println</a:t>
            </a:r>
            <a:r>
              <a:rPr lang="en" sz="1100">
                <a:solidFill>
                  <a:srgbClr val="000000"/>
                </a:solidFill>
                <a:latin typeface="Consolas"/>
                <a:ea typeface="Consolas"/>
                <a:cs typeface="Consolas"/>
                <a:sym typeface="Consolas"/>
              </a:rPr>
              <a:t>(</a:t>
            </a:r>
            <a:r>
              <a:rPr lang="en" sz="1100">
                <a:solidFill>
                  <a:srgbClr val="A31515"/>
                </a:solidFill>
                <a:latin typeface="Consolas"/>
                <a:ea typeface="Consolas"/>
                <a:cs typeface="Consolas"/>
                <a:sym typeface="Consolas"/>
              </a:rPr>
              <a:t>"no return"</a:t>
            </a:r>
            <a:r>
              <a:rPr lang="en" sz="1100">
                <a:solidFill>
                  <a:srgbClr val="000000"/>
                </a:solidFill>
                <a:latin typeface="Consolas"/>
                <a:ea typeface="Consolas"/>
                <a:cs typeface="Consolas"/>
                <a:sym typeface="Consolas"/>
              </a:rPr>
              <a:t>);</a:t>
            </a:r>
            <a:endParaRPr sz="11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098658"/>
                </a:solidFill>
                <a:latin typeface="Consolas"/>
                <a:ea typeface="Consolas"/>
                <a:cs typeface="Consolas"/>
                <a:sym typeface="Consolas"/>
              </a:rPr>
              <a:t>3</a:t>
            </a:r>
            <a:r>
              <a:rPr lang="en" sz="1100">
                <a:solidFill>
                  <a:srgbClr val="000000"/>
                </a:solidFill>
                <a:latin typeface="Consolas"/>
                <a:ea typeface="Consolas"/>
                <a:cs typeface="Consolas"/>
                <a:sym typeface="Consolas"/>
              </a:rPr>
              <a:t>      </a:t>
            </a:r>
            <a:r>
              <a:rPr lang="en" sz="1100">
                <a:solidFill>
                  <a:srgbClr val="AF00DB"/>
                </a:solidFill>
                <a:latin typeface="Consolas"/>
                <a:ea typeface="Consolas"/>
                <a:cs typeface="Consolas"/>
                <a:sym typeface="Consolas"/>
              </a:rPr>
              <a:t>return</a:t>
            </a:r>
            <a:r>
              <a:rPr lang="en" sz="1100">
                <a:solidFill>
                  <a:srgbClr val="000000"/>
                </a:solidFill>
                <a:latin typeface="Consolas"/>
                <a:ea typeface="Consolas"/>
                <a:cs typeface="Consolas"/>
                <a:sym typeface="Consolas"/>
              </a:rPr>
              <a:t>;</a:t>
            </a:r>
            <a:endParaRPr sz="11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098658"/>
                </a:solidFill>
                <a:latin typeface="Consolas"/>
                <a:ea typeface="Consolas"/>
                <a:cs typeface="Consolas"/>
                <a:sym typeface="Consolas"/>
              </a:rPr>
              <a:t>4</a:t>
            </a:r>
            <a:r>
              <a:rPr lang="en" sz="1100">
                <a:solidFill>
                  <a:srgbClr val="000000"/>
                </a:solidFill>
                <a:latin typeface="Consolas"/>
                <a:ea typeface="Consolas"/>
                <a:cs typeface="Consolas"/>
                <a:sym typeface="Consolas"/>
              </a:rPr>
              <a:t>  }</a:t>
            </a:r>
            <a:endParaRPr sz="11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098658"/>
                </a:solidFill>
                <a:latin typeface="Consolas"/>
                <a:ea typeface="Consolas"/>
                <a:cs typeface="Consolas"/>
                <a:sym typeface="Consolas"/>
              </a:rPr>
              <a:t>5</a:t>
            </a:r>
            <a:r>
              <a:rPr lang="en" sz="1100">
                <a:solidFill>
                  <a:srgbClr val="000000"/>
                </a:solidFill>
                <a:latin typeface="Consolas"/>
                <a:ea typeface="Consolas"/>
                <a:cs typeface="Consolas"/>
                <a:sym typeface="Consolas"/>
              </a:rPr>
              <a:t>  </a:t>
            </a:r>
            <a:endParaRPr sz="11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098658"/>
                </a:solidFill>
                <a:latin typeface="Consolas"/>
                <a:ea typeface="Consolas"/>
                <a:cs typeface="Consolas"/>
                <a:sym typeface="Consolas"/>
              </a:rPr>
              <a:t>6</a:t>
            </a:r>
            <a:r>
              <a:rPr lang="en" sz="1100">
                <a:solidFill>
                  <a:srgbClr val="000000"/>
                </a:solidFill>
                <a:latin typeface="Consolas"/>
                <a:ea typeface="Consolas"/>
                <a:cs typeface="Consolas"/>
                <a:sym typeface="Consolas"/>
              </a:rPr>
              <a:t>  </a:t>
            </a:r>
            <a:r>
              <a:rPr lang="en" sz="1100">
                <a:solidFill>
                  <a:srgbClr val="0000FF"/>
                </a:solidFill>
                <a:latin typeface="Consolas"/>
                <a:ea typeface="Consolas"/>
                <a:cs typeface="Consolas"/>
                <a:sym typeface="Consolas"/>
              </a:rPr>
              <a:t>public</a:t>
            </a:r>
            <a:r>
              <a:rPr lang="en" sz="1100">
                <a:solidFill>
                  <a:srgbClr val="000000"/>
                </a:solidFill>
                <a:latin typeface="Consolas"/>
                <a:ea typeface="Consolas"/>
                <a:cs typeface="Consolas"/>
                <a:sym typeface="Consolas"/>
              </a:rPr>
              <a:t> </a:t>
            </a:r>
            <a:r>
              <a:rPr lang="en" sz="1100">
                <a:solidFill>
                  <a:srgbClr val="267F99"/>
                </a:solidFill>
                <a:latin typeface="Consolas"/>
                <a:ea typeface="Consolas"/>
                <a:cs typeface="Consolas"/>
                <a:sym typeface="Consolas"/>
              </a:rPr>
              <a:t>int</a:t>
            </a:r>
            <a:r>
              <a:rPr lang="en" sz="1100">
                <a:solidFill>
                  <a:srgbClr val="000000"/>
                </a:solidFill>
                <a:latin typeface="Consolas"/>
                <a:ea typeface="Consolas"/>
                <a:cs typeface="Consolas"/>
                <a:sym typeface="Consolas"/>
              </a:rPr>
              <a:t> </a:t>
            </a:r>
            <a:r>
              <a:rPr lang="en" sz="1100">
                <a:solidFill>
                  <a:srgbClr val="795E26"/>
                </a:solidFill>
                <a:latin typeface="Consolas"/>
                <a:ea typeface="Consolas"/>
                <a:cs typeface="Consolas"/>
                <a:sym typeface="Consolas"/>
              </a:rPr>
              <a:t>intReturn</a:t>
            </a:r>
            <a:r>
              <a:rPr lang="en" sz="1100">
                <a:solidFill>
                  <a:srgbClr val="000000"/>
                </a:solidFill>
                <a:latin typeface="Consolas"/>
                <a:ea typeface="Consolas"/>
                <a:cs typeface="Consolas"/>
                <a:sym typeface="Consolas"/>
              </a:rPr>
              <a:t>() {</a:t>
            </a:r>
            <a:endParaRPr sz="11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098658"/>
                </a:solidFill>
                <a:latin typeface="Consolas"/>
                <a:ea typeface="Consolas"/>
                <a:cs typeface="Consolas"/>
                <a:sym typeface="Consolas"/>
              </a:rPr>
              <a:t>7</a:t>
            </a:r>
            <a:r>
              <a:rPr lang="en" sz="1100">
                <a:solidFill>
                  <a:srgbClr val="000000"/>
                </a:solidFill>
                <a:latin typeface="Consolas"/>
                <a:ea typeface="Consolas"/>
                <a:cs typeface="Consolas"/>
                <a:sym typeface="Consolas"/>
              </a:rPr>
              <a:t>      </a:t>
            </a:r>
            <a:r>
              <a:rPr lang="en" sz="1100">
                <a:solidFill>
                  <a:srgbClr val="AF00DB"/>
                </a:solidFill>
                <a:latin typeface="Consolas"/>
                <a:ea typeface="Consolas"/>
                <a:cs typeface="Consolas"/>
                <a:sym typeface="Consolas"/>
              </a:rPr>
              <a:t>return</a:t>
            </a:r>
            <a:r>
              <a:rPr lang="en" sz="1100">
                <a:solidFill>
                  <a:srgbClr val="000000"/>
                </a:solidFill>
                <a:latin typeface="Consolas"/>
                <a:ea typeface="Consolas"/>
                <a:cs typeface="Consolas"/>
                <a:sym typeface="Consolas"/>
              </a:rPr>
              <a:t> </a:t>
            </a:r>
            <a:r>
              <a:rPr lang="en" sz="1100">
                <a:solidFill>
                  <a:srgbClr val="098658"/>
                </a:solidFill>
                <a:latin typeface="Consolas"/>
                <a:ea typeface="Consolas"/>
                <a:cs typeface="Consolas"/>
                <a:sym typeface="Consolas"/>
              </a:rPr>
              <a:t>5</a:t>
            </a:r>
            <a:r>
              <a:rPr lang="en" sz="1100">
                <a:solidFill>
                  <a:srgbClr val="000000"/>
                </a:solidFill>
                <a:latin typeface="Consolas"/>
                <a:ea typeface="Consolas"/>
                <a:cs typeface="Consolas"/>
                <a:sym typeface="Consolas"/>
              </a:rPr>
              <a:t>;</a:t>
            </a:r>
            <a:endParaRPr sz="11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rgbClr val="098658"/>
                </a:solidFill>
                <a:latin typeface="Consolas"/>
                <a:ea typeface="Consolas"/>
                <a:cs typeface="Consolas"/>
                <a:sym typeface="Consolas"/>
              </a:rPr>
              <a:t>8</a:t>
            </a:r>
            <a:r>
              <a:rPr lang="en" sz="1100">
                <a:solidFill>
                  <a:srgbClr val="000000"/>
                </a:solidFill>
                <a:latin typeface="Consolas"/>
                <a:ea typeface="Consolas"/>
                <a:cs typeface="Consolas"/>
                <a:sym typeface="Consolas"/>
              </a:rPr>
              <a:t>  }</a:t>
            </a:r>
            <a:endParaRPr sz="1100">
              <a:solidFill>
                <a:srgbClr val="999999"/>
              </a:solidFill>
              <a:latin typeface="Consolas"/>
              <a:ea typeface="Consolas"/>
              <a:cs typeface="Consolas"/>
              <a:sym typeface="Consolas"/>
            </a:endParaRPr>
          </a:p>
        </p:txBody>
      </p:sp>
      <p:pic>
        <p:nvPicPr>
          <p:cNvPr id="570" name="Google Shape;570;p68"/>
          <p:cNvPicPr preferRelativeResize="0"/>
          <p:nvPr/>
        </p:nvPicPr>
        <p:blipFill>
          <a:blip r:embed="rId3">
            <a:alphaModFix/>
          </a:blip>
          <a:stretch>
            <a:fillRect/>
          </a:stretch>
        </p:blipFill>
        <p:spPr>
          <a:xfrm>
            <a:off x="5188525" y="4591820"/>
            <a:ext cx="3706500" cy="340280"/>
          </a:xfrm>
          <a:prstGeom prst="rect">
            <a:avLst/>
          </a:prstGeom>
          <a:noFill/>
          <a:ln cap="flat" cmpd="sng" w="19050">
            <a:solidFill>
              <a:srgbClr val="B7B7B7"/>
            </a:solidFill>
            <a:prstDash val="solid"/>
            <a:round/>
            <a:headEnd len="sm" w="sm" type="none"/>
            <a:tailEnd len="sm" w="sm" type="none"/>
          </a:ln>
        </p:spPr>
      </p:pic>
      <p:sp>
        <p:nvSpPr>
          <p:cNvPr id="571" name="Google Shape;571;p68"/>
          <p:cNvSpPr txBox="1"/>
          <p:nvPr>
            <p:ph idx="3" type="body"/>
          </p:nvPr>
        </p:nvSpPr>
        <p:spPr>
          <a:xfrm>
            <a:off x="5188525" y="3955787"/>
            <a:ext cx="3706500" cy="554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Assigning a method with a </a:t>
            </a:r>
            <a:r>
              <a:rPr lang="en" sz="1200">
                <a:latin typeface="Courier New"/>
                <a:ea typeface="Courier New"/>
                <a:cs typeface="Courier New"/>
                <a:sym typeface="Courier New"/>
              </a:rPr>
              <a:t>void</a:t>
            </a:r>
            <a:r>
              <a:rPr lang="en" sz="1200"/>
              <a:t> return type to a variable of any type will cause a </a:t>
            </a:r>
            <a:r>
              <a:rPr b="1" i="1" lang="en" sz="1200">
                <a:solidFill>
                  <a:srgbClr val="FF0000"/>
                </a:solidFill>
              </a:rPr>
              <a:t>compiler error</a:t>
            </a:r>
            <a:r>
              <a:rPr lang="en" sz="1200"/>
              <a:t>.</a:t>
            </a:r>
            <a:endParaRPr sz="1200"/>
          </a:p>
        </p:txBody>
      </p:sp>
      <p:sp>
        <p:nvSpPr>
          <p:cNvPr id="572" name="Google Shape;572;p68"/>
          <p:cNvSpPr/>
          <p:nvPr/>
        </p:nvSpPr>
        <p:spPr>
          <a:xfrm>
            <a:off x="6569775" y="1315425"/>
            <a:ext cx="235250" cy="339950"/>
          </a:xfrm>
          <a:custGeom>
            <a:rect b="b" l="l" r="r" t="t"/>
            <a:pathLst>
              <a:path extrusionOk="0" h="13598" w="9410">
                <a:moveTo>
                  <a:pt x="0" y="0"/>
                </a:moveTo>
                <a:cubicBezTo>
                  <a:pt x="1527" y="1133"/>
                  <a:pt x="8179" y="4533"/>
                  <a:pt x="9164" y="6799"/>
                </a:cubicBezTo>
                <a:cubicBezTo>
                  <a:pt x="10150" y="9065"/>
                  <a:pt x="6455" y="12465"/>
                  <a:pt x="5913" y="13598"/>
                </a:cubicBezTo>
              </a:path>
            </a:pathLst>
          </a:custGeom>
          <a:noFill/>
          <a:ln cap="flat" cmpd="sng" w="19050">
            <a:solidFill>
              <a:srgbClr val="FF0000"/>
            </a:solidFill>
            <a:prstDash val="solid"/>
            <a:round/>
            <a:headEnd len="med" w="med" type="none"/>
            <a:tailEnd len="med" w="med" type="triangle"/>
          </a:ln>
        </p:spPr>
      </p:sp>
      <p:sp>
        <p:nvSpPr>
          <p:cNvPr id="573" name="Google Shape;573;p68"/>
          <p:cNvSpPr/>
          <p:nvPr/>
        </p:nvSpPr>
        <p:spPr>
          <a:xfrm>
            <a:off x="5263795" y="1345000"/>
            <a:ext cx="522625" cy="687275"/>
          </a:xfrm>
          <a:custGeom>
            <a:rect b="b" l="l" r="r" t="t"/>
            <a:pathLst>
              <a:path extrusionOk="0" h="27491" w="20905">
                <a:moveTo>
                  <a:pt x="11151" y="0"/>
                </a:moveTo>
                <a:cubicBezTo>
                  <a:pt x="9328" y="3547"/>
                  <a:pt x="-1413" y="16701"/>
                  <a:pt x="213" y="21283"/>
                </a:cubicBezTo>
                <a:cubicBezTo>
                  <a:pt x="1839" y="25865"/>
                  <a:pt x="17456" y="26456"/>
                  <a:pt x="20905" y="27491"/>
                </a:cubicBezTo>
              </a:path>
            </a:pathLst>
          </a:custGeom>
          <a:noFill/>
          <a:ln cap="flat" cmpd="sng" w="19050">
            <a:solidFill>
              <a:srgbClr val="FF0000"/>
            </a:solidFill>
            <a:prstDash val="solid"/>
            <a:round/>
            <a:headEnd len="med" w="med" type="none"/>
            <a:tailEnd len="med" w="med" type="triangle"/>
          </a:ln>
        </p:spPr>
      </p:sp>
      <p:sp>
        <p:nvSpPr>
          <p:cNvPr id="574" name="Google Shape;574;p68"/>
          <p:cNvSpPr txBox="1"/>
          <p:nvPr>
            <p:ph idx="3" type="body"/>
          </p:nvPr>
        </p:nvSpPr>
        <p:spPr>
          <a:xfrm>
            <a:off x="5192225" y="736850"/>
            <a:ext cx="3706500" cy="706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A method that declares a void </a:t>
            </a:r>
            <a:r>
              <a:rPr b="1" i="1" lang="en" sz="1200">
                <a:solidFill>
                  <a:srgbClr val="FF0000"/>
                </a:solidFill>
              </a:rPr>
              <a:t>return type</a:t>
            </a:r>
            <a:r>
              <a:rPr lang="en" sz="1200">
                <a:solidFill>
                  <a:srgbClr val="FF0000"/>
                </a:solidFill>
              </a:rPr>
              <a:t> </a:t>
            </a:r>
            <a:r>
              <a:rPr lang="en" sz="1200"/>
              <a:t>does not return a value of any type, though a return statement can be used without a value.</a:t>
            </a:r>
            <a:endParaRPr sz="1200"/>
          </a:p>
        </p:txBody>
      </p:sp>
      <p:sp>
        <p:nvSpPr>
          <p:cNvPr id="575" name="Google Shape;575;p68"/>
          <p:cNvSpPr/>
          <p:nvPr/>
        </p:nvSpPr>
        <p:spPr>
          <a:xfrm>
            <a:off x="5009535" y="2134148"/>
            <a:ext cx="1087300" cy="1442050"/>
          </a:xfrm>
          <a:custGeom>
            <a:rect b="b" l="l" r="r" t="t"/>
            <a:pathLst>
              <a:path extrusionOk="0" h="57682" w="43492">
                <a:moveTo>
                  <a:pt x="9793" y="56524"/>
                </a:moveTo>
                <a:cubicBezTo>
                  <a:pt x="10138" y="55834"/>
                  <a:pt x="13291" y="61549"/>
                  <a:pt x="11862" y="52385"/>
                </a:cubicBezTo>
                <a:cubicBezTo>
                  <a:pt x="10433" y="43221"/>
                  <a:pt x="-4051" y="7946"/>
                  <a:pt x="1221" y="1541"/>
                </a:cubicBezTo>
                <a:cubicBezTo>
                  <a:pt x="6493" y="-4864"/>
                  <a:pt x="36447" y="11888"/>
                  <a:pt x="43492" y="13957"/>
                </a:cubicBezTo>
              </a:path>
            </a:pathLst>
          </a:custGeom>
          <a:noFill/>
          <a:ln cap="flat" cmpd="sng" w="19050">
            <a:solidFill>
              <a:srgbClr val="FF0000"/>
            </a:solidFill>
            <a:prstDash val="solid"/>
            <a:round/>
            <a:headEnd len="med" w="med" type="none"/>
            <a:tailEnd len="med" w="med" type="triangle"/>
          </a:ln>
        </p:spPr>
      </p:sp>
      <p:sp>
        <p:nvSpPr>
          <p:cNvPr id="576" name="Google Shape;576;p68"/>
          <p:cNvSpPr/>
          <p:nvPr/>
        </p:nvSpPr>
        <p:spPr>
          <a:xfrm>
            <a:off x="6133775" y="2845175"/>
            <a:ext cx="211550" cy="399075"/>
          </a:xfrm>
          <a:custGeom>
            <a:rect b="b" l="l" r="r" t="t"/>
            <a:pathLst>
              <a:path extrusionOk="0" h="15963" w="8462">
                <a:moveTo>
                  <a:pt x="0" y="15963"/>
                </a:moveTo>
                <a:cubicBezTo>
                  <a:pt x="1380" y="14534"/>
                  <a:pt x="7538" y="10051"/>
                  <a:pt x="8277" y="7390"/>
                </a:cubicBezTo>
                <a:cubicBezTo>
                  <a:pt x="9016" y="4730"/>
                  <a:pt x="5075" y="1232"/>
                  <a:pt x="4434" y="0"/>
                </a:cubicBezTo>
              </a:path>
            </a:pathLst>
          </a:custGeom>
          <a:noFill/>
          <a:ln cap="flat" cmpd="sng" w="19050">
            <a:solidFill>
              <a:srgbClr val="FF0000"/>
            </a:solidFill>
            <a:prstDash val="solid"/>
            <a:round/>
            <a:headEnd len="med" w="med" type="none"/>
            <a:tailEnd len="med" w="med" type="triangle"/>
          </a:ln>
        </p:spPr>
      </p:sp>
      <p:sp>
        <p:nvSpPr>
          <p:cNvPr id="577" name="Google Shape;577;p68"/>
          <p:cNvSpPr txBox="1"/>
          <p:nvPr>
            <p:ph idx="3" type="body"/>
          </p:nvPr>
        </p:nvSpPr>
        <p:spPr>
          <a:xfrm>
            <a:off x="5192225" y="3167362"/>
            <a:ext cx="3706500" cy="706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A method that declares a return type of any other type </a:t>
            </a:r>
            <a:r>
              <a:rPr b="1" i="1" lang="en" sz="1200">
                <a:solidFill>
                  <a:srgbClr val="FF0000"/>
                </a:solidFill>
              </a:rPr>
              <a:t>must</a:t>
            </a:r>
            <a:r>
              <a:rPr lang="en" sz="1200">
                <a:solidFill>
                  <a:srgbClr val="FF0000"/>
                </a:solidFill>
              </a:rPr>
              <a:t> </a:t>
            </a:r>
            <a:r>
              <a:rPr lang="en" sz="1200"/>
              <a:t>return a value of a </a:t>
            </a:r>
            <a:r>
              <a:rPr b="1" i="1" lang="en" sz="1200">
                <a:solidFill>
                  <a:srgbClr val="FF0000"/>
                </a:solidFill>
              </a:rPr>
              <a:t>compatible type</a:t>
            </a:r>
            <a:r>
              <a:rPr lang="en" sz="1200"/>
              <a:t>. If not, the method will </a:t>
            </a:r>
            <a:r>
              <a:rPr b="1" i="1" lang="en" sz="1200">
                <a:solidFill>
                  <a:srgbClr val="FF0000"/>
                </a:solidFill>
              </a:rPr>
              <a:t>not compile</a:t>
            </a:r>
            <a:r>
              <a:rPr lang="en" sz="1200"/>
              <a:t>.</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9"/>
          <p:cNvSpPr txBox="1"/>
          <p:nvPr>
            <p:ph idx="1" type="body"/>
          </p:nvPr>
        </p:nvSpPr>
        <p:spPr>
          <a:xfrm>
            <a:off x="65250" y="731625"/>
            <a:ext cx="89559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In Python, all methods return a value (even if that value is </a:t>
            </a:r>
            <a:r>
              <a:rPr lang="en">
                <a:latin typeface="Courier New"/>
                <a:ea typeface="Courier New"/>
                <a:cs typeface="Courier New"/>
                <a:sym typeface="Courier New"/>
              </a:rPr>
              <a:t>None</a:t>
            </a:r>
            <a:r>
              <a:rPr lang="en"/>
              <a:t>). In Java, a method must declare its return type - if the return type is not </a:t>
            </a:r>
            <a:r>
              <a:rPr lang="en">
                <a:latin typeface="Courier New"/>
                <a:ea typeface="Courier New"/>
                <a:cs typeface="Courier New"/>
                <a:sym typeface="Courier New"/>
              </a:rPr>
              <a:t>void</a:t>
            </a:r>
            <a:r>
              <a:rPr lang="en"/>
              <a:t>, the method </a:t>
            </a:r>
            <a:r>
              <a:rPr b="1" i="1" lang="en"/>
              <a:t>must</a:t>
            </a:r>
            <a:r>
              <a:rPr lang="en"/>
              <a:t> return a value of the correct type or the program will not compile. Try writing a few methods that return values.</a:t>
            </a:r>
            <a:endParaRPr/>
          </a:p>
        </p:txBody>
      </p:sp>
      <p:sp>
        <p:nvSpPr>
          <p:cNvPr id="583" name="Google Shape;583;p6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4" name="Google Shape;584;p69"/>
          <p:cNvSpPr txBox="1"/>
          <p:nvPr>
            <p:ph idx="2" type="body"/>
          </p:nvPr>
        </p:nvSpPr>
        <p:spPr>
          <a:xfrm>
            <a:off x="3174450" y="1784525"/>
            <a:ext cx="5766600" cy="3016800"/>
          </a:xfrm>
          <a:prstGeom prst="rect">
            <a:avLst/>
          </a:prstGeom>
        </p:spPr>
        <p:txBody>
          <a:bodyPr anchorCtr="0" anchor="t" bIns="91425" lIns="91425" spcFirstLastPara="1" rIns="91425" wrap="square" tIns="91425">
            <a:spAutoFit/>
          </a:bodyPr>
          <a:lstStyle/>
          <a:p>
            <a:pPr indent="-330200" lvl="0" marL="457200" rtl="0" algn="l">
              <a:lnSpc>
                <a:spcPct val="100000"/>
              </a:lnSpc>
              <a:spcBef>
                <a:spcPts val="0"/>
              </a:spcBef>
              <a:spcAft>
                <a:spcPts val="0"/>
              </a:spcAft>
              <a:buSzPts val="1600"/>
              <a:buChar char="●"/>
            </a:pPr>
            <a:r>
              <a:rPr lang="en" sz="1600"/>
              <a:t>Create a new Java class in the "</a:t>
            </a:r>
            <a:r>
              <a:rPr lang="en" sz="1600">
                <a:solidFill>
                  <a:srgbClr val="FF0000"/>
                </a:solidFill>
                <a:latin typeface="Courier New"/>
                <a:ea typeface="Courier New"/>
                <a:cs typeface="Courier New"/>
                <a:sym typeface="Courier New"/>
              </a:rPr>
              <a:t>unit01</a:t>
            </a:r>
            <a:r>
              <a:rPr lang="en" sz="1600"/>
              <a:t>" folder in a file called "</a:t>
            </a:r>
            <a:r>
              <a:rPr lang="en" sz="1600">
                <a:solidFill>
                  <a:srgbClr val="FF0000"/>
                </a:solidFill>
                <a:latin typeface="Courier New"/>
                <a:ea typeface="Courier New"/>
                <a:cs typeface="Courier New"/>
                <a:sym typeface="Courier New"/>
              </a:rPr>
              <a:t>Calculon.java</a:t>
            </a:r>
            <a:r>
              <a:rPr lang="en" sz="1600"/>
              <a:t>".</a:t>
            </a:r>
            <a:endParaRPr sz="1600"/>
          </a:p>
          <a:p>
            <a:pPr indent="-330200" lvl="0" marL="457200" rtl="0" algn="l">
              <a:lnSpc>
                <a:spcPct val="100000"/>
              </a:lnSpc>
              <a:spcBef>
                <a:spcPts val="0"/>
              </a:spcBef>
              <a:spcAft>
                <a:spcPts val="0"/>
              </a:spcAft>
              <a:buSzPts val="1600"/>
              <a:buChar char="●"/>
            </a:pPr>
            <a:r>
              <a:rPr lang="en" sz="1600"/>
              <a:t>Define a method for each of the four basic arithmetic operations, each of which declares </a:t>
            </a:r>
            <a:r>
              <a:rPr b="1" i="1" lang="en" sz="1600">
                <a:solidFill>
                  <a:srgbClr val="FF0000"/>
                </a:solidFill>
              </a:rPr>
              <a:t>two floating point parameters</a:t>
            </a:r>
            <a:r>
              <a:rPr lang="en" sz="1600"/>
              <a:t> and returns a floating point result.</a:t>
            </a:r>
            <a:endParaRPr sz="1600"/>
          </a:p>
          <a:p>
            <a:pPr indent="-317500" lvl="1" marL="914400" rtl="0" algn="l">
              <a:lnSpc>
                <a:spcPct val="100000"/>
              </a:lnSpc>
              <a:spcBef>
                <a:spcPts val="0"/>
              </a:spcBef>
              <a:spcAft>
                <a:spcPts val="0"/>
              </a:spcAft>
              <a:buSzPts val="1400"/>
              <a:buFont typeface="Courier New"/>
              <a:buChar char="○"/>
            </a:pPr>
            <a:r>
              <a:rPr lang="en" sz="1400">
                <a:solidFill>
                  <a:srgbClr val="FF0000"/>
                </a:solidFill>
                <a:latin typeface="Courier New"/>
                <a:ea typeface="Courier New"/>
                <a:cs typeface="Courier New"/>
                <a:sym typeface="Courier New"/>
              </a:rPr>
              <a:t>add</a:t>
            </a:r>
            <a:endParaRPr sz="1400">
              <a:solidFill>
                <a:srgbClr val="FF0000"/>
              </a:solidFill>
              <a:latin typeface="Courier New"/>
              <a:ea typeface="Courier New"/>
              <a:cs typeface="Courier New"/>
              <a:sym typeface="Courier New"/>
            </a:endParaRPr>
          </a:p>
          <a:p>
            <a:pPr indent="-317500" lvl="1" marL="914400" rtl="0" algn="l">
              <a:lnSpc>
                <a:spcPct val="100000"/>
              </a:lnSpc>
              <a:spcBef>
                <a:spcPts val="0"/>
              </a:spcBef>
              <a:spcAft>
                <a:spcPts val="0"/>
              </a:spcAft>
              <a:buSzPts val="1400"/>
              <a:buFont typeface="Courier New"/>
              <a:buChar char="○"/>
            </a:pPr>
            <a:r>
              <a:rPr lang="en" sz="1400">
                <a:solidFill>
                  <a:srgbClr val="FF0000"/>
                </a:solidFill>
                <a:latin typeface="Courier New"/>
                <a:ea typeface="Courier New"/>
                <a:cs typeface="Courier New"/>
                <a:sym typeface="Courier New"/>
              </a:rPr>
              <a:t>subtract</a:t>
            </a:r>
            <a:endParaRPr sz="1400">
              <a:solidFill>
                <a:srgbClr val="FF0000"/>
              </a:solidFill>
              <a:latin typeface="Courier New"/>
              <a:ea typeface="Courier New"/>
              <a:cs typeface="Courier New"/>
              <a:sym typeface="Courier New"/>
            </a:endParaRPr>
          </a:p>
          <a:p>
            <a:pPr indent="-317500" lvl="1" marL="914400" rtl="0" algn="l">
              <a:lnSpc>
                <a:spcPct val="100000"/>
              </a:lnSpc>
              <a:spcBef>
                <a:spcPts val="0"/>
              </a:spcBef>
              <a:spcAft>
                <a:spcPts val="0"/>
              </a:spcAft>
              <a:buSzPts val="1400"/>
              <a:buFont typeface="Courier New"/>
              <a:buChar char="○"/>
            </a:pPr>
            <a:r>
              <a:rPr lang="en" sz="1400">
                <a:solidFill>
                  <a:srgbClr val="FF0000"/>
                </a:solidFill>
                <a:latin typeface="Courier New"/>
                <a:ea typeface="Courier New"/>
                <a:cs typeface="Courier New"/>
                <a:sym typeface="Courier New"/>
              </a:rPr>
              <a:t>multiply</a:t>
            </a:r>
            <a:endParaRPr sz="1400">
              <a:solidFill>
                <a:srgbClr val="FF0000"/>
              </a:solidFill>
              <a:latin typeface="Courier New"/>
              <a:ea typeface="Courier New"/>
              <a:cs typeface="Courier New"/>
              <a:sym typeface="Courier New"/>
            </a:endParaRPr>
          </a:p>
          <a:p>
            <a:pPr indent="-317500" lvl="1" marL="914400" rtl="0" algn="l">
              <a:lnSpc>
                <a:spcPct val="100000"/>
              </a:lnSpc>
              <a:spcBef>
                <a:spcPts val="0"/>
              </a:spcBef>
              <a:spcAft>
                <a:spcPts val="0"/>
              </a:spcAft>
              <a:buSzPts val="1400"/>
              <a:buFont typeface="Courier New"/>
              <a:buChar char="○"/>
            </a:pPr>
            <a:r>
              <a:rPr lang="en" sz="1400">
                <a:solidFill>
                  <a:srgbClr val="FF0000"/>
                </a:solidFill>
                <a:latin typeface="Courier New"/>
                <a:ea typeface="Courier New"/>
                <a:cs typeface="Courier New"/>
                <a:sym typeface="Courier New"/>
              </a:rPr>
              <a:t>divide</a:t>
            </a:r>
            <a:endParaRPr sz="1400">
              <a:solidFill>
                <a:srgbClr val="FF0000"/>
              </a:solidFill>
              <a:latin typeface="Courier New"/>
              <a:ea typeface="Courier New"/>
              <a:cs typeface="Courier New"/>
              <a:sym typeface="Courier New"/>
            </a:endParaRPr>
          </a:p>
          <a:p>
            <a:pPr indent="-330200" lvl="0" marL="457200" rtl="0" algn="l">
              <a:lnSpc>
                <a:spcPct val="100000"/>
              </a:lnSpc>
              <a:spcBef>
                <a:spcPts val="0"/>
              </a:spcBef>
              <a:spcAft>
                <a:spcPts val="0"/>
              </a:spcAft>
              <a:buSzPts val="1600"/>
              <a:buChar char="●"/>
            </a:pPr>
            <a:r>
              <a:rPr lang="en" sz="1600"/>
              <a:t>Test your methods by calling them from </a:t>
            </a:r>
            <a:r>
              <a:rPr lang="en" sz="1600">
                <a:latin typeface="Courier New"/>
                <a:ea typeface="Courier New"/>
                <a:cs typeface="Courier New"/>
                <a:sym typeface="Courier New"/>
              </a:rPr>
              <a:t>main</a:t>
            </a:r>
            <a:r>
              <a:rPr lang="en" sz="1600"/>
              <a:t> and printing the results to standard output.</a:t>
            </a:r>
            <a:endParaRPr sz="1600"/>
          </a:p>
          <a:p>
            <a:pPr indent="-330200" lvl="0" marL="457200" rtl="0" algn="l">
              <a:lnSpc>
                <a:spcPct val="100000"/>
              </a:lnSpc>
              <a:spcBef>
                <a:spcPts val="0"/>
              </a:spcBef>
              <a:spcAft>
                <a:spcPts val="0"/>
              </a:spcAft>
              <a:buSzPts val="1600"/>
              <a:buChar char="●"/>
            </a:pPr>
            <a:r>
              <a:rPr lang="en" sz="1600"/>
              <a:t>Run the class.</a:t>
            </a:r>
            <a:endParaRPr sz="1500"/>
          </a:p>
        </p:txBody>
      </p:sp>
      <p:sp>
        <p:nvSpPr>
          <p:cNvPr id="585" name="Google Shape;585;p69"/>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Calculon</a:t>
            </a:r>
            <a:endParaRPr/>
          </a:p>
        </p:txBody>
      </p:sp>
      <p:sp>
        <p:nvSpPr>
          <p:cNvPr id="586" name="Google Shape;586;p69"/>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1.9</a:t>
            </a:r>
            <a:endParaRPr/>
          </a:p>
        </p:txBody>
      </p:sp>
      <p:pic>
        <p:nvPicPr>
          <p:cNvPr id="587" name="Google Shape;587;p69"/>
          <p:cNvPicPr preferRelativeResize="0"/>
          <p:nvPr/>
        </p:nvPicPr>
        <p:blipFill rotWithShape="1">
          <a:blip r:embed="rId3">
            <a:alphaModFix/>
          </a:blip>
          <a:srcRect b="0" l="13104" r="21209" t="0"/>
          <a:stretch/>
        </p:blipFill>
        <p:spPr>
          <a:xfrm>
            <a:off x="246150" y="1761304"/>
            <a:ext cx="2644800" cy="2268096"/>
          </a:xfrm>
          <a:prstGeom prst="rect">
            <a:avLst/>
          </a:prstGeom>
          <a:noFill/>
          <a:ln cap="flat" cmpd="sng" w="19050">
            <a:solidFill>
              <a:schemeClr val="dk2"/>
            </a:solidFill>
            <a:prstDash val="solid"/>
            <a:round/>
            <a:headEnd len="sm" w="sm" type="none"/>
            <a:tailEnd len="sm" w="sm" type="none"/>
          </a:ln>
        </p:spPr>
      </p:pic>
      <p:sp>
        <p:nvSpPr>
          <p:cNvPr id="588" name="Google Shape;588;p69"/>
          <p:cNvSpPr txBox="1"/>
          <p:nvPr>
            <p:ph idx="4" type="body"/>
          </p:nvPr>
        </p:nvSpPr>
        <p:spPr>
          <a:xfrm>
            <a:off x="246150" y="4192875"/>
            <a:ext cx="2644800" cy="831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lnSpc>
                <a:spcPct val="100000"/>
              </a:lnSpc>
              <a:spcBef>
                <a:spcPts val="0"/>
              </a:spcBef>
              <a:spcAft>
                <a:spcPts val="0"/>
              </a:spcAft>
              <a:buNone/>
            </a:pPr>
            <a:r>
              <a:rPr lang="en" sz="1400">
                <a:solidFill>
                  <a:srgbClr val="0000FF"/>
                </a:solidFill>
                <a:latin typeface="Consolas"/>
                <a:ea typeface="Consolas"/>
                <a:cs typeface="Consolas"/>
                <a:sym typeface="Consolas"/>
              </a:rPr>
              <a:t>public</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int</a:t>
            </a:r>
            <a:r>
              <a:rPr lang="en" sz="1400">
                <a:solidFill>
                  <a:srgbClr val="000000"/>
                </a:solidFill>
                <a:latin typeface="Consolas"/>
                <a:ea typeface="Consolas"/>
                <a:cs typeface="Consolas"/>
                <a:sym typeface="Consolas"/>
              </a:rPr>
              <a:t> </a:t>
            </a:r>
            <a:r>
              <a:rPr lang="en" sz="1400">
                <a:solidFill>
                  <a:srgbClr val="795E26"/>
                </a:solidFill>
                <a:latin typeface="Consolas"/>
                <a:ea typeface="Consolas"/>
                <a:cs typeface="Consolas"/>
                <a:sym typeface="Consolas"/>
              </a:rPr>
              <a:t>intReturn</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AF00DB"/>
                </a:solidFill>
                <a:latin typeface="Consolas"/>
                <a:ea typeface="Consolas"/>
                <a:cs typeface="Consolas"/>
                <a:sym typeface="Consolas"/>
              </a:rPr>
              <a:t>return</a:t>
            </a:r>
            <a:r>
              <a:rPr lang="en" sz="1400">
                <a:solidFill>
                  <a:srgbClr val="000000"/>
                </a:solidFill>
                <a:latin typeface="Consolas"/>
                <a:ea typeface="Consolas"/>
                <a:cs typeface="Consolas"/>
                <a:sym typeface="Consolas"/>
              </a:rPr>
              <a:t> </a:t>
            </a:r>
            <a:r>
              <a:rPr lang="en" sz="1400">
                <a:solidFill>
                  <a:srgbClr val="098658"/>
                </a:solidFill>
                <a:latin typeface="Consolas"/>
                <a:ea typeface="Consolas"/>
                <a:cs typeface="Consolas"/>
                <a:sym typeface="Consolas"/>
              </a:rPr>
              <a:t>5</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00000"/>
                </a:solidFill>
                <a:latin typeface="Consolas"/>
                <a:ea typeface="Consolas"/>
                <a:cs typeface="Consolas"/>
                <a:sym typeface="Consolas"/>
              </a:rPr>
              <a:t>}</a:t>
            </a:r>
            <a:endParaRPr sz="1400">
              <a:solidFill>
                <a:srgbClr val="569CD6"/>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0"/>
          <p:cNvSpPr txBox="1"/>
          <p:nvPr>
            <p:ph type="title"/>
          </p:nvPr>
        </p:nvSpPr>
        <p:spPr>
          <a:xfrm>
            <a:off x="151388" y="59600"/>
            <a:ext cx="3706500" cy="6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Conditionals</a:t>
            </a:r>
            <a:endParaRPr/>
          </a:p>
        </p:txBody>
      </p:sp>
      <p:sp>
        <p:nvSpPr>
          <p:cNvPr id="594" name="Google Shape;594;p70"/>
          <p:cNvSpPr txBox="1"/>
          <p:nvPr>
            <p:ph idx="1" type="body"/>
          </p:nvPr>
        </p:nvSpPr>
        <p:spPr>
          <a:xfrm>
            <a:off x="4492275" y="119925"/>
            <a:ext cx="4453200" cy="343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Recall that a </a:t>
            </a:r>
            <a:r>
              <a:rPr b="1" i="1" lang="en">
                <a:solidFill>
                  <a:srgbClr val="FF0000"/>
                </a:solidFill>
              </a:rPr>
              <a:t>boolean expression</a:t>
            </a:r>
            <a:r>
              <a:rPr lang="en"/>
              <a:t> is one that, when evaluated, results in a </a:t>
            </a:r>
            <a:r>
              <a:rPr lang="en">
                <a:solidFill>
                  <a:srgbClr val="FF0000"/>
                </a:solidFill>
                <a:latin typeface="Courier New"/>
                <a:ea typeface="Courier New"/>
                <a:cs typeface="Courier New"/>
                <a:sym typeface="Courier New"/>
              </a:rPr>
              <a:t>boolean</a:t>
            </a:r>
            <a:r>
              <a:rPr lang="en">
                <a:solidFill>
                  <a:srgbClr val="FF0000"/>
                </a:solidFill>
              </a:rPr>
              <a:t> </a:t>
            </a:r>
            <a:r>
              <a:rPr b="1" i="1" lang="en">
                <a:solidFill>
                  <a:srgbClr val="FF0000"/>
                </a:solidFill>
              </a:rPr>
              <a:t>value</a:t>
            </a:r>
            <a:r>
              <a:rPr lang="en"/>
              <a:t>, i.e. </a:t>
            </a:r>
            <a:r>
              <a:rPr lang="en">
                <a:solidFill>
                  <a:srgbClr val="FF0000"/>
                </a:solidFill>
                <a:latin typeface="Courier New"/>
                <a:ea typeface="Courier New"/>
                <a:cs typeface="Courier New"/>
                <a:sym typeface="Courier New"/>
              </a:rPr>
              <a:t>true</a:t>
            </a:r>
            <a:r>
              <a:rPr lang="en">
                <a:solidFill>
                  <a:srgbClr val="FF0000"/>
                </a:solidFill>
              </a:rPr>
              <a:t> </a:t>
            </a:r>
            <a:r>
              <a:rPr lang="en"/>
              <a:t>or </a:t>
            </a:r>
            <a:r>
              <a:rPr lang="en">
                <a:solidFill>
                  <a:srgbClr val="FF0000"/>
                </a:solidFill>
                <a:latin typeface="Courier New"/>
                <a:ea typeface="Courier New"/>
                <a:cs typeface="Courier New"/>
                <a:sym typeface="Courier New"/>
              </a:rPr>
              <a:t>false</a:t>
            </a:r>
            <a:r>
              <a:rPr lang="en"/>
              <a:t>.</a:t>
            </a:r>
            <a:endParaRPr/>
          </a:p>
          <a:p>
            <a:pPr indent="-311150" lvl="0" marL="457200" rtl="0" algn="l">
              <a:spcBef>
                <a:spcPts val="0"/>
              </a:spcBef>
              <a:spcAft>
                <a:spcPts val="0"/>
              </a:spcAft>
              <a:buSzPts val="1300"/>
              <a:buChar char="●"/>
            </a:pPr>
            <a:r>
              <a:rPr lang="en"/>
              <a:t>Just like Python, </a:t>
            </a:r>
            <a:r>
              <a:rPr b="1" i="1" lang="en">
                <a:solidFill>
                  <a:srgbClr val="FF0000"/>
                </a:solidFill>
              </a:rPr>
              <a:t>logical</a:t>
            </a:r>
            <a:r>
              <a:rPr lang="en">
                <a:solidFill>
                  <a:srgbClr val="FF0000"/>
                </a:solidFill>
              </a:rPr>
              <a:t> </a:t>
            </a:r>
            <a:r>
              <a:rPr lang="en"/>
              <a:t>and </a:t>
            </a:r>
            <a:r>
              <a:rPr b="1" i="1" lang="en">
                <a:solidFill>
                  <a:srgbClr val="FF0000"/>
                </a:solidFill>
              </a:rPr>
              <a:t>comparison operators</a:t>
            </a:r>
            <a:r>
              <a:rPr lang="en"/>
              <a:t> can be combined to create complex boolean expressions in Java.</a:t>
            </a:r>
            <a:endParaRPr/>
          </a:p>
          <a:p>
            <a:pPr indent="-311150" lvl="0" marL="457200" rtl="0" algn="l">
              <a:spcBef>
                <a:spcPts val="0"/>
              </a:spcBef>
              <a:spcAft>
                <a:spcPts val="0"/>
              </a:spcAft>
              <a:buSzPts val="1300"/>
              <a:buChar char="●"/>
            </a:pPr>
            <a:r>
              <a:rPr lang="en"/>
              <a:t>Also like Python, Java supports </a:t>
            </a:r>
            <a:r>
              <a:rPr b="1" i="1" lang="en">
                <a:solidFill>
                  <a:srgbClr val="FF0000"/>
                </a:solidFill>
              </a:rPr>
              <a:t>conditional statements</a:t>
            </a:r>
            <a:r>
              <a:rPr lang="en">
                <a:solidFill>
                  <a:srgbClr val="FF0000"/>
                </a:solidFill>
              </a:rPr>
              <a:t> </a:t>
            </a:r>
            <a:r>
              <a:rPr lang="en"/>
              <a:t>that work very much the same.</a:t>
            </a:r>
            <a:endParaRPr/>
          </a:p>
          <a:p>
            <a:pPr indent="-298450" lvl="1" marL="914400" rtl="0" algn="l">
              <a:spcBef>
                <a:spcPts val="0"/>
              </a:spcBef>
              <a:spcAft>
                <a:spcPts val="0"/>
              </a:spcAft>
              <a:buSzPts val="1100"/>
              <a:buChar char="○"/>
            </a:pPr>
            <a:r>
              <a:rPr lang="en">
                <a:solidFill>
                  <a:srgbClr val="FF0000"/>
                </a:solidFill>
                <a:latin typeface="Courier New"/>
                <a:ea typeface="Courier New"/>
                <a:cs typeface="Courier New"/>
                <a:sym typeface="Courier New"/>
              </a:rPr>
              <a:t>if(expression) {...}</a:t>
            </a:r>
            <a:r>
              <a:rPr lang="en"/>
              <a:t> - executes the statements in the body if the expression is </a:t>
            </a:r>
            <a:r>
              <a:rPr lang="en">
                <a:solidFill>
                  <a:srgbClr val="FF0000"/>
                </a:solidFill>
                <a:latin typeface="Courier New"/>
                <a:ea typeface="Courier New"/>
                <a:cs typeface="Courier New"/>
                <a:sym typeface="Courier New"/>
              </a:rPr>
              <a:t>true</a:t>
            </a:r>
            <a:r>
              <a:rPr lang="en"/>
              <a:t>.</a:t>
            </a:r>
            <a:endParaRPr/>
          </a:p>
          <a:p>
            <a:pPr indent="-298450" lvl="1" marL="914400" rtl="0" algn="l">
              <a:spcBef>
                <a:spcPts val="0"/>
              </a:spcBef>
              <a:spcAft>
                <a:spcPts val="0"/>
              </a:spcAft>
              <a:buSzPts val="1100"/>
              <a:buChar char="○"/>
            </a:pPr>
            <a:r>
              <a:rPr lang="en">
                <a:solidFill>
                  <a:srgbClr val="FF0000"/>
                </a:solidFill>
                <a:latin typeface="Courier New"/>
                <a:ea typeface="Courier New"/>
                <a:cs typeface="Courier New"/>
                <a:sym typeface="Courier New"/>
              </a:rPr>
              <a:t>else {...}</a:t>
            </a:r>
            <a:r>
              <a:rPr lang="en"/>
              <a:t> - executes the statements in the body if all of the </a:t>
            </a:r>
            <a:r>
              <a:rPr b="1" i="1" lang="en">
                <a:solidFill>
                  <a:srgbClr val="FF0000"/>
                </a:solidFill>
              </a:rPr>
              <a:t>preceding conditions</a:t>
            </a:r>
            <a:r>
              <a:rPr lang="en"/>
              <a:t> are </a:t>
            </a:r>
            <a:r>
              <a:rPr lang="en">
                <a:solidFill>
                  <a:srgbClr val="FF0000"/>
                </a:solidFill>
                <a:latin typeface="Courier New"/>
                <a:ea typeface="Courier New"/>
                <a:cs typeface="Courier New"/>
                <a:sym typeface="Courier New"/>
              </a:rPr>
              <a:t>false</a:t>
            </a:r>
            <a:r>
              <a:rPr lang="en"/>
              <a:t>.</a:t>
            </a:r>
            <a:endParaRPr/>
          </a:p>
          <a:p>
            <a:pPr indent="-311150" lvl="0" marL="457200" rtl="0" algn="l">
              <a:spcBef>
                <a:spcPts val="0"/>
              </a:spcBef>
              <a:spcAft>
                <a:spcPts val="0"/>
              </a:spcAft>
              <a:buSzPts val="1300"/>
              <a:buChar char="●"/>
            </a:pPr>
            <a:r>
              <a:rPr lang="en"/>
              <a:t>The most notable difference is that Java </a:t>
            </a:r>
            <a:r>
              <a:rPr b="1" i="1" lang="en">
                <a:solidFill>
                  <a:srgbClr val="FF0000"/>
                </a:solidFill>
              </a:rPr>
              <a:t>does not</a:t>
            </a:r>
            <a:r>
              <a:rPr lang="en"/>
              <a:t> include an </a:t>
            </a:r>
            <a:r>
              <a:rPr lang="en">
                <a:latin typeface="Courier New"/>
                <a:ea typeface="Courier New"/>
                <a:cs typeface="Courier New"/>
                <a:sym typeface="Courier New"/>
              </a:rPr>
              <a:t>elif</a:t>
            </a:r>
            <a:r>
              <a:rPr lang="en"/>
              <a:t> statement.</a:t>
            </a:r>
            <a:endParaRPr/>
          </a:p>
          <a:p>
            <a:pPr indent="-298450" lvl="1" marL="914400" rtl="0" algn="l">
              <a:spcBef>
                <a:spcPts val="0"/>
              </a:spcBef>
              <a:spcAft>
                <a:spcPts val="0"/>
              </a:spcAft>
              <a:buSzPts val="1100"/>
              <a:buChar char="○"/>
            </a:pPr>
            <a:r>
              <a:rPr lang="en"/>
              <a:t>Instead, </a:t>
            </a:r>
            <a:r>
              <a:rPr lang="en">
                <a:solidFill>
                  <a:srgbClr val="FF0000"/>
                </a:solidFill>
                <a:latin typeface="Courier New"/>
                <a:ea typeface="Courier New"/>
                <a:cs typeface="Courier New"/>
                <a:sym typeface="Courier New"/>
              </a:rPr>
              <a:t>else if(expression) {...}</a:t>
            </a:r>
            <a:r>
              <a:rPr lang="en"/>
              <a:t> is used. </a:t>
            </a:r>
            <a:endParaRPr/>
          </a:p>
        </p:txBody>
      </p:sp>
      <p:sp>
        <p:nvSpPr>
          <p:cNvPr id="595" name="Google Shape;595;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6" name="Google Shape;596;p70"/>
          <p:cNvSpPr txBox="1"/>
          <p:nvPr>
            <p:ph idx="3" type="body"/>
          </p:nvPr>
        </p:nvSpPr>
        <p:spPr>
          <a:xfrm>
            <a:off x="150788" y="4233875"/>
            <a:ext cx="4012500" cy="690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A side-by-side comparison of </a:t>
            </a:r>
            <a:r>
              <a:rPr b="1" i="1" lang="en" sz="1200">
                <a:solidFill>
                  <a:srgbClr val="38761D"/>
                </a:solidFill>
              </a:rPr>
              <a:t>logical</a:t>
            </a:r>
            <a:r>
              <a:rPr lang="en" sz="1200">
                <a:solidFill>
                  <a:srgbClr val="38761D"/>
                </a:solidFill>
              </a:rPr>
              <a:t> </a:t>
            </a:r>
            <a:r>
              <a:rPr lang="en" sz="1200"/>
              <a:t>and </a:t>
            </a:r>
            <a:r>
              <a:rPr b="1" i="1" lang="en" sz="1200">
                <a:solidFill>
                  <a:srgbClr val="980000"/>
                </a:solidFill>
              </a:rPr>
              <a:t>comparison</a:t>
            </a:r>
            <a:r>
              <a:rPr lang="en" sz="1200">
                <a:solidFill>
                  <a:srgbClr val="980000"/>
                </a:solidFill>
              </a:rPr>
              <a:t> </a:t>
            </a:r>
            <a:r>
              <a:rPr b="1" i="1" lang="en" sz="1200">
                <a:solidFill>
                  <a:srgbClr val="980000"/>
                </a:solidFill>
              </a:rPr>
              <a:t>operators</a:t>
            </a:r>
            <a:r>
              <a:rPr lang="en" sz="1200"/>
              <a:t> in Python and the equivalent operators in Java.</a:t>
            </a:r>
            <a:endParaRPr sz="1200"/>
          </a:p>
        </p:txBody>
      </p:sp>
      <p:graphicFrame>
        <p:nvGraphicFramePr>
          <p:cNvPr id="597" name="Google Shape;597;p70"/>
          <p:cNvGraphicFramePr/>
          <p:nvPr/>
        </p:nvGraphicFramePr>
        <p:xfrm>
          <a:off x="150788" y="704050"/>
          <a:ext cx="3000000" cy="3000000"/>
        </p:xfrm>
        <a:graphic>
          <a:graphicData uri="http://schemas.openxmlformats.org/drawingml/2006/table">
            <a:tbl>
              <a:tblPr>
                <a:noFill/>
                <a:tableStyleId>{65D460F2-0F06-4B13-B29C-4269B7BDB11E}</a:tableStyleId>
              </a:tblPr>
              <a:tblGrid>
                <a:gridCol w="1067600"/>
                <a:gridCol w="1337475"/>
                <a:gridCol w="1607350"/>
              </a:tblGrid>
              <a:tr h="216400">
                <a:tc>
                  <a:txBody>
                    <a:bodyPr/>
                    <a:lstStyle/>
                    <a:p>
                      <a:pPr indent="0" lvl="0" marL="0" rtl="0" algn="ctr">
                        <a:spcBef>
                          <a:spcPts val="0"/>
                        </a:spcBef>
                        <a:spcAft>
                          <a:spcPts val="0"/>
                        </a:spcAft>
                        <a:buNone/>
                      </a:pPr>
                      <a:r>
                        <a:rPr lang="en" sz="1200">
                          <a:solidFill>
                            <a:srgbClr val="FFFFFF"/>
                          </a:solidFill>
                        </a:rPr>
                        <a:t>Python</a:t>
                      </a:r>
                      <a:endParaRPr sz="1200">
                        <a:solidFill>
                          <a:srgbClr val="FFFFFF"/>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200">
                          <a:solidFill>
                            <a:srgbClr val="FFFFFF"/>
                          </a:solidFill>
                        </a:rPr>
                        <a:t>Java</a:t>
                      </a:r>
                      <a:endParaRPr sz="1200">
                        <a:solidFill>
                          <a:srgbClr val="FFFFFF"/>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200">
                          <a:solidFill>
                            <a:srgbClr val="FFFFFF"/>
                          </a:solidFill>
                        </a:rPr>
                        <a:t>Example</a:t>
                      </a:r>
                      <a:endParaRPr sz="1200">
                        <a:solidFill>
                          <a:srgbClr val="FFFFFF"/>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4A86E8"/>
                    </a:solidFill>
                  </a:tcPr>
                </a:tc>
              </a:tr>
              <a:tr h="216400">
                <a:tc>
                  <a:txBody>
                    <a:bodyPr/>
                    <a:lstStyle/>
                    <a:p>
                      <a:pPr indent="0" lvl="0" marL="0" rtl="0" algn="ctr">
                        <a:spcBef>
                          <a:spcPts val="0"/>
                        </a:spcBef>
                        <a:spcAft>
                          <a:spcPts val="0"/>
                        </a:spcAft>
                        <a:buNone/>
                      </a:pPr>
                      <a:r>
                        <a:rPr lang="en" sz="1200">
                          <a:latin typeface="Consolas"/>
                          <a:ea typeface="Consolas"/>
                          <a:cs typeface="Consolas"/>
                          <a:sym typeface="Consolas"/>
                        </a:rPr>
                        <a:t>not</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 sz="1200">
                          <a:latin typeface="Consolas"/>
                          <a:ea typeface="Consolas"/>
                          <a:cs typeface="Consolas"/>
                          <a:sym typeface="Consolas"/>
                        </a:rPr>
                        <a:t>!a, !(a || b)</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D7A8"/>
                    </a:solidFill>
                  </a:tcPr>
                </a:tc>
              </a:tr>
              <a:tr h="216400">
                <a:tc>
                  <a:txBody>
                    <a:bodyPr/>
                    <a:lstStyle/>
                    <a:p>
                      <a:pPr indent="0" lvl="0" marL="0" rtl="0" algn="ctr">
                        <a:spcBef>
                          <a:spcPts val="0"/>
                        </a:spcBef>
                        <a:spcAft>
                          <a:spcPts val="0"/>
                        </a:spcAft>
                        <a:buNone/>
                      </a:pPr>
                      <a:r>
                        <a:rPr lang="en" sz="1200">
                          <a:latin typeface="Consolas"/>
                          <a:ea typeface="Consolas"/>
                          <a:cs typeface="Consolas"/>
                          <a:sym typeface="Consolas"/>
                        </a:rPr>
                        <a:t>or</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 sz="1200">
                          <a:latin typeface="Consolas"/>
                          <a:ea typeface="Consolas"/>
                          <a:cs typeface="Consolas"/>
                          <a:sym typeface="Consolas"/>
                        </a:rPr>
                        <a:t>a || b</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D7A8"/>
                    </a:solidFill>
                  </a:tcPr>
                </a:tc>
              </a:tr>
              <a:tr h="216400">
                <a:tc>
                  <a:txBody>
                    <a:bodyPr/>
                    <a:lstStyle/>
                    <a:p>
                      <a:pPr indent="0" lvl="0" marL="0" rtl="0" algn="ctr">
                        <a:spcBef>
                          <a:spcPts val="0"/>
                        </a:spcBef>
                        <a:spcAft>
                          <a:spcPts val="0"/>
                        </a:spcAft>
                        <a:buNone/>
                      </a:pPr>
                      <a:r>
                        <a:rPr lang="en" sz="1200">
                          <a:latin typeface="Consolas"/>
                          <a:ea typeface="Consolas"/>
                          <a:cs typeface="Consolas"/>
                          <a:sym typeface="Consolas"/>
                        </a:rPr>
                        <a:t>and</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sz="1200">
                          <a:latin typeface="Consolas"/>
                          <a:ea typeface="Consolas"/>
                          <a:cs typeface="Consolas"/>
                          <a:sym typeface="Consolas"/>
                        </a:rPr>
                        <a:t>&amp;&amp;</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 sz="1200">
                          <a:latin typeface="Consolas"/>
                          <a:ea typeface="Consolas"/>
                          <a:cs typeface="Consolas"/>
                          <a:sym typeface="Consolas"/>
                        </a:rPr>
                        <a:t>a &amp;&amp; b</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D7A8"/>
                    </a:solidFill>
                  </a:tcPr>
                </a:tc>
              </a:tr>
              <a:tr h="216400">
                <a:tc>
                  <a:txBody>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 sz="1200">
                          <a:latin typeface="Consolas"/>
                          <a:ea typeface="Consolas"/>
                          <a:cs typeface="Consolas"/>
                          <a:sym typeface="Consolas"/>
                        </a:rPr>
                        <a:t>a ^ b</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D7A8"/>
                    </a:solidFill>
                  </a:tcPr>
                </a:tc>
              </a:tr>
              <a:tr h="216400">
                <a:tc>
                  <a:txBody>
                    <a:bodyPr/>
                    <a:lstStyle/>
                    <a:p>
                      <a:pPr indent="0" lvl="0" marL="0" rtl="0" algn="ctr">
                        <a:spcBef>
                          <a:spcPts val="0"/>
                        </a:spcBef>
                        <a:spcAft>
                          <a:spcPts val="0"/>
                        </a:spcAft>
                        <a:buNone/>
                      </a:pPr>
                      <a:r>
                        <a:rPr lang="en" sz="1200">
                          <a:latin typeface="Consolas"/>
                          <a:ea typeface="Consolas"/>
                          <a:cs typeface="Consolas"/>
                          <a:sym typeface="Consolas"/>
                        </a:rPr>
                        <a:t>is,</a:t>
                      </a:r>
                      <a:r>
                        <a:rPr lang="en" sz="1200">
                          <a:latin typeface="Roboto"/>
                          <a:ea typeface="Roboto"/>
                          <a:cs typeface="Roboto"/>
                          <a:sym typeface="Roboto"/>
                        </a:rPr>
                        <a:t> </a:t>
                      </a:r>
                      <a:r>
                        <a:rPr lang="en" sz="1200">
                          <a:latin typeface="Consolas"/>
                          <a:ea typeface="Consolas"/>
                          <a:cs typeface="Consolas"/>
                          <a:sym typeface="Consolas"/>
                        </a:rPr>
                        <a:t>is</a:t>
                      </a:r>
                      <a:r>
                        <a:rPr lang="en" sz="1200">
                          <a:latin typeface="Roboto"/>
                          <a:ea typeface="Roboto"/>
                          <a:cs typeface="Roboto"/>
                          <a:sym typeface="Roboto"/>
                        </a:rPr>
                        <a:t> </a:t>
                      </a:r>
                      <a:r>
                        <a:rPr lang="en" sz="1200">
                          <a:latin typeface="Consolas"/>
                          <a:ea typeface="Consolas"/>
                          <a:cs typeface="Consolas"/>
                          <a:sym typeface="Consolas"/>
                        </a:rPr>
                        <a:t>not</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6B8AF"/>
                    </a:solidFill>
                  </a:tcPr>
                </a:tc>
                <a:tc>
                  <a:txBody>
                    <a:bodyPr/>
                    <a:lstStyle/>
                    <a:p>
                      <a:pPr indent="0" lvl="0" marL="0" rtl="0" algn="l">
                        <a:spcBef>
                          <a:spcPts val="0"/>
                        </a:spcBef>
                        <a:spcAft>
                          <a:spcPts val="0"/>
                        </a:spcAft>
                        <a:buNone/>
                      </a:pPr>
                      <a:r>
                        <a:rPr lang="en" sz="1200">
                          <a:latin typeface="Consolas"/>
                          <a:ea typeface="Consolas"/>
                          <a:cs typeface="Consolas"/>
                          <a:sym typeface="Consolas"/>
                        </a:rPr>
                        <a:t>a == b, a != b</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6B8AF"/>
                    </a:solidFill>
                  </a:tcPr>
                </a:tc>
              </a:tr>
              <a:tr h="298625">
                <a:tc>
                  <a:txBody>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None/>
                      </a:pPr>
                      <a:r>
                        <a:rPr lang="en" sz="1100">
                          <a:latin typeface="Consolas"/>
                          <a:ea typeface="Consolas"/>
                          <a:cs typeface="Consolas"/>
                          <a:sym typeface="Consolas"/>
                        </a:rPr>
                        <a:t>== (primitives)</a:t>
                      </a:r>
                      <a:endParaRPr sz="1100">
                        <a:latin typeface="Consolas"/>
                        <a:ea typeface="Consolas"/>
                        <a:cs typeface="Consolas"/>
                        <a:sym typeface="Consolas"/>
                      </a:endParaRPr>
                    </a:p>
                    <a:p>
                      <a:pPr indent="0" lvl="0" marL="0" rtl="0" algn="ctr">
                        <a:spcBef>
                          <a:spcPts val="0"/>
                        </a:spcBef>
                        <a:spcAft>
                          <a:spcPts val="0"/>
                        </a:spcAft>
                        <a:buNone/>
                      </a:pPr>
                      <a:r>
                        <a:rPr lang="en" sz="1100">
                          <a:latin typeface="Consolas"/>
                          <a:ea typeface="Consolas"/>
                          <a:cs typeface="Consolas"/>
                          <a:sym typeface="Consolas"/>
                        </a:rPr>
                        <a:t>equals(Object)</a:t>
                      </a:r>
                      <a:endParaRPr sz="11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6B8AF"/>
                    </a:solidFill>
                  </a:tcPr>
                </a:tc>
                <a:tc>
                  <a:txBody>
                    <a:bodyPr/>
                    <a:lstStyle/>
                    <a:p>
                      <a:pPr indent="0" lvl="0" marL="0" rtl="0" algn="l">
                        <a:spcBef>
                          <a:spcPts val="0"/>
                        </a:spcBef>
                        <a:spcAft>
                          <a:spcPts val="0"/>
                        </a:spcAft>
                        <a:buNone/>
                      </a:pPr>
                      <a:r>
                        <a:rPr lang="en" sz="1200">
                          <a:latin typeface="Consolas"/>
                          <a:ea typeface="Consolas"/>
                          <a:cs typeface="Consolas"/>
                          <a:sym typeface="Consolas"/>
                        </a:rPr>
                        <a:t>x == 5</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a.equals(b)</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6B8AF"/>
                    </a:solidFill>
                  </a:tcPr>
                </a:tc>
              </a:tr>
              <a:tr h="216400">
                <a:tc>
                  <a:txBody>
                    <a:bodyPr/>
                    <a:lstStyle/>
                    <a:p>
                      <a:pPr indent="0" lvl="0" marL="0" rtl="0" algn="ctr">
                        <a:spcBef>
                          <a:spcPts val="0"/>
                        </a:spcBef>
                        <a:spcAft>
                          <a:spcPts val="0"/>
                        </a:spcAft>
                        <a:buNone/>
                      </a:pPr>
                      <a:r>
                        <a:rPr lang="en" sz="1200">
                          <a:latin typeface="Consolas"/>
                          <a:ea typeface="Consolas"/>
                          <a:cs typeface="Consolas"/>
                          <a:sym typeface="Consolas"/>
                        </a:rPr>
                        <a:t>&lt;, &lt;=</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None/>
                      </a:pPr>
                      <a:r>
                        <a:rPr lang="en" sz="1200">
                          <a:latin typeface="Consolas"/>
                          <a:ea typeface="Consolas"/>
                          <a:cs typeface="Consolas"/>
                          <a:sym typeface="Consolas"/>
                        </a:rPr>
                        <a:t>&lt;, &lt;=</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6B8AF"/>
                    </a:solidFill>
                  </a:tcPr>
                </a:tc>
                <a:tc>
                  <a:txBody>
                    <a:bodyPr/>
                    <a:lstStyle/>
                    <a:p>
                      <a:pPr indent="0" lvl="0" marL="0" rtl="0" algn="l">
                        <a:spcBef>
                          <a:spcPts val="0"/>
                        </a:spcBef>
                        <a:spcAft>
                          <a:spcPts val="0"/>
                        </a:spcAft>
                        <a:buNone/>
                      </a:pPr>
                      <a:r>
                        <a:rPr lang="en" sz="1200">
                          <a:latin typeface="Consolas"/>
                          <a:ea typeface="Consolas"/>
                          <a:cs typeface="Consolas"/>
                          <a:sym typeface="Consolas"/>
                        </a:rPr>
                        <a:t>a &lt; b, a &lt;= b</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6B8AF"/>
                    </a:solidFill>
                  </a:tcPr>
                </a:tc>
              </a:tr>
              <a:tr h="216400">
                <a:tc>
                  <a:txBody>
                    <a:bodyPr/>
                    <a:lstStyle/>
                    <a:p>
                      <a:pPr indent="0" lvl="0" marL="0" rtl="0" algn="ctr">
                        <a:spcBef>
                          <a:spcPts val="0"/>
                        </a:spcBef>
                        <a:spcAft>
                          <a:spcPts val="0"/>
                        </a:spcAft>
                        <a:buNone/>
                      </a:pPr>
                      <a:r>
                        <a:rPr lang="en" sz="1200">
                          <a:latin typeface="Consolas"/>
                          <a:ea typeface="Consolas"/>
                          <a:cs typeface="Consolas"/>
                          <a:sym typeface="Consolas"/>
                        </a:rPr>
                        <a:t>&gt;, &gt;=</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None/>
                      </a:pPr>
                      <a:r>
                        <a:rPr lang="en" sz="1200">
                          <a:latin typeface="Consolas"/>
                          <a:ea typeface="Consolas"/>
                          <a:cs typeface="Consolas"/>
                          <a:sym typeface="Consolas"/>
                        </a:rPr>
                        <a:t>&gt;, &gt;=</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6B8AF"/>
                    </a:solidFill>
                  </a:tcPr>
                </a:tc>
                <a:tc>
                  <a:txBody>
                    <a:bodyPr/>
                    <a:lstStyle/>
                    <a:p>
                      <a:pPr indent="0" lvl="0" marL="0" rtl="0" algn="l">
                        <a:spcBef>
                          <a:spcPts val="0"/>
                        </a:spcBef>
                        <a:spcAft>
                          <a:spcPts val="0"/>
                        </a:spcAft>
                        <a:buNone/>
                      </a:pPr>
                      <a:r>
                        <a:rPr lang="en" sz="1200">
                          <a:latin typeface="Consolas"/>
                          <a:ea typeface="Consolas"/>
                          <a:cs typeface="Consolas"/>
                          <a:sym typeface="Consolas"/>
                        </a:rPr>
                        <a:t>a &gt; b, a &gt;= b</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6B8AF"/>
                    </a:solidFill>
                  </a:tcPr>
                </a:tc>
              </a:tr>
            </a:tbl>
          </a:graphicData>
        </a:graphic>
      </p:graphicFrame>
      <p:sp>
        <p:nvSpPr>
          <p:cNvPr id="598" name="Google Shape;598;p70"/>
          <p:cNvSpPr txBox="1"/>
          <p:nvPr/>
        </p:nvSpPr>
        <p:spPr>
          <a:xfrm>
            <a:off x="5080000" y="3516325"/>
            <a:ext cx="3468600" cy="12939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098658"/>
                </a:solidFill>
                <a:latin typeface="Consolas"/>
                <a:ea typeface="Consolas"/>
                <a:cs typeface="Consolas"/>
                <a:sym typeface="Consolas"/>
              </a:rPr>
              <a:t>1</a:t>
            </a:r>
            <a:r>
              <a:rPr lang="en" sz="1050">
                <a:latin typeface="Consolas"/>
                <a:ea typeface="Consolas"/>
                <a:cs typeface="Consolas"/>
                <a:sym typeface="Consolas"/>
              </a:rPr>
              <a:t>  </a:t>
            </a:r>
            <a:r>
              <a:rPr lang="en" sz="1050">
                <a:solidFill>
                  <a:srgbClr val="AF00DB"/>
                </a:solidFill>
                <a:latin typeface="Consolas"/>
                <a:ea typeface="Consolas"/>
                <a:cs typeface="Consolas"/>
                <a:sym typeface="Consolas"/>
              </a:rPr>
              <a:t>if </a:t>
            </a:r>
            <a:r>
              <a:rPr lang="en" sz="1050">
                <a:latin typeface="Consolas"/>
                <a:ea typeface="Consolas"/>
                <a:cs typeface="Consolas"/>
                <a:sym typeface="Consolas"/>
              </a:rPr>
              <a:t>(a &amp;&amp; b) {</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098658"/>
                </a:solidFill>
                <a:latin typeface="Consolas"/>
                <a:ea typeface="Consolas"/>
                <a:cs typeface="Consolas"/>
                <a:sym typeface="Consolas"/>
              </a:rPr>
              <a:t>2</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System</a:t>
            </a:r>
            <a:r>
              <a:rPr lang="en" sz="1050">
                <a:latin typeface="Consolas"/>
                <a:ea typeface="Consolas"/>
                <a:cs typeface="Consolas"/>
                <a:sym typeface="Consolas"/>
              </a:rPr>
              <a:t>.</a:t>
            </a:r>
            <a:r>
              <a:rPr lang="en" sz="1050">
                <a:solidFill>
                  <a:srgbClr val="0070C1"/>
                </a:solidFill>
                <a:latin typeface="Consolas"/>
                <a:ea typeface="Consolas"/>
                <a:cs typeface="Consolas"/>
                <a:sym typeface="Consolas"/>
              </a:rPr>
              <a:t>out</a:t>
            </a:r>
            <a:r>
              <a:rPr lang="en" sz="1050">
                <a:latin typeface="Consolas"/>
                <a:ea typeface="Consolas"/>
                <a:cs typeface="Consolas"/>
                <a:sym typeface="Consolas"/>
              </a:rPr>
              <a:t>.</a:t>
            </a:r>
            <a:r>
              <a:rPr lang="en" sz="1050">
                <a:solidFill>
                  <a:srgbClr val="795E26"/>
                </a:solidFill>
                <a:latin typeface="Consolas"/>
                <a:ea typeface="Consolas"/>
                <a:cs typeface="Consolas"/>
                <a:sym typeface="Consolas"/>
              </a:rPr>
              <a:t>println</a:t>
            </a:r>
            <a:r>
              <a:rPr lang="en" sz="1050">
                <a:latin typeface="Consolas"/>
                <a:ea typeface="Consolas"/>
                <a:cs typeface="Consolas"/>
                <a:sym typeface="Consolas"/>
              </a:rPr>
              <a:t>(</a:t>
            </a:r>
            <a:r>
              <a:rPr lang="en" sz="1050">
                <a:solidFill>
                  <a:srgbClr val="A31515"/>
                </a:solidFill>
                <a:latin typeface="Consolas"/>
                <a:ea typeface="Consolas"/>
                <a:cs typeface="Consolas"/>
                <a:sym typeface="Consolas"/>
              </a:rPr>
              <a:t>"foo"</a:t>
            </a:r>
            <a:r>
              <a:rPr lang="en" sz="1050">
                <a:latin typeface="Consolas"/>
                <a:ea typeface="Consolas"/>
                <a:cs typeface="Consolas"/>
                <a:sym typeface="Consolas"/>
              </a:rPr>
              <a:t>);</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098658"/>
                </a:solidFill>
                <a:latin typeface="Consolas"/>
                <a:ea typeface="Consolas"/>
                <a:cs typeface="Consolas"/>
                <a:sym typeface="Consolas"/>
              </a:rPr>
              <a:t>3</a:t>
            </a:r>
            <a:r>
              <a:rPr lang="en" sz="1050">
                <a:latin typeface="Consolas"/>
                <a:ea typeface="Consolas"/>
                <a:cs typeface="Consolas"/>
                <a:sym typeface="Consolas"/>
              </a:rPr>
              <a:t>  } </a:t>
            </a:r>
            <a:r>
              <a:rPr lang="en" sz="1050">
                <a:solidFill>
                  <a:srgbClr val="AF00DB"/>
                </a:solidFill>
                <a:latin typeface="Consolas"/>
                <a:ea typeface="Consolas"/>
                <a:cs typeface="Consolas"/>
                <a:sym typeface="Consolas"/>
              </a:rPr>
              <a:t>else</a:t>
            </a:r>
            <a:r>
              <a:rPr lang="en" sz="1050">
                <a:latin typeface="Consolas"/>
                <a:ea typeface="Consolas"/>
                <a:cs typeface="Consolas"/>
                <a:sym typeface="Consolas"/>
              </a:rPr>
              <a:t> </a:t>
            </a:r>
            <a:r>
              <a:rPr lang="en" sz="1050">
                <a:solidFill>
                  <a:srgbClr val="AF00DB"/>
                </a:solidFill>
                <a:latin typeface="Consolas"/>
                <a:ea typeface="Consolas"/>
                <a:cs typeface="Consolas"/>
                <a:sym typeface="Consolas"/>
              </a:rPr>
              <a:t>if </a:t>
            </a:r>
            <a:r>
              <a:rPr lang="en" sz="1050">
                <a:latin typeface="Consolas"/>
                <a:ea typeface="Consolas"/>
                <a:cs typeface="Consolas"/>
                <a:sym typeface="Consolas"/>
              </a:rPr>
              <a:t>(b ^ c) {</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098658"/>
                </a:solidFill>
                <a:latin typeface="Consolas"/>
                <a:ea typeface="Consolas"/>
                <a:cs typeface="Consolas"/>
                <a:sym typeface="Consolas"/>
              </a:rPr>
              <a:t>4</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System</a:t>
            </a:r>
            <a:r>
              <a:rPr lang="en" sz="1050">
                <a:latin typeface="Consolas"/>
                <a:ea typeface="Consolas"/>
                <a:cs typeface="Consolas"/>
                <a:sym typeface="Consolas"/>
              </a:rPr>
              <a:t>.</a:t>
            </a:r>
            <a:r>
              <a:rPr lang="en" sz="1050">
                <a:solidFill>
                  <a:srgbClr val="0070C1"/>
                </a:solidFill>
                <a:latin typeface="Consolas"/>
                <a:ea typeface="Consolas"/>
                <a:cs typeface="Consolas"/>
                <a:sym typeface="Consolas"/>
              </a:rPr>
              <a:t>out</a:t>
            </a:r>
            <a:r>
              <a:rPr lang="en" sz="1050">
                <a:latin typeface="Consolas"/>
                <a:ea typeface="Consolas"/>
                <a:cs typeface="Consolas"/>
                <a:sym typeface="Consolas"/>
              </a:rPr>
              <a:t>.</a:t>
            </a:r>
            <a:r>
              <a:rPr lang="en" sz="1050">
                <a:solidFill>
                  <a:srgbClr val="795E26"/>
                </a:solidFill>
                <a:latin typeface="Consolas"/>
                <a:ea typeface="Consolas"/>
                <a:cs typeface="Consolas"/>
                <a:sym typeface="Consolas"/>
              </a:rPr>
              <a:t>println</a:t>
            </a:r>
            <a:r>
              <a:rPr lang="en" sz="1050">
                <a:latin typeface="Consolas"/>
                <a:ea typeface="Consolas"/>
                <a:cs typeface="Consolas"/>
                <a:sym typeface="Consolas"/>
              </a:rPr>
              <a:t>(</a:t>
            </a:r>
            <a:r>
              <a:rPr lang="en" sz="1050">
                <a:solidFill>
                  <a:srgbClr val="A31515"/>
                </a:solidFill>
                <a:latin typeface="Consolas"/>
                <a:ea typeface="Consolas"/>
                <a:cs typeface="Consolas"/>
                <a:sym typeface="Consolas"/>
              </a:rPr>
              <a:t>"bar"</a:t>
            </a:r>
            <a:r>
              <a:rPr lang="en" sz="1050">
                <a:latin typeface="Consolas"/>
                <a:ea typeface="Consolas"/>
                <a:cs typeface="Consolas"/>
                <a:sym typeface="Consolas"/>
              </a:rPr>
              <a:t>);</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098658"/>
                </a:solidFill>
                <a:latin typeface="Consolas"/>
                <a:ea typeface="Consolas"/>
                <a:cs typeface="Consolas"/>
                <a:sym typeface="Consolas"/>
              </a:rPr>
              <a:t>5</a:t>
            </a:r>
            <a:r>
              <a:rPr lang="en" sz="1050">
                <a:latin typeface="Consolas"/>
                <a:ea typeface="Consolas"/>
                <a:cs typeface="Consolas"/>
                <a:sym typeface="Consolas"/>
              </a:rPr>
              <a:t>  } </a:t>
            </a:r>
            <a:r>
              <a:rPr lang="en" sz="1050">
                <a:solidFill>
                  <a:srgbClr val="AF00DB"/>
                </a:solidFill>
                <a:latin typeface="Consolas"/>
                <a:ea typeface="Consolas"/>
                <a:cs typeface="Consolas"/>
                <a:sym typeface="Consolas"/>
              </a:rPr>
              <a:t>else</a:t>
            </a:r>
            <a:r>
              <a:rPr lang="en" sz="1050">
                <a:latin typeface="Consolas"/>
                <a:ea typeface="Consolas"/>
                <a:cs typeface="Consolas"/>
                <a:sym typeface="Consolas"/>
              </a:rPr>
              <a:t> {</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098658"/>
                </a:solidFill>
                <a:latin typeface="Consolas"/>
                <a:ea typeface="Consolas"/>
                <a:cs typeface="Consolas"/>
                <a:sym typeface="Consolas"/>
              </a:rPr>
              <a:t>6</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System</a:t>
            </a:r>
            <a:r>
              <a:rPr lang="en" sz="1050">
                <a:latin typeface="Consolas"/>
                <a:ea typeface="Consolas"/>
                <a:cs typeface="Consolas"/>
                <a:sym typeface="Consolas"/>
              </a:rPr>
              <a:t>.</a:t>
            </a:r>
            <a:r>
              <a:rPr lang="en" sz="1050">
                <a:solidFill>
                  <a:srgbClr val="0070C1"/>
                </a:solidFill>
                <a:latin typeface="Consolas"/>
                <a:ea typeface="Consolas"/>
                <a:cs typeface="Consolas"/>
                <a:sym typeface="Consolas"/>
              </a:rPr>
              <a:t>out</a:t>
            </a:r>
            <a:r>
              <a:rPr lang="en" sz="1050">
                <a:latin typeface="Consolas"/>
                <a:ea typeface="Consolas"/>
                <a:cs typeface="Consolas"/>
                <a:sym typeface="Consolas"/>
              </a:rPr>
              <a:t>.</a:t>
            </a:r>
            <a:r>
              <a:rPr lang="en" sz="1050">
                <a:solidFill>
                  <a:srgbClr val="795E26"/>
                </a:solidFill>
                <a:latin typeface="Consolas"/>
                <a:ea typeface="Consolas"/>
                <a:cs typeface="Consolas"/>
                <a:sym typeface="Consolas"/>
              </a:rPr>
              <a:t>println</a:t>
            </a:r>
            <a:r>
              <a:rPr lang="en" sz="1050">
                <a:latin typeface="Consolas"/>
                <a:ea typeface="Consolas"/>
                <a:cs typeface="Consolas"/>
                <a:sym typeface="Consolas"/>
              </a:rPr>
              <a:t>(</a:t>
            </a:r>
            <a:r>
              <a:rPr lang="en" sz="1050">
                <a:solidFill>
                  <a:srgbClr val="A31515"/>
                </a:solidFill>
                <a:latin typeface="Consolas"/>
                <a:ea typeface="Consolas"/>
                <a:cs typeface="Consolas"/>
                <a:sym typeface="Consolas"/>
              </a:rPr>
              <a:t>"foobar"</a:t>
            </a:r>
            <a:r>
              <a:rPr lang="en" sz="1050">
                <a:latin typeface="Consolas"/>
                <a:ea typeface="Consolas"/>
                <a:cs typeface="Consolas"/>
                <a:sym typeface="Consolas"/>
              </a:rPr>
              <a:t>);</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098658"/>
                </a:solidFill>
                <a:latin typeface="Consolas"/>
                <a:ea typeface="Consolas"/>
                <a:cs typeface="Consolas"/>
                <a:sym typeface="Consolas"/>
              </a:rPr>
              <a:t>7</a:t>
            </a:r>
            <a:r>
              <a:rPr lang="en" sz="1050">
                <a:latin typeface="Consolas"/>
                <a:ea typeface="Consolas"/>
                <a:cs typeface="Consolas"/>
                <a:sym typeface="Consolas"/>
              </a:rPr>
              <a:t>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1"/>
          <p:cNvSpPr txBox="1"/>
          <p:nvPr>
            <p:ph idx="1" type="body"/>
          </p:nvPr>
        </p:nvSpPr>
        <p:spPr>
          <a:xfrm>
            <a:off x="3309200" y="731625"/>
            <a:ext cx="5712000" cy="1563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a:t>By now you have lots of experience using conditionals in Python. Conditionals in Java work exactly the same way, but use a different syntax. Practice the Java syntax by writing</a:t>
            </a:r>
            <a:r>
              <a:rPr lang="en"/>
              <a:t> a method that prints a different message depending on whether or not a number is divisible by 2, 3, or 5.</a:t>
            </a:r>
            <a:endParaRPr/>
          </a:p>
        </p:txBody>
      </p:sp>
      <p:sp>
        <p:nvSpPr>
          <p:cNvPr id="604" name="Google Shape;604;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5" name="Google Shape;605;p71"/>
          <p:cNvSpPr txBox="1"/>
          <p:nvPr>
            <p:ph idx="2" type="body"/>
          </p:nvPr>
        </p:nvSpPr>
        <p:spPr>
          <a:xfrm>
            <a:off x="3433825" y="2241725"/>
            <a:ext cx="5355000" cy="24735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Create a new Java class in a file named "</a:t>
            </a:r>
            <a:r>
              <a:rPr lang="en">
                <a:solidFill>
                  <a:srgbClr val="FF0000"/>
                </a:solidFill>
                <a:latin typeface="Courier New"/>
                <a:ea typeface="Courier New"/>
                <a:cs typeface="Courier New"/>
                <a:sym typeface="Courier New"/>
              </a:rPr>
              <a:t>Conditional.java</a:t>
            </a:r>
            <a:r>
              <a:rPr lang="en"/>
              <a:t>" and define a method named "</a:t>
            </a:r>
            <a:r>
              <a:rPr lang="en">
                <a:solidFill>
                  <a:srgbClr val="FF0000"/>
                </a:solidFill>
                <a:latin typeface="Courier New"/>
                <a:ea typeface="Courier New"/>
                <a:cs typeface="Courier New"/>
                <a:sym typeface="Courier New"/>
              </a:rPr>
              <a:t>evenlyDivisible</a:t>
            </a:r>
            <a:r>
              <a:rPr lang="en"/>
              <a:t>" that declares a parameter for an integer </a:t>
            </a:r>
            <a:r>
              <a:rPr lang="en">
                <a:solidFill>
                  <a:srgbClr val="FF0000"/>
                </a:solidFill>
                <a:latin typeface="Courier New"/>
                <a:ea typeface="Courier New"/>
                <a:cs typeface="Courier New"/>
                <a:sym typeface="Courier New"/>
              </a:rPr>
              <a:t>n</a:t>
            </a:r>
            <a:r>
              <a:rPr lang="en"/>
              <a:t>.</a:t>
            </a:r>
            <a:endParaRPr/>
          </a:p>
          <a:p>
            <a:pPr indent="-298450" lvl="1" marL="914400" rtl="0" algn="l">
              <a:spcBef>
                <a:spcPts val="0"/>
              </a:spcBef>
              <a:spcAft>
                <a:spcPts val="0"/>
              </a:spcAft>
              <a:buSzPts val="1100"/>
              <a:buChar char="○"/>
            </a:pPr>
            <a:r>
              <a:rPr lang="en"/>
              <a:t>Print </a:t>
            </a:r>
            <a:r>
              <a:rPr b="1" i="1" lang="en">
                <a:solidFill>
                  <a:srgbClr val="FF0000"/>
                </a:solidFill>
              </a:rPr>
              <a:t>exactly one</a:t>
            </a:r>
            <a:r>
              <a:rPr lang="en"/>
              <a:t> of the following messages depending on the value of </a:t>
            </a:r>
            <a:r>
              <a:rPr lang="en">
                <a:latin typeface="Courier New"/>
                <a:ea typeface="Courier New"/>
                <a:cs typeface="Courier New"/>
                <a:sym typeface="Courier New"/>
              </a:rPr>
              <a:t>n</a:t>
            </a:r>
            <a:r>
              <a:rPr lang="en"/>
              <a:t>:</a:t>
            </a:r>
            <a:endParaRPr/>
          </a:p>
          <a:p>
            <a:pPr indent="-298450" lvl="2" marL="1371600" rtl="0" algn="l">
              <a:spcBef>
                <a:spcPts val="0"/>
              </a:spcBef>
              <a:spcAft>
                <a:spcPts val="0"/>
              </a:spcAft>
              <a:buSzPts val="1100"/>
              <a:buChar char="■"/>
            </a:pPr>
            <a:r>
              <a:rPr lang="en"/>
              <a:t>The number is </a:t>
            </a:r>
            <a:r>
              <a:rPr b="1" i="1" lang="en">
                <a:solidFill>
                  <a:srgbClr val="FF0000"/>
                </a:solidFill>
              </a:rPr>
              <a:t>even</a:t>
            </a:r>
            <a:endParaRPr b="1" i="1">
              <a:solidFill>
                <a:srgbClr val="FF0000"/>
              </a:solidFill>
            </a:endParaRPr>
          </a:p>
          <a:p>
            <a:pPr indent="-298450" lvl="2" marL="1371600" rtl="0" algn="l">
              <a:spcBef>
                <a:spcPts val="0"/>
              </a:spcBef>
              <a:spcAft>
                <a:spcPts val="0"/>
              </a:spcAft>
              <a:buSzPts val="1100"/>
              <a:buChar char="■"/>
            </a:pPr>
            <a:r>
              <a:rPr lang="en"/>
              <a:t>The number is </a:t>
            </a:r>
            <a:r>
              <a:rPr b="1" i="1" lang="en">
                <a:solidFill>
                  <a:srgbClr val="FF0000"/>
                </a:solidFill>
              </a:rPr>
              <a:t>divisible by 3</a:t>
            </a:r>
            <a:endParaRPr b="1" i="1">
              <a:solidFill>
                <a:srgbClr val="FF0000"/>
              </a:solidFill>
            </a:endParaRPr>
          </a:p>
          <a:p>
            <a:pPr indent="-298450" lvl="2" marL="1371600" rtl="0" algn="l">
              <a:spcBef>
                <a:spcPts val="0"/>
              </a:spcBef>
              <a:spcAft>
                <a:spcPts val="0"/>
              </a:spcAft>
              <a:buSzPts val="1100"/>
              <a:buChar char="■"/>
            </a:pPr>
            <a:r>
              <a:rPr lang="en"/>
              <a:t>The number is </a:t>
            </a:r>
            <a:r>
              <a:rPr b="1" i="1" lang="en">
                <a:solidFill>
                  <a:srgbClr val="FF0000"/>
                </a:solidFill>
              </a:rPr>
              <a:t>divisible by 5</a:t>
            </a:r>
            <a:endParaRPr b="1" i="1">
              <a:solidFill>
                <a:srgbClr val="FF0000"/>
              </a:solidFill>
            </a:endParaRPr>
          </a:p>
          <a:p>
            <a:pPr indent="-298450" lvl="2" marL="1371600" rtl="0" algn="l">
              <a:spcBef>
                <a:spcPts val="0"/>
              </a:spcBef>
              <a:spcAft>
                <a:spcPts val="0"/>
              </a:spcAft>
              <a:buSzPts val="1100"/>
              <a:buChar char="■"/>
            </a:pPr>
            <a:r>
              <a:rPr lang="en"/>
              <a:t>The number is </a:t>
            </a:r>
            <a:r>
              <a:rPr b="1" i="1" lang="en">
                <a:solidFill>
                  <a:srgbClr val="FF0000"/>
                </a:solidFill>
              </a:rPr>
              <a:t>odd but not divisible by 3 or 5</a:t>
            </a:r>
            <a:endParaRPr b="1" i="1">
              <a:solidFill>
                <a:srgbClr val="FF0000"/>
              </a:solidFill>
            </a:endParaRPr>
          </a:p>
          <a:p>
            <a:pPr indent="-311150" lvl="0" marL="457200" rtl="0" algn="l">
              <a:spcBef>
                <a:spcPts val="0"/>
              </a:spcBef>
              <a:spcAft>
                <a:spcPts val="0"/>
              </a:spcAft>
              <a:buSzPts val="1300"/>
              <a:buChar char="●"/>
            </a:pPr>
            <a:r>
              <a:rPr lang="en"/>
              <a:t>Call your method from </a:t>
            </a:r>
            <a:r>
              <a:rPr lang="en">
                <a:solidFill>
                  <a:srgbClr val="FF0000"/>
                </a:solidFill>
                <a:latin typeface="Courier New"/>
                <a:ea typeface="Courier New"/>
                <a:cs typeface="Courier New"/>
                <a:sym typeface="Courier New"/>
              </a:rPr>
              <a:t>main</a:t>
            </a:r>
            <a:r>
              <a:rPr lang="en">
                <a:solidFill>
                  <a:srgbClr val="FF0000"/>
                </a:solidFill>
              </a:rPr>
              <a:t> </a:t>
            </a:r>
            <a:r>
              <a:rPr lang="en"/>
              <a:t>with several values of </a:t>
            </a:r>
            <a:r>
              <a:rPr lang="en">
                <a:latin typeface="Courier New"/>
                <a:ea typeface="Courier New"/>
                <a:cs typeface="Courier New"/>
                <a:sym typeface="Courier New"/>
              </a:rPr>
              <a:t>n</a:t>
            </a:r>
            <a:r>
              <a:rPr lang="en"/>
              <a:t>.</a:t>
            </a:r>
            <a:endParaRPr/>
          </a:p>
          <a:p>
            <a:pPr indent="-311150" lvl="0" marL="457200" rtl="0" algn="l">
              <a:spcBef>
                <a:spcPts val="0"/>
              </a:spcBef>
              <a:spcAft>
                <a:spcPts val="0"/>
              </a:spcAft>
              <a:buSzPts val="1300"/>
              <a:buChar char="●"/>
            </a:pPr>
            <a:r>
              <a:rPr lang="en"/>
              <a:t>Run the class.</a:t>
            </a:r>
            <a:endParaRPr/>
          </a:p>
        </p:txBody>
      </p:sp>
      <p:sp>
        <p:nvSpPr>
          <p:cNvPr id="606" name="Google Shape;606;p71"/>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Conditioning</a:t>
            </a:r>
            <a:endParaRPr/>
          </a:p>
        </p:txBody>
      </p:sp>
      <p:sp>
        <p:nvSpPr>
          <p:cNvPr id="607" name="Google Shape;607;p71"/>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1.10</a:t>
            </a:r>
            <a:endParaRPr/>
          </a:p>
        </p:txBody>
      </p:sp>
      <p:sp>
        <p:nvSpPr>
          <p:cNvPr id="608" name="Google Shape;608;p71"/>
          <p:cNvSpPr txBox="1"/>
          <p:nvPr/>
        </p:nvSpPr>
        <p:spPr>
          <a:xfrm>
            <a:off x="273400" y="3558575"/>
            <a:ext cx="2886000" cy="12939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AF00DB"/>
                </a:solidFill>
                <a:latin typeface="Consolas"/>
                <a:ea typeface="Consolas"/>
                <a:cs typeface="Consolas"/>
                <a:sym typeface="Consolas"/>
              </a:rPr>
              <a:t>if </a:t>
            </a:r>
            <a:r>
              <a:rPr lang="en" sz="1050">
                <a:latin typeface="Consolas"/>
                <a:ea typeface="Consolas"/>
                <a:cs typeface="Consolas"/>
                <a:sym typeface="Consolas"/>
              </a:rPr>
              <a:t>(a &amp;&amp; b) {</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System</a:t>
            </a:r>
            <a:r>
              <a:rPr lang="en" sz="1050">
                <a:latin typeface="Consolas"/>
                <a:ea typeface="Consolas"/>
                <a:cs typeface="Consolas"/>
                <a:sym typeface="Consolas"/>
              </a:rPr>
              <a:t>.</a:t>
            </a:r>
            <a:r>
              <a:rPr lang="en" sz="1050">
                <a:solidFill>
                  <a:srgbClr val="0070C1"/>
                </a:solidFill>
                <a:latin typeface="Consolas"/>
                <a:ea typeface="Consolas"/>
                <a:cs typeface="Consolas"/>
                <a:sym typeface="Consolas"/>
              </a:rPr>
              <a:t>out</a:t>
            </a:r>
            <a:r>
              <a:rPr lang="en" sz="1050">
                <a:latin typeface="Consolas"/>
                <a:ea typeface="Consolas"/>
                <a:cs typeface="Consolas"/>
                <a:sym typeface="Consolas"/>
              </a:rPr>
              <a:t>.</a:t>
            </a:r>
            <a:r>
              <a:rPr lang="en" sz="1050">
                <a:solidFill>
                  <a:srgbClr val="795E26"/>
                </a:solidFill>
                <a:latin typeface="Consolas"/>
                <a:ea typeface="Consolas"/>
                <a:cs typeface="Consolas"/>
                <a:sym typeface="Consolas"/>
              </a:rPr>
              <a:t>println</a:t>
            </a:r>
            <a:r>
              <a:rPr lang="en" sz="1050">
                <a:latin typeface="Consolas"/>
                <a:ea typeface="Consolas"/>
                <a:cs typeface="Consolas"/>
                <a:sym typeface="Consolas"/>
              </a:rPr>
              <a:t>(</a:t>
            </a:r>
            <a:r>
              <a:rPr lang="en" sz="1050">
                <a:solidFill>
                  <a:srgbClr val="A31515"/>
                </a:solidFill>
                <a:latin typeface="Consolas"/>
                <a:ea typeface="Consolas"/>
                <a:cs typeface="Consolas"/>
                <a:sym typeface="Consolas"/>
              </a:rPr>
              <a:t>"foo"</a:t>
            </a:r>
            <a:r>
              <a:rPr lang="en" sz="1050">
                <a:latin typeface="Consolas"/>
                <a:ea typeface="Consolas"/>
                <a:cs typeface="Consolas"/>
                <a:sym typeface="Consolas"/>
              </a:rPr>
              <a:t>);</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t>
            </a:r>
            <a:r>
              <a:rPr lang="en" sz="1050">
                <a:solidFill>
                  <a:srgbClr val="AF00DB"/>
                </a:solidFill>
                <a:latin typeface="Consolas"/>
                <a:ea typeface="Consolas"/>
                <a:cs typeface="Consolas"/>
                <a:sym typeface="Consolas"/>
              </a:rPr>
              <a:t>else</a:t>
            </a:r>
            <a:r>
              <a:rPr lang="en" sz="1050">
                <a:latin typeface="Consolas"/>
                <a:ea typeface="Consolas"/>
                <a:cs typeface="Consolas"/>
                <a:sym typeface="Consolas"/>
              </a:rPr>
              <a:t> </a:t>
            </a:r>
            <a:r>
              <a:rPr lang="en" sz="1050">
                <a:solidFill>
                  <a:srgbClr val="AF00DB"/>
                </a:solidFill>
                <a:latin typeface="Consolas"/>
                <a:ea typeface="Consolas"/>
                <a:cs typeface="Consolas"/>
                <a:sym typeface="Consolas"/>
              </a:rPr>
              <a:t>if </a:t>
            </a:r>
            <a:r>
              <a:rPr lang="en" sz="1050">
                <a:latin typeface="Consolas"/>
                <a:ea typeface="Consolas"/>
                <a:cs typeface="Consolas"/>
                <a:sym typeface="Consolas"/>
              </a:rPr>
              <a:t>(b ^ c) {</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System</a:t>
            </a:r>
            <a:r>
              <a:rPr lang="en" sz="1050">
                <a:latin typeface="Consolas"/>
                <a:ea typeface="Consolas"/>
                <a:cs typeface="Consolas"/>
                <a:sym typeface="Consolas"/>
              </a:rPr>
              <a:t>.</a:t>
            </a:r>
            <a:r>
              <a:rPr lang="en" sz="1050">
                <a:solidFill>
                  <a:srgbClr val="0070C1"/>
                </a:solidFill>
                <a:latin typeface="Consolas"/>
                <a:ea typeface="Consolas"/>
                <a:cs typeface="Consolas"/>
                <a:sym typeface="Consolas"/>
              </a:rPr>
              <a:t>out</a:t>
            </a:r>
            <a:r>
              <a:rPr lang="en" sz="1050">
                <a:latin typeface="Consolas"/>
                <a:ea typeface="Consolas"/>
                <a:cs typeface="Consolas"/>
                <a:sym typeface="Consolas"/>
              </a:rPr>
              <a:t>.</a:t>
            </a:r>
            <a:r>
              <a:rPr lang="en" sz="1050">
                <a:solidFill>
                  <a:srgbClr val="795E26"/>
                </a:solidFill>
                <a:latin typeface="Consolas"/>
                <a:ea typeface="Consolas"/>
                <a:cs typeface="Consolas"/>
                <a:sym typeface="Consolas"/>
              </a:rPr>
              <a:t>println</a:t>
            </a:r>
            <a:r>
              <a:rPr lang="en" sz="1050">
                <a:latin typeface="Consolas"/>
                <a:ea typeface="Consolas"/>
                <a:cs typeface="Consolas"/>
                <a:sym typeface="Consolas"/>
              </a:rPr>
              <a:t>(</a:t>
            </a:r>
            <a:r>
              <a:rPr lang="en" sz="1050">
                <a:solidFill>
                  <a:srgbClr val="A31515"/>
                </a:solidFill>
                <a:latin typeface="Consolas"/>
                <a:ea typeface="Consolas"/>
                <a:cs typeface="Consolas"/>
                <a:sym typeface="Consolas"/>
              </a:rPr>
              <a:t>"bar"</a:t>
            </a:r>
            <a:r>
              <a:rPr lang="en" sz="1050">
                <a:latin typeface="Consolas"/>
                <a:ea typeface="Consolas"/>
                <a:cs typeface="Consolas"/>
                <a:sym typeface="Consolas"/>
              </a:rPr>
              <a:t>);</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t>
            </a:r>
            <a:r>
              <a:rPr lang="en" sz="1050">
                <a:solidFill>
                  <a:srgbClr val="AF00DB"/>
                </a:solidFill>
                <a:latin typeface="Consolas"/>
                <a:ea typeface="Consolas"/>
                <a:cs typeface="Consolas"/>
                <a:sym typeface="Consolas"/>
              </a:rPr>
              <a:t>else</a:t>
            </a:r>
            <a:r>
              <a:rPr lang="en" sz="1050">
                <a:latin typeface="Consolas"/>
                <a:ea typeface="Consolas"/>
                <a:cs typeface="Consolas"/>
                <a:sym typeface="Consolas"/>
              </a:rPr>
              <a:t> {</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System</a:t>
            </a:r>
            <a:r>
              <a:rPr lang="en" sz="1050">
                <a:latin typeface="Consolas"/>
                <a:ea typeface="Consolas"/>
                <a:cs typeface="Consolas"/>
                <a:sym typeface="Consolas"/>
              </a:rPr>
              <a:t>.</a:t>
            </a:r>
            <a:r>
              <a:rPr lang="en" sz="1050">
                <a:solidFill>
                  <a:srgbClr val="0070C1"/>
                </a:solidFill>
                <a:latin typeface="Consolas"/>
                <a:ea typeface="Consolas"/>
                <a:cs typeface="Consolas"/>
                <a:sym typeface="Consolas"/>
              </a:rPr>
              <a:t>out</a:t>
            </a:r>
            <a:r>
              <a:rPr lang="en" sz="1050">
                <a:latin typeface="Consolas"/>
                <a:ea typeface="Consolas"/>
                <a:cs typeface="Consolas"/>
                <a:sym typeface="Consolas"/>
              </a:rPr>
              <a:t>.</a:t>
            </a:r>
            <a:r>
              <a:rPr lang="en" sz="1050">
                <a:solidFill>
                  <a:srgbClr val="795E26"/>
                </a:solidFill>
                <a:latin typeface="Consolas"/>
                <a:ea typeface="Consolas"/>
                <a:cs typeface="Consolas"/>
                <a:sym typeface="Consolas"/>
              </a:rPr>
              <a:t>println</a:t>
            </a:r>
            <a:r>
              <a:rPr lang="en" sz="1050">
                <a:latin typeface="Consolas"/>
                <a:ea typeface="Consolas"/>
                <a:cs typeface="Consolas"/>
                <a:sym typeface="Consolas"/>
              </a:rPr>
              <a:t>(</a:t>
            </a:r>
            <a:r>
              <a:rPr lang="en" sz="1050">
                <a:solidFill>
                  <a:srgbClr val="A31515"/>
                </a:solidFill>
                <a:latin typeface="Consolas"/>
                <a:ea typeface="Consolas"/>
                <a:cs typeface="Consolas"/>
                <a:sym typeface="Consolas"/>
              </a:rPr>
              <a:t>"foobar"</a:t>
            </a:r>
            <a:r>
              <a:rPr lang="en" sz="1050">
                <a:latin typeface="Consolas"/>
                <a:ea typeface="Consolas"/>
                <a:cs typeface="Consolas"/>
                <a:sym typeface="Consolas"/>
              </a:rPr>
              <a:t>);</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a:t>
            </a:r>
            <a:endParaRPr>
              <a:latin typeface="Roboto"/>
              <a:ea typeface="Roboto"/>
              <a:cs typeface="Roboto"/>
              <a:sym typeface="Roboto"/>
            </a:endParaRPr>
          </a:p>
        </p:txBody>
      </p:sp>
      <p:pic>
        <p:nvPicPr>
          <p:cNvPr id="609" name="Google Shape;609;p71"/>
          <p:cNvPicPr preferRelativeResize="0"/>
          <p:nvPr/>
        </p:nvPicPr>
        <p:blipFill>
          <a:blip r:embed="rId3">
            <a:alphaModFix/>
          </a:blip>
          <a:stretch>
            <a:fillRect/>
          </a:stretch>
        </p:blipFill>
        <p:spPr>
          <a:xfrm>
            <a:off x="231935" y="808575"/>
            <a:ext cx="2969626" cy="2684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2"/>
          <p:cNvSpPr txBox="1"/>
          <p:nvPr>
            <p:ph idx="2" type="body"/>
          </p:nvPr>
        </p:nvSpPr>
        <p:spPr>
          <a:xfrm>
            <a:off x="177350" y="1505700"/>
            <a:ext cx="4323300" cy="32571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Java </a:t>
            </a:r>
            <a:r>
              <a:rPr lang="en">
                <a:solidFill>
                  <a:srgbClr val="FF0000"/>
                </a:solidFill>
                <a:latin typeface="Courier New"/>
                <a:ea typeface="Courier New"/>
                <a:cs typeface="Courier New"/>
                <a:sym typeface="Courier New"/>
              </a:rPr>
              <a:t>while</a:t>
            </a:r>
            <a:r>
              <a:rPr lang="en">
                <a:solidFill>
                  <a:srgbClr val="FF0000"/>
                </a:solidFill>
              </a:rPr>
              <a:t> </a:t>
            </a:r>
            <a:r>
              <a:rPr lang="en"/>
              <a:t>loops work </a:t>
            </a:r>
            <a:r>
              <a:rPr b="1" i="1" lang="en">
                <a:solidFill>
                  <a:srgbClr val="FF0000"/>
                </a:solidFill>
              </a:rPr>
              <a:t>exactly </a:t>
            </a:r>
            <a:r>
              <a:rPr lang="en"/>
              <a:t>the same way as while loops in Python with a few small </a:t>
            </a:r>
            <a:r>
              <a:rPr b="1" i="1" lang="en">
                <a:solidFill>
                  <a:srgbClr val="FF0000"/>
                </a:solidFill>
              </a:rPr>
              <a:t>syntactic differences</a:t>
            </a:r>
            <a:r>
              <a:rPr lang="en"/>
              <a:t>.</a:t>
            </a:r>
            <a:endParaRPr/>
          </a:p>
          <a:p>
            <a:pPr indent="-298450" lvl="1" marL="914400" rtl="0" algn="l">
              <a:spcBef>
                <a:spcPts val="0"/>
              </a:spcBef>
              <a:spcAft>
                <a:spcPts val="0"/>
              </a:spcAft>
              <a:buSzPts val="1100"/>
              <a:buChar char="○"/>
            </a:pPr>
            <a:r>
              <a:rPr lang="en"/>
              <a:t>The boolean expression that controls the loop </a:t>
            </a:r>
            <a:r>
              <a:rPr b="1" i="1" lang="en">
                <a:solidFill>
                  <a:srgbClr val="FF0000"/>
                </a:solidFill>
              </a:rPr>
              <a:t>must</a:t>
            </a:r>
            <a:r>
              <a:rPr lang="en">
                <a:solidFill>
                  <a:srgbClr val="FF0000"/>
                </a:solidFill>
              </a:rPr>
              <a:t> </a:t>
            </a:r>
            <a:r>
              <a:rPr lang="en"/>
              <a:t>be enclosed in </a:t>
            </a:r>
            <a:r>
              <a:rPr b="1" i="1" lang="en">
                <a:solidFill>
                  <a:srgbClr val="FF0000"/>
                </a:solidFill>
              </a:rPr>
              <a:t>parentheses</a:t>
            </a:r>
            <a:r>
              <a:rPr lang="en">
                <a:solidFill>
                  <a:srgbClr val="FF0000"/>
                </a:solidFill>
              </a:rPr>
              <a:t> </a:t>
            </a:r>
            <a:r>
              <a:rPr lang="en"/>
              <a:t>(</a:t>
            </a:r>
            <a:r>
              <a:rPr lang="en">
                <a:solidFill>
                  <a:srgbClr val="FF0000"/>
                </a:solidFill>
                <a:latin typeface="Courier New"/>
                <a:ea typeface="Courier New"/>
                <a:cs typeface="Courier New"/>
                <a:sym typeface="Courier New"/>
              </a:rPr>
              <a:t>()</a:t>
            </a:r>
            <a:r>
              <a:rPr lang="en"/>
              <a:t>).</a:t>
            </a:r>
            <a:endParaRPr/>
          </a:p>
          <a:p>
            <a:pPr indent="-298450" lvl="1" marL="914400" rtl="0" algn="l">
              <a:spcBef>
                <a:spcPts val="0"/>
              </a:spcBef>
              <a:spcAft>
                <a:spcPts val="0"/>
              </a:spcAft>
              <a:buSzPts val="1100"/>
              <a:buChar char="○"/>
            </a:pPr>
            <a:r>
              <a:rPr lang="en"/>
              <a:t>If the </a:t>
            </a:r>
            <a:r>
              <a:rPr b="1" i="1" lang="en">
                <a:solidFill>
                  <a:srgbClr val="FF0000"/>
                </a:solidFill>
              </a:rPr>
              <a:t>body</a:t>
            </a:r>
            <a:r>
              <a:rPr lang="en">
                <a:solidFill>
                  <a:srgbClr val="FF0000"/>
                </a:solidFill>
              </a:rPr>
              <a:t> </a:t>
            </a:r>
            <a:r>
              <a:rPr lang="en"/>
              <a:t>of the loop contains more than one statement, it </a:t>
            </a:r>
            <a:r>
              <a:rPr b="1" i="1" lang="en">
                <a:solidFill>
                  <a:srgbClr val="FF0000"/>
                </a:solidFill>
              </a:rPr>
              <a:t>must</a:t>
            </a:r>
            <a:r>
              <a:rPr lang="en">
                <a:solidFill>
                  <a:srgbClr val="FF0000"/>
                </a:solidFill>
              </a:rPr>
              <a:t> </a:t>
            </a:r>
            <a:r>
              <a:rPr lang="en"/>
              <a:t>be enclosed in </a:t>
            </a:r>
            <a:r>
              <a:rPr b="1" i="1" lang="en">
                <a:solidFill>
                  <a:srgbClr val="FF0000"/>
                </a:solidFill>
              </a:rPr>
              <a:t>curly braces</a:t>
            </a:r>
            <a:r>
              <a:rPr lang="en">
                <a:solidFill>
                  <a:srgbClr val="FF0000"/>
                </a:solidFill>
              </a:rPr>
              <a:t> </a:t>
            </a:r>
            <a:r>
              <a:rPr lang="en"/>
              <a:t>(</a:t>
            </a:r>
            <a:r>
              <a:rPr lang="en">
                <a:solidFill>
                  <a:srgbClr val="FF0000"/>
                </a:solidFill>
                <a:latin typeface="Courier New"/>
                <a:ea typeface="Courier New"/>
                <a:cs typeface="Courier New"/>
                <a:sym typeface="Courier New"/>
              </a:rPr>
              <a:t>{}</a:t>
            </a:r>
            <a:r>
              <a:rPr lang="en"/>
              <a:t>).</a:t>
            </a:r>
            <a:endParaRPr/>
          </a:p>
          <a:p>
            <a:pPr indent="-311150" lvl="0" marL="457200" rtl="0" algn="l">
              <a:spcBef>
                <a:spcPts val="0"/>
              </a:spcBef>
              <a:spcAft>
                <a:spcPts val="0"/>
              </a:spcAft>
              <a:buSzPts val="1300"/>
              <a:buChar char="●"/>
            </a:pPr>
            <a:r>
              <a:rPr lang="en"/>
              <a:t>Java also supports statements for more</a:t>
            </a:r>
            <a:r>
              <a:rPr lang="en">
                <a:solidFill>
                  <a:srgbClr val="FF0000"/>
                </a:solidFill>
              </a:rPr>
              <a:t> </a:t>
            </a:r>
            <a:r>
              <a:rPr b="1" i="1" lang="en">
                <a:solidFill>
                  <a:srgbClr val="FF0000"/>
                </a:solidFill>
              </a:rPr>
              <a:t>finely grained</a:t>
            </a:r>
            <a:r>
              <a:rPr lang="en"/>
              <a:t> control of a </a:t>
            </a:r>
            <a:r>
              <a:rPr lang="en">
                <a:latin typeface="Courier New"/>
                <a:ea typeface="Courier New"/>
                <a:cs typeface="Courier New"/>
                <a:sym typeface="Courier New"/>
              </a:rPr>
              <a:t>while</a:t>
            </a:r>
            <a:r>
              <a:rPr lang="en"/>
              <a:t> loop.</a:t>
            </a:r>
            <a:endParaRPr/>
          </a:p>
          <a:p>
            <a:pPr indent="-298450" lvl="1" marL="914400" rtl="0" algn="l">
              <a:spcBef>
                <a:spcPts val="0"/>
              </a:spcBef>
              <a:spcAft>
                <a:spcPts val="0"/>
              </a:spcAft>
              <a:buSzPts val="1100"/>
              <a:buChar char="○"/>
            </a:pPr>
            <a:r>
              <a:rPr lang="en"/>
              <a:t>The </a:t>
            </a:r>
            <a:r>
              <a:rPr lang="en">
                <a:solidFill>
                  <a:srgbClr val="FF0000"/>
                </a:solidFill>
                <a:latin typeface="Courier New"/>
                <a:ea typeface="Courier New"/>
                <a:cs typeface="Courier New"/>
                <a:sym typeface="Courier New"/>
              </a:rPr>
              <a:t>break</a:t>
            </a:r>
            <a:r>
              <a:rPr lang="en">
                <a:solidFill>
                  <a:srgbClr val="FF0000"/>
                </a:solidFill>
              </a:rPr>
              <a:t> </a:t>
            </a:r>
            <a:r>
              <a:rPr lang="en"/>
              <a:t>statement will </a:t>
            </a:r>
            <a:r>
              <a:rPr b="1" i="1" lang="en">
                <a:solidFill>
                  <a:srgbClr val="FF0000"/>
                </a:solidFill>
              </a:rPr>
              <a:t>terminate </a:t>
            </a:r>
            <a:r>
              <a:rPr lang="en"/>
              <a:t>a loop </a:t>
            </a:r>
            <a:r>
              <a:rPr b="1" i="1" lang="en">
                <a:solidFill>
                  <a:srgbClr val="FF0000"/>
                </a:solidFill>
              </a:rPr>
              <a:t>immediately</a:t>
            </a:r>
            <a:r>
              <a:rPr lang="en"/>
              <a:t>, regardless of the boolean expression.</a:t>
            </a:r>
            <a:endParaRPr/>
          </a:p>
          <a:p>
            <a:pPr indent="-298450" lvl="1" marL="914400" rtl="0" algn="l">
              <a:spcBef>
                <a:spcPts val="0"/>
              </a:spcBef>
              <a:spcAft>
                <a:spcPts val="0"/>
              </a:spcAft>
              <a:buSzPts val="1100"/>
              <a:buChar char="○"/>
            </a:pPr>
            <a:r>
              <a:rPr lang="en"/>
              <a:t>The </a:t>
            </a:r>
            <a:r>
              <a:rPr lang="en">
                <a:solidFill>
                  <a:srgbClr val="FF0000"/>
                </a:solidFill>
                <a:latin typeface="Courier New"/>
                <a:ea typeface="Courier New"/>
                <a:cs typeface="Courier New"/>
                <a:sym typeface="Courier New"/>
              </a:rPr>
              <a:t>continue</a:t>
            </a:r>
            <a:r>
              <a:rPr lang="en">
                <a:solidFill>
                  <a:srgbClr val="FF0000"/>
                </a:solidFill>
              </a:rPr>
              <a:t> </a:t>
            </a:r>
            <a:r>
              <a:rPr lang="en"/>
              <a:t>statement will </a:t>
            </a:r>
            <a:r>
              <a:rPr b="1" i="1" lang="en">
                <a:solidFill>
                  <a:srgbClr val="FF0000"/>
                </a:solidFill>
              </a:rPr>
              <a:t>stop the</a:t>
            </a:r>
            <a:r>
              <a:rPr lang="en">
                <a:solidFill>
                  <a:srgbClr val="FF0000"/>
                </a:solidFill>
              </a:rPr>
              <a:t> </a:t>
            </a:r>
            <a:r>
              <a:rPr b="1" i="1" lang="en">
                <a:solidFill>
                  <a:srgbClr val="FF0000"/>
                </a:solidFill>
              </a:rPr>
              <a:t>current iteration</a:t>
            </a:r>
            <a:r>
              <a:rPr lang="en"/>
              <a:t>. </a:t>
            </a:r>
            <a:r>
              <a:rPr lang="en"/>
              <a:t>The boolean expression will be evaluated to determine whether or not the next iteration should be executed.</a:t>
            </a:r>
            <a:endParaRPr/>
          </a:p>
        </p:txBody>
      </p:sp>
      <p:sp>
        <p:nvSpPr>
          <p:cNvPr id="615" name="Google Shape;615;p7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while</a:t>
            </a:r>
            <a:r>
              <a:rPr lang="en"/>
              <a:t> Loops</a:t>
            </a:r>
            <a:endParaRPr>
              <a:latin typeface="Courier New"/>
              <a:ea typeface="Courier New"/>
              <a:cs typeface="Courier New"/>
              <a:sym typeface="Courier New"/>
            </a:endParaRPr>
          </a:p>
        </p:txBody>
      </p:sp>
      <p:sp>
        <p:nvSpPr>
          <p:cNvPr id="616" name="Google Shape;616;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7" name="Google Shape;617;p72"/>
          <p:cNvSpPr txBox="1"/>
          <p:nvPr/>
        </p:nvSpPr>
        <p:spPr>
          <a:xfrm>
            <a:off x="4655100" y="2209280"/>
            <a:ext cx="3999900" cy="12414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50">
                <a:solidFill>
                  <a:srgbClr val="098658"/>
                </a:solidFill>
                <a:latin typeface="Consolas"/>
                <a:ea typeface="Consolas"/>
                <a:cs typeface="Consolas"/>
                <a:sym typeface="Consolas"/>
              </a:rPr>
              <a:t>1</a:t>
            </a:r>
            <a:r>
              <a:rPr lang="en" sz="1350">
                <a:latin typeface="Consolas"/>
                <a:ea typeface="Consolas"/>
                <a:cs typeface="Consolas"/>
                <a:sym typeface="Consolas"/>
              </a:rPr>
              <a:t>   </a:t>
            </a:r>
            <a:r>
              <a:rPr lang="en" sz="1350">
                <a:solidFill>
                  <a:srgbClr val="267F99"/>
                </a:solidFill>
                <a:latin typeface="Consolas"/>
                <a:ea typeface="Consolas"/>
                <a:cs typeface="Consolas"/>
                <a:sym typeface="Consolas"/>
              </a:rPr>
              <a:t>int</a:t>
            </a:r>
            <a:r>
              <a:rPr lang="en" sz="1350">
                <a:latin typeface="Consolas"/>
                <a:ea typeface="Consolas"/>
                <a:cs typeface="Consolas"/>
                <a:sym typeface="Consolas"/>
              </a:rPr>
              <a:t> </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98658"/>
                </a:solidFill>
                <a:latin typeface="Consolas"/>
                <a:ea typeface="Consolas"/>
                <a:cs typeface="Consolas"/>
                <a:sym typeface="Consolas"/>
              </a:rPr>
              <a:t>1048576</a:t>
            </a:r>
            <a:r>
              <a:rPr lang="en" sz="1350">
                <a:latin typeface="Consolas"/>
                <a:ea typeface="Consolas"/>
                <a:cs typeface="Consolas"/>
                <a:sym typeface="Consolas"/>
              </a:rPr>
              <a:t>;</a:t>
            </a:r>
            <a:endParaRPr sz="1350">
              <a:latin typeface="Consolas"/>
              <a:ea typeface="Consolas"/>
              <a:cs typeface="Consolas"/>
              <a:sym typeface="Consolas"/>
            </a:endParaRPr>
          </a:p>
          <a:p>
            <a:pPr indent="0" lvl="0" marL="0" rtl="0" algn="l">
              <a:lnSpc>
                <a:spcPct val="100000"/>
              </a:lnSpc>
              <a:spcBef>
                <a:spcPts val="0"/>
              </a:spcBef>
              <a:spcAft>
                <a:spcPts val="0"/>
              </a:spcAft>
              <a:buNone/>
            </a:pPr>
            <a:r>
              <a:rPr lang="en" sz="1350">
                <a:solidFill>
                  <a:srgbClr val="098658"/>
                </a:solidFill>
                <a:latin typeface="Consolas"/>
                <a:ea typeface="Consolas"/>
                <a:cs typeface="Consolas"/>
                <a:sym typeface="Consolas"/>
              </a:rPr>
              <a:t>2</a:t>
            </a:r>
            <a:r>
              <a:rPr lang="en" sz="1350">
                <a:latin typeface="Consolas"/>
                <a:ea typeface="Consolas"/>
                <a:cs typeface="Consolas"/>
                <a:sym typeface="Consolas"/>
              </a:rPr>
              <a:t>   </a:t>
            </a:r>
            <a:r>
              <a:rPr lang="en" sz="1350">
                <a:solidFill>
                  <a:srgbClr val="AF00DB"/>
                </a:solidFill>
                <a:latin typeface="Consolas"/>
                <a:ea typeface="Consolas"/>
                <a:cs typeface="Consolas"/>
                <a:sym typeface="Consolas"/>
              </a:rPr>
              <a:t>while </a:t>
            </a:r>
            <a:r>
              <a:rPr lang="en" sz="1350">
                <a:latin typeface="Consolas"/>
                <a:ea typeface="Consolas"/>
                <a:cs typeface="Consolas"/>
                <a:sym typeface="Consolas"/>
              </a:rPr>
              <a:t>(</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98658"/>
                </a:solidFill>
                <a:latin typeface="Consolas"/>
                <a:ea typeface="Consolas"/>
                <a:cs typeface="Consolas"/>
                <a:sym typeface="Consolas"/>
              </a:rPr>
              <a:t>2</a:t>
            </a:r>
            <a:r>
              <a:rPr lang="en" sz="1350">
                <a:latin typeface="Consolas"/>
                <a:ea typeface="Consolas"/>
                <a:cs typeface="Consolas"/>
                <a:sym typeface="Consolas"/>
              </a:rPr>
              <a:t>) {</a:t>
            </a:r>
            <a:endParaRPr sz="1350">
              <a:latin typeface="Consolas"/>
              <a:ea typeface="Consolas"/>
              <a:cs typeface="Consolas"/>
              <a:sym typeface="Consolas"/>
            </a:endParaRPr>
          </a:p>
          <a:p>
            <a:pPr indent="0" lvl="0" marL="0" rtl="0" algn="l">
              <a:lnSpc>
                <a:spcPct val="100000"/>
              </a:lnSpc>
              <a:spcBef>
                <a:spcPts val="0"/>
              </a:spcBef>
              <a:spcAft>
                <a:spcPts val="0"/>
              </a:spcAft>
              <a:buNone/>
            </a:pPr>
            <a:r>
              <a:rPr lang="en" sz="1350">
                <a:solidFill>
                  <a:srgbClr val="098658"/>
                </a:solidFill>
                <a:latin typeface="Consolas"/>
                <a:ea typeface="Consolas"/>
                <a:cs typeface="Consolas"/>
                <a:sym typeface="Consolas"/>
              </a:rPr>
              <a:t>3</a:t>
            </a:r>
            <a:r>
              <a:rPr lang="en" sz="1350">
                <a:latin typeface="Consolas"/>
                <a:ea typeface="Consolas"/>
                <a:cs typeface="Consolas"/>
                <a:sym typeface="Consolas"/>
              </a:rPr>
              <a:t>     </a:t>
            </a:r>
            <a:r>
              <a:rPr lang="en" sz="1350">
                <a:solidFill>
                  <a:srgbClr val="267F99"/>
                </a:solidFill>
                <a:latin typeface="Consolas"/>
                <a:ea typeface="Consolas"/>
                <a:cs typeface="Consolas"/>
                <a:sym typeface="Consolas"/>
              </a:rPr>
              <a:t>System</a:t>
            </a:r>
            <a:r>
              <a:rPr lang="en" sz="1350">
                <a:latin typeface="Consolas"/>
                <a:ea typeface="Consolas"/>
                <a:cs typeface="Consolas"/>
                <a:sym typeface="Consolas"/>
              </a:rPr>
              <a:t>.</a:t>
            </a:r>
            <a:r>
              <a:rPr lang="en" sz="1350">
                <a:solidFill>
                  <a:srgbClr val="0070C1"/>
                </a:solidFill>
                <a:latin typeface="Consolas"/>
                <a:ea typeface="Consolas"/>
                <a:cs typeface="Consolas"/>
                <a:sym typeface="Consolas"/>
              </a:rPr>
              <a:t>out</a:t>
            </a:r>
            <a:r>
              <a:rPr lang="en" sz="1350">
                <a:latin typeface="Consolas"/>
                <a:ea typeface="Consolas"/>
                <a:cs typeface="Consolas"/>
                <a:sym typeface="Consolas"/>
              </a:rPr>
              <a:t>.</a:t>
            </a:r>
            <a:r>
              <a:rPr lang="en" sz="1350">
                <a:solidFill>
                  <a:srgbClr val="795E26"/>
                </a:solidFill>
                <a:latin typeface="Consolas"/>
                <a:ea typeface="Consolas"/>
                <a:cs typeface="Consolas"/>
                <a:sym typeface="Consolas"/>
              </a:rPr>
              <a:t>println</a:t>
            </a:r>
            <a:r>
              <a:rPr lang="en" sz="1350">
                <a:latin typeface="Consolas"/>
                <a:ea typeface="Consolas"/>
                <a:cs typeface="Consolas"/>
                <a:sym typeface="Consolas"/>
              </a:rPr>
              <a:t>(</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a:t>
            </a:r>
            <a:endParaRPr sz="1350">
              <a:latin typeface="Consolas"/>
              <a:ea typeface="Consolas"/>
              <a:cs typeface="Consolas"/>
              <a:sym typeface="Consolas"/>
            </a:endParaRPr>
          </a:p>
          <a:p>
            <a:pPr indent="0" lvl="0" marL="0" rtl="0" algn="l">
              <a:lnSpc>
                <a:spcPct val="100000"/>
              </a:lnSpc>
              <a:spcBef>
                <a:spcPts val="0"/>
              </a:spcBef>
              <a:spcAft>
                <a:spcPts val="0"/>
              </a:spcAft>
              <a:buNone/>
            </a:pPr>
            <a:r>
              <a:rPr lang="en" sz="1350">
                <a:solidFill>
                  <a:srgbClr val="098658"/>
                </a:solidFill>
                <a:latin typeface="Consolas"/>
                <a:ea typeface="Consolas"/>
                <a:cs typeface="Consolas"/>
                <a:sym typeface="Consolas"/>
              </a:rPr>
              <a:t>4</a:t>
            </a:r>
            <a:r>
              <a:rPr lang="en" sz="1350">
                <a:latin typeface="Consolas"/>
                <a:ea typeface="Consolas"/>
                <a:cs typeface="Consolas"/>
                <a:sym typeface="Consolas"/>
              </a:rPr>
              <a:t>     </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98658"/>
                </a:solidFill>
                <a:latin typeface="Consolas"/>
                <a:ea typeface="Consolas"/>
                <a:cs typeface="Consolas"/>
                <a:sym typeface="Consolas"/>
              </a:rPr>
              <a:t>2</a:t>
            </a:r>
            <a:r>
              <a:rPr lang="en" sz="1350">
                <a:latin typeface="Consolas"/>
                <a:ea typeface="Consolas"/>
                <a:cs typeface="Consolas"/>
                <a:sym typeface="Consolas"/>
              </a:rPr>
              <a:t>;</a:t>
            </a:r>
            <a:endParaRPr sz="1350">
              <a:latin typeface="Consolas"/>
              <a:ea typeface="Consolas"/>
              <a:cs typeface="Consolas"/>
              <a:sym typeface="Consolas"/>
            </a:endParaRPr>
          </a:p>
          <a:p>
            <a:pPr indent="0" lvl="0" marL="0" rtl="0" algn="l">
              <a:lnSpc>
                <a:spcPct val="100000"/>
              </a:lnSpc>
              <a:spcBef>
                <a:spcPts val="0"/>
              </a:spcBef>
              <a:spcAft>
                <a:spcPts val="0"/>
              </a:spcAft>
              <a:buNone/>
            </a:pPr>
            <a:r>
              <a:rPr lang="en" sz="1350">
                <a:solidFill>
                  <a:srgbClr val="098658"/>
                </a:solidFill>
                <a:latin typeface="Consolas"/>
                <a:ea typeface="Consolas"/>
                <a:cs typeface="Consolas"/>
                <a:sym typeface="Consolas"/>
              </a:rPr>
              <a:t>5</a:t>
            </a:r>
            <a:r>
              <a:rPr lang="en" sz="1350">
                <a:latin typeface="Consolas"/>
                <a:ea typeface="Consolas"/>
                <a:cs typeface="Consolas"/>
                <a:sym typeface="Consolas"/>
              </a:rPr>
              <a:t>   }</a:t>
            </a:r>
            <a:endParaRPr sz="1350">
              <a:solidFill>
                <a:srgbClr val="999999"/>
              </a:solidFill>
              <a:latin typeface="Consolas"/>
              <a:ea typeface="Consolas"/>
              <a:cs typeface="Consolas"/>
              <a:sym typeface="Consolas"/>
            </a:endParaRPr>
          </a:p>
        </p:txBody>
      </p:sp>
      <p:sp>
        <p:nvSpPr>
          <p:cNvPr id="618" name="Google Shape;618;p72"/>
          <p:cNvSpPr txBox="1"/>
          <p:nvPr/>
        </p:nvSpPr>
        <p:spPr>
          <a:xfrm>
            <a:off x="4655100" y="1403505"/>
            <a:ext cx="3999900" cy="6942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 </a:t>
            </a:r>
            <a:r>
              <a:rPr lang="en" sz="1200">
                <a:latin typeface="Consolas"/>
                <a:ea typeface="Consolas"/>
                <a:cs typeface="Consolas"/>
                <a:sym typeface="Consolas"/>
              </a:rPr>
              <a:t>while</a:t>
            </a:r>
            <a:r>
              <a:rPr lang="en" sz="1200"/>
              <a:t> loop will execute </a:t>
            </a:r>
            <a:r>
              <a:rPr b="1" i="1" lang="en" sz="1200">
                <a:solidFill>
                  <a:srgbClr val="FF0000"/>
                </a:solidFill>
              </a:rPr>
              <a:t>zero or more</a:t>
            </a:r>
            <a:r>
              <a:rPr lang="en" sz="1200"/>
              <a:t> iterations depending on whether the boolean expression is </a:t>
            </a:r>
            <a:r>
              <a:rPr lang="en" sz="1200">
                <a:solidFill>
                  <a:srgbClr val="FF0000"/>
                </a:solidFill>
                <a:latin typeface="Courier New"/>
                <a:ea typeface="Courier New"/>
                <a:cs typeface="Courier New"/>
                <a:sym typeface="Courier New"/>
              </a:rPr>
              <a:t>true</a:t>
            </a:r>
            <a:r>
              <a:rPr lang="en" sz="1200"/>
              <a:t> the very first time it is evaluated.</a:t>
            </a:r>
            <a:endParaRPr sz="1200"/>
          </a:p>
        </p:txBody>
      </p:sp>
      <p:sp>
        <p:nvSpPr>
          <p:cNvPr id="619" name="Google Shape;619;p72"/>
          <p:cNvSpPr txBox="1"/>
          <p:nvPr/>
        </p:nvSpPr>
        <p:spPr>
          <a:xfrm>
            <a:off x="4655100" y="3562253"/>
            <a:ext cx="3999900" cy="5655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The loop will continue iterating until the boolean expression evaluates to </a:t>
            </a:r>
            <a:r>
              <a:rPr lang="en" sz="1200">
                <a:solidFill>
                  <a:srgbClr val="FF0000"/>
                </a:solidFill>
                <a:latin typeface="Courier New"/>
                <a:ea typeface="Courier New"/>
                <a:cs typeface="Courier New"/>
                <a:sym typeface="Courier New"/>
              </a:rPr>
              <a:t>false</a:t>
            </a:r>
            <a:r>
              <a:rPr lang="en" sz="1200"/>
              <a:t>.</a:t>
            </a:r>
            <a:endParaRPr sz="1200"/>
          </a:p>
        </p:txBody>
      </p:sp>
      <p:sp>
        <p:nvSpPr>
          <p:cNvPr id="620" name="Google Shape;620;p72"/>
          <p:cNvSpPr txBox="1"/>
          <p:nvPr/>
        </p:nvSpPr>
        <p:spPr>
          <a:xfrm>
            <a:off x="4655100" y="4270706"/>
            <a:ext cx="3999900" cy="6942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The </a:t>
            </a:r>
            <a:r>
              <a:rPr lang="en" sz="1200">
                <a:solidFill>
                  <a:srgbClr val="FF0000"/>
                </a:solidFill>
                <a:latin typeface="Courier New"/>
                <a:ea typeface="Courier New"/>
                <a:cs typeface="Courier New"/>
                <a:sym typeface="Courier New"/>
              </a:rPr>
              <a:t>break</a:t>
            </a:r>
            <a:r>
              <a:rPr lang="en" sz="1200">
                <a:solidFill>
                  <a:srgbClr val="FF0000"/>
                </a:solidFill>
              </a:rPr>
              <a:t> </a:t>
            </a:r>
            <a:r>
              <a:rPr lang="en" sz="1200"/>
              <a:t>and </a:t>
            </a:r>
            <a:r>
              <a:rPr lang="en" sz="1200">
                <a:solidFill>
                  <a:srgbClr val="FF0000"/>
                </a:solidFill>
                <a:latin typeface="Courier New"/>
                <a:ea typeface="Courier New"/>
                <a:cs typeface="Courier New"/>
                <a:sym typeface="Courier New"/>
              </a:rPr>
              <a:t>continue</a:t>
            </a:r>
            <a:r>
              <a:rPr lang="en" sz="1200">
                <a:solidFill>
                  <a:srgbClr val="FF0000"/>
                </a:solidFill>
              </a:rPr>
              <a:t> </a:t>
            </a:r>
            <a:r>
              <a:rPr lang="en" sz="1200"/>
              <a:t>statements work the same as they do in Python and can be used for more finely grained control of the iteration.</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3"/>
          <p:cNvSpPr txBox="1"/>
          <p:nvPr>
            <p:ph idx="1" type="body"/>
          </p:nvPr>
        </p:nvSpPr>
        <p:spPr>
          <a:xfrm>
            <a:off x="65250" y="731625"/>
            <a:ext cx="89559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a:t>The </a:t>
            </a:r>
            <a:r>
              <a:rPr lang="en">
                <a:latin typeface="Courier New"/>
                <a:ea typeface="Courier New"/>
                <a:cs typeface="Courier New"/>
                <a:sym typeface="Courier New"/>
              </a:rPr>
              <a:t>while</a:t>
            </a:r>
            <a:r>
              <a:rPr lang="en"/>
              <a:t> loop in Java works just like Python's </a:t>
            </a:r>
            <a:r>
              <a:rPr lang="en">
                <a:latin typeface="Courier New"/>
                <a:ea typeface="Courier New"/>
                <a:cs typeface="Courier New"/>
                <a:sym typeface="Courier New"/>
              </a:rPr>
              <a:t>while</a:t>
            </a:r>
            <a:r>
              <a:rPr lang="en"/>
              <a:t> loop, but uses a different syntax (you may be sensing a theme here). Practice Java's </a:t>
            </a:r>
            <a:r>
              <a:rPr lang="en">
                <a:latin typeface="Courier New"/>
                <a:ea typeface="Courier New"/>
                <a:cs typeface="Courier New"/>
                <a:sym typeface="Courier New"/>
              </a:rPr>
              <a:t>while</a:t>
            </a:r>
            <a:r>
              <a:rPr lang="en"/>
              <a:t> loop syntax by implementing </a:t>
            </a:r>
            <a:r>
              <a:rPr lang="en"/>
              <a:t>a method that uses a </a:t>
            </a:r>
            <a:r>
              <a:rPr lang="en">
                <a:latin typeface="Courier New"/>
                <a:ea typeface="Courier New"/>
                <a:cs typeface="Courier New"/>
                <a:sym typeface="Courier New"/>
              </a:rPr>
              <a:t>while</a:t>
            </a:r>
            <a:r>
              <a:rPr lang="en"/>
              <a:t> loop to print a count up from </a:t>
            </a:r>
            <a:r>
              <a:rPr lang="en">
                <a:latin typeface="Courier New"/>
                <a:ea typeface="Courier New"/>
                <a:cs typeface="Courier New"/>
                <a:sym typeface="Courier New"/>
              </a:rPr>
              <a:t>0</a:t>
            </a:r>
            <a:r>
              <a:rPr lang="en"/>
              <a:t> to </a:t>
            </a:r>
            <a:r>
              <a:rPr lang="en">
                <a:latin typeface="Courier New"/>
                <a:ea typeface="Courier New"/>
                <a:cs typeface="Courier New"/>
                <a:sym typeface="Courier New"/>
              </a:rPr>
              <a:t>n</a:t>
            </a:r>
            <a:r>
              <a:rPr lang="en"/>
              <a:t>.</a:t>
            </a:r>
            <a:endParaRPr/>
          </a:p>
        </p:txBody>
      </p:sp>
      <p:sp>
        <p:nvSpPr>
          <p:cNvPr id="626" name="Google Shape;626;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7" name="Google Shape;627;p73"/>
          <p:cNvSpPr txBox="1"/>
          <p:nvPr>
            <p:ph idx="2" type="body"/>
          </p:nvPr>
        </p:nvSpPr>
        <p:spPr>
          <a:xfrm>
            <a:off x="3271775" y="1860725"/>
            <a:ext cx="5669400" cy="2481900"/>
          </a:xfrm>
          <a:prstGeom prst="rect">
            <a:avLst/>
          </a:prstGeom>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sz="1700"/>
              <a:t>Create a new Java class in a file named "</a:t>
            </a:r>
            <a:r>
              <a:rPr lang="en" sz="1700">
                <a:solidFill>
                  <a:srgbClr val="FF0000"/>
                </a:solidFill>
                <a:latin typeface="Courier New"/>
                <a:ea typeface="Courier New"/>
                <a:cs typeface="Courier New"/>
                <a:sym typeface="Courier New"/>
              </a:rPr>
              <a:t>CountUp.java</a:t>
            </a:r>
            <a:r>
              <a:rPr lang="en" sz="1700"/>
              <a:t>" and define a method named "</a:t>
            </a:r>
            <a:r>
              <a:rPr lang="en" sz="1700">
                <a:solidFill>
                  <a:srgbClr val="FF0000"/>
                </a:solidFill>
                <a:latin typeface="Courier New"/>
                <a:ea typeface="Courier New"/>
                <a:cs typeface="Courier New"/>
                <a:sym typeface="Courier New"/>
              </a:rPr>
              <a:t>countWhile</a:t>
            </a:r>
            <a:r>
              <a:rPr lang="en" sz="1700"/>
              <a:t>" that declares a parameter for an integer </a:t>
            </a:r>
            <a:r>
              <a:rPr lang="en" sz="1700">
                <a:solidFill>
                  <a:srgbClr val="FF0000"/>
                </a:solidFill>
                <a:latin typeface="Courier New"/>
                <a:ea typeface="Courier New"/>
                <a:cs typeface="Courier New"/>
                <a:sym typeface="Courier New"/>
              </a:rPr>
              <a:t>n</a:t>
            </a:r>
            <a:r>
              <a:rPr lang="en" sz="1700"/>
              <a:t>.</a:t>
            </a:r>
            <a:endParaRPr sz="1700"/>
          </a:p>
          <a:p>
            <a:pPr indent="-323850" lvl="1" marL="914400" rtl="0" algn="l">
              <a:spcBef>
                <a:spcPts val="0"/>
              </a:spcBef>
              <a:spcAft>
                <a:spcPts val="0"/>
              </a:spcAft>
              <a:buSzPts val="1500"/>
              <a:buChar char="○"/>
            </a:pPr>
            <a:r>
              <a:rPr lang="en" sz="1500"/>
              <a:t>Use a </a:t>
            </a:r>
            <a:r>
              <a:rPr lang="en" sz="1500">
                <a:solidFill>
                  <a:srgbClr val="FF0000"/>
                </a:solidFill>
                <a:latin typeface="Courier New"/>
                <a:ea typeface="Courier New"/>
                <a:cs typeface="Courier New"/>
                <a:sym typeface="Courier New"/>
              </a:rPr>
              <a:t>while</a:t>
            </a:r>
            <a:r>
              <a:rPr lang="en" sz="1500">
                <a:solidFill>
                  <a:srgbClr val="FF0000"/>
                </a:solidFill>
              </a:rPr>
              <a:t> </a:t>
            </a:r>
            <a:r>
              <a:rPr b="1" i="1" lang="en" sz="1500">
                <a:solidFill>
                  <a:srgbClr val="FF0000"/>
                </a:solidFill>
              </a:rPr>
              <a:t>loop </a:t>
            </a:r>
            <a:r>
              <a:rPr lang="en" sz="1500"/>
              <a:t>to print a count from </a:t>
            </a:r>
            <a:r>
              <a:rPr lang="en" sz="1500">
                <a:solidFill>
                  <a:srgbClr val="FF0000"/>
                </a:solidFill>
                <a:latin typeface="Courier New"/>
                <a:ea typeface="Courier New"/>
                <a:cs typeface="Courier New"/>
                <a:sym typeface="Courier New"/>
              </a:rPr>
              <a:t>0</a:t>
            </a:r>
            <a:r>
              <a:rPr lang="en" sz="1500">
                <a:solidFill>
                  <a:srgbClr val="FF0000"/>
                </a:solidFill>
              </a:rPr>
              <a:t> </a:t>
            </a:r>
            <a:r>
              <a:rPr b="1" i="1" lang="en" sz="1500">
                <a:solidFill>
                  <a:srgbClr val="FF0000"/>
                </a:solidFill>
              </a:rPr>
              <a:t>to </a:t>
            </a:r>
            <a:r>
              <a:rPr lang="en" sz="1500">
                <a:solidFill>
                  <a:srgbClr val="FF0000"/>
                </a:solidFill>
                <a:latin typeface="Courier New"/>
                <a:ea typeface="Courier New"/>
                <a:cs typeface="Courier New"/>
                <a:sym typeface="Courier New"/>
              </a:rPr>
              <a:t>n</a:t>
            </a:r>
            <a:r>
              <a:rPr lang="en" sz="1500"/>
              <a:t>.</a:t>
            </a:r>
            <a:endParaRPr sz="1500"/>
          </a:p>
          <a:p>
            <a:pPr indent="-323850" lvl="1" marL="914400" rtl="0" algn="l">
              <a:spcBef>
                <a:spcPts val="0"/>
              </a:spcBef>
              <a:spcAft>
                <a:spcPts val="0"/>
              </a:spcAft>
              <a:buSzPts val="1500"/>
              <a:buChar char="○"/>
            </a:pPr>
            <a:r>
              <a:rPr lang="en" sz="1500"/>
              <a:t>Return the </a:t>
            </a:r>
            <a:r>
              <a:rPr b="1" i="1" lang="en" sz="1500">
                <a:solidFill>
                  <a:srgbClr val="FF0000"/>
                </a:solidFill>
              </a:rPr>
              <a:t>sum </a:t>
            </a:r>
            <a:r>
              <a:rPr lang="en" sz="1500"/>
              <a:t>of the numbers that are counted.</a:t>
            </a:r>
            <a:endParaRPr sz="1500"/>
          </a:p>
          <a:p>
            <a:pPr indent="-336550" lvl="0" marL="457200" rtl="0" algn="l">
              <a:spcBef>
                <a:spcPts val="0"/>
              </a:spcBef>
              <a:spcAft>
                <a:spcPts val="0"/>
              </a:spcAft>
              <a:buSzPts val="1700"/>
              <a:buChar char="●"/>
            </a:pPr>
            <a:r>
              <a:rPr lang="en" sz="1700"/>
              <a:t>Call your method from </a:t>
            </a:r>
            <a:r>
              <a:rPr lang="en" sz="1700">
                <a:solidFill>
                  <a:srgbClr val="FF0000"/>
                </a:solidFill>
                <a:latin typeface="Courier New"/>
                <a:ea typeface="Courier New"/>
                <a:cs typeface="Courier New"/>
                <a:sym typeface="Courier New"/>
              </a:rPr>
              <a:t>main</a:t>
            </a:r>
            <a:r>
              <a:rPr lang="en" sz="1700">
                <a:solidFill>
                  <a:srgbClr val="FF0000"/>
                </a:solidFill>
              </a:rPr>
              <a:t> </a:t>
            </a:r>
            <a:r>
              <a:rPr lang="en" sz="1700"/>
              <a:t>and print the sum.</a:t>
            </a:r>
            <a:endParaRPr sz="1700"/>
          </a:p>
          <a:p>
            <a:pPr indent="-336550" lvl="0" marL="457200" rtl="0" algn="l">
              <a:spcBef>
                <a:spcPts val="0"/>
              </a:spcBef>
              <a:spcAft>
                <a:spcPts val="0"/>
              </a:spcAft>
              <a:buSzPts val="1700"/>
              <a:buChar char="●"/>
            </a:pPr>
            <a:r>
              <a:rPr lang="en" sz="1700"/>
              <a:t>Run the class.</a:t>
            </a:r>
            <a:endParaRPr sz="1700"/>
          </a:p>
        </p:txBody>
      </p:sp>
      <p:sp>
        <p:nvSpPr>
          <p:cNvPr id="628" name="Google Shape;628;p73"/>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Counting Up with </a:t>
            </a:r>
            <a:r>
              <a:rPr lang="en">
                <a:latin typeface="Courier New"/>
                <a:ea typeface="Courier New"/>
                <a:cs typeface="Courier New"/>
                <a:sym typeface="Courier New"/>
              </a:rPr>
              <a:t>while</a:t>
            </a:r>
            <a:endParaRPr>
              <a:latin typeface="Courier New"/>
              <a:ea typeface="Courier New"/>
              <a:cs typeface="Courier New"/>
              <a:sym typeface="Courier New"/>
            </a:endParaRPr>
          </a:p>
        </p:txBody>
      </p:sp>
      <p:sp>
        <p:nvSpPr>
          <p:cNvPr id="629" name="Google Shape;629;p73"/>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1.11</a:t>
            </a:r>
            <a:endParaRPr/>
          </a:p>
        </p:txBody>
      </p:sp>
      <p:sp>
        <p:nvSpPr>
          <p:cNvPr id="630" name="Google Shape;630;p73"/>
          <p:cNvSpPr txBox="1"/>
          <p:nvPr>
            <p:ph idx="4" type="body"/>
          </p:nvPr>
        </p:nvSpPr>
        <p:spPr>
          <a:xfrm>
            <a:off x="243000" y="2603100"/>
            <a:ext cx="2901600" cy="1223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lnSpc>
                <a:spcPct val="100000"/>
              </a:lnSpc>
              <a:spcBef>
                <a:spcPts val="0"/>
              </a:spcBef>
              <a:spcAft>
                <a:spcPts val="0"/>
              </a:spcAft>
              <a:buNone/>
            </a:pPr>
            <a:r>
              <a:rPr lang="en" sz="1350">
                <a:solidFill>
                  <a:srgbClr val="098658"/>
                </a:solidFill>
                <a:latin typeface="Consolas"/>
                <a:ea typeface="Consolas"/>
                <a:cs typeface="Consolas"/>
                <a:sym typeface="Consolas"/>
              </a:rPr>
              <a:t>1</a:t>
            </a:r>
            <a:r>
              <a:rPr lang="en" sz="1350">
                <a:latin typeface="Consolas"/>
                <a:ea typeface="Consolas"/>
                <a:cs typeface="Consolas"/>
                <a:sym typeface="Consolas"/>
              </a:rPr>
              <a:t>   </a:t>
            </a:r>
            <a:r>
              <a:rPr lang="en" sz="1350">
                <a:solidFill>
                  <a:srgbClr val="267F99"/>
                </a:solidFill>
                <a:latin typeface="Consolas"/>
                <a:ea typeface="Consolas"/>
                <a:cs typeface="Consolas"/>
                <a:sym typeface="Consolas"/>
              </a:rPr>
              <a:t>int</a:t>
            </a:r>
            <a:r>
              <a:rPr lang="en" sz="1350">
                <a:latin typeface="Consolas"/>
                <a:ea typeface="Consolas"/>
                <a:cs typeface="Consolas"/>
                <a:sym typeface="Consolas"/>
              </a:rPr>
              <a:t> </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98658"/>
                </a:solidFill>
                <a:latin typeface="Consolas"/>
                <a:ea typeface="Consolas"/>
                <a:cs typeface="Consolas"/>
                <a:sym typeface="Consolas"/>
              </a:rPr>
              <a:t>128</a:t>
            </a:r>
            <a:r>
              <a:rPr lang="en" sz="1350">
                <a:latin typeface="Consolas"/>
                <a:ea typeface="Consolas"/>
                <a:cs typeface="Consolas"/>
                <a:sym typeface="Consolas"/>
              </a:rPr>
              <a:t>;</a:t>
            </a:r>
            <a:endParaRPr sz="1350">
              <a:latin typeface="Consolas"/>
              <a:ea typeface="Consolas"/>
              <a:cs typeface="Consolas"/>
              <a:sym typeface="Consolas"/>
            </a:endParaRPr>
          </a:p>
          <a:p>
            <a:pPr indent="0" lvl="0" marL="0" rtl="0" algn="l">
              <a:lnSpc>
                <a:spcPct val="100000"/>
              </a:lnSpc>
              <a:spcBef>
                <a:spcPts val="0"/>
              </a:spcBef>
              <a:spcAft>
                <a:spcPts val="0"/>
              </a:spcAft>
              <a:buNone/>
            </a:pPr>
            <a:r>
              <a:rPr lang="en" sz="1350">
                <a:solidFill>
                  <a:srgbClr val="098658"/>
                </a:solidFill>
                <a:latin typeface="Consolas"/>
                <a:ea typeface="Consolas"/>
                <a:cs typeface="Consolas"/>
                <a:sym typeface="Consolas"/>
              </a:rPr>
              <a:t>2</a:t>
            </a:r>
            <a:r>
              <a:rPr lang="en" sz="1350">
                <a:latin typeface="Consolas"/>
                <a:ea typeface="Consolas"/>
                <a:cs typeface="Consolas"/>
                <a:sym typeface="Consolas"/>
              </a:rPr>
              <a:t>   </a:t>
            </a:r>
            <a:r>
              <a:rPr lang="en" sz="1350">
                <a:solidFill>
                  <a:srgbClr val="AF00DB"/>
                </a:solidFill>
                <a:latin typeface="Consolas"/>
                <a:ea typeface="Consolas"/>
                <a:cs typeface="Consolas"/>
                <a:sym typeface="Consolas"/>
              </a:rPr>
              <a:t>while</a:t>
            </a:r>
            <a:r>
              <a:rPr lang="en" sz="1350">
                <a:latin typeface="Consolas"/>
                <a:ea typeface="Consolas"/>
                <a:cs typeface="Consolas"/>
                <a:sym typeface="Consolas"/>
              </a:rPr>
              <a:t>(</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98658"/>
                </a:solidFill>
                <a:latin typeface="Consolas"/>
                <a:ea typeface="Consolas"/>
                <a:cs typeface="Consolas"/>
                <a:sym typeface="Consolas"/>
              </a:rPr>
              <a:t>2</a:t>
            </a:r>
            <a:r>
              <a:rPr lang="en" sz="1350">
                <a:latin typeface="Consolas"/>
                <a:ea typeface="Consolas"/>
                <a:cs typeface="Consolas"/>
                <a:sym typeface="Consolas"/>
              </a:rPr>
              <a:t>) {</a:t>
            </a:r>
            <a:endParaRPr sz="1350">
              <a:latin typeface="Consolas"/>
              <a:ea typeface="Consolas"/>
              <a:cs typeface="Consolas"/>
              <a:sym typeface="Consolas"/>
            </a:endParaRPr>
          </a:p>
          <a:p>
            <a:pPr indent="0" lvl="0" marL="0" rtl="0" algn="l">
              <a:lnSpc>
                <a:spcPct val="100000"/>
              </a:lnSpc>
              <a:spcBef>
                <a:spcPts val="0"/>
              </a:spcBef>
              <a:spcAft>
                <a:spcPts val="0"/>
              </a:spcAft>
              <a:buNone/>
            </a:pPr>
            <a:r>
              <a:rPr lang="en" sz="1350">
                <a:solidFill>
                  <a:srgbClr val="098658"/>
                </a:solidFill>
                <a:latin typeface="Consolas"/>
                <a:ea typeface="Consolas"/>
                <a:cs typeface="Consolas"/>
                <a:sym typeface="Consolas"/>
              </a:rPr>
              <a:t>3</a:t>
            </a:r>
            <a:r>
              <a:rPr lang="en" sz="1350">
                <a:latin typeface="Consolas"/>
                <a:ea typeface="Consolas"/>
                <a:cs typeface="Consolas"/>
                <a:sym typeface="Consolas"/>
              </a:rPr>
              <a:t>     </a:t>
            </a:r>
            <a:r>
              <a:rPr lang="en" sz="1350">
                <a:solidFill>
                  <a:srgbClr val="267F99"/>
                </a:solidFill>
                <a:latin typeface="Consolas"/>
                <a:ea typeface="Consolas"/>
                <a:cs typeface="Consolas"/>
                <a:sym typeface="Consolas"/>
              </a:rPr>
              <a:t>System</a:t>
            </a:r>
            <a:r>
              <a:rPr lang="en" sz="1350">
                <a:latin typeface="Consolas"/>
                <a:ea typeface="Consolas"/>
                <a:cs typeface="Consolas"/>
                <a:sym typeface="Consolas"/>
              </a:rPr>
              <a:t>.</a:t>
            </a:r>
            <a:r>
              <a:rPr lang="en" sz="1350">
                <a:solidFill>
                  <a:srgbClr val="0070C1"/>
                </a:solidFill>
                <a:latin typeface="Consolas"/>
                <a:ea typeface="Consolas"/>
                <a:cs typeface="Consolas"/>
                <a:sym typeface="Consolas"/>
              </a:rPr>
              <a:t>out</a:t>
            </a:r>
            <a:r>
              <a:rPr lang="en" sz="1350">
                <a:latin typeface="Consolas"/>
                <a:ea typeface="Consolas"/>
                <a:cs typeface="Consolas"/>
                <a:sym typeface="Consolas"/>
              </a:rPr>
              <a:t>.</a:t>
            </a:r>
            <a:r>
              <a:rPr lang="en" sz="1350">
                <a:solidFill>
                  <a:srgbClr val="795E26"/>
                </a:solidFill>
                <a:latin typeface="Consolas"/>
                <a:ea typeface="Consolas"/>
                <a:cs typeface="Consolas"/>
                <a:sym typeface="Consolas"/>
              </a:rPr>
              <a:t>println</a:t>
            </a:r>
            <a:r>
              <a:rPr lang="en" sz="1350">
                <a:latin typeface="Consolas"/>
                <a:ea typeface="Consolas"/>
                <a:cs typeface="Consolas"/>
                <a:sym typeface="Consolas"/>
              </a:rPr>
              <a:t>(</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a:t>
            </a:r>
            <a:endParaRPr sz="1350">
              <a:latin typeface="Consolas"/>
              <a:ea typeface="Consolas"/>
              <a:cs typeface="Consolas"/>
              <a:sym typeface="Consolas"/>
            </a:endParaRPr>
          </a:p>
          <a:p>
            <a:pPr indent="0" lvl="0" marL="0" rtl="0" algn="l">
              <a:lnSpc>
                <a:spcPct val="100000"/>
              </a:lnSpc>
              <a:spcBef>
                <a:spcPts val="0"/>
              </a:spcBef>
              <a:spcAft>
                <a:spcPts val="0"/>
              </a:spcAft>
              <a:buNone/>
            </a:pPr>
            <a:r>
              <a:rPr lang="en" sz="1350">
                <a:solidFill>
                  <a:srgbClr val="098658"/>
                </a:solidFill>
                <a:latin typeface="Consolas"/>
                <a:ea typeface="Consolas"/>
                <a:cs typeface="Consolas"/>
                <a:sym typeface="Consolas"/>
              </a:rPr>
              <a:t>4</a:t>
            </a:r>
            <a:r>
              <a:rPr lang="en" sz="1350">
                <a:latin typeface="Consolas"/>
                <a:ea typeface="Consolas"/>
                <a:cs typeface="Consolas"/>
                <a:sym typeface="Consolas"/>
              </a:rPr>
              <a:t>     </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98658"/>
                </a:solidFill>
                <a:latin typeface="Consolas"/>
                <a:ea typeface="Consolas"/>
                <a:cs typeface="Consolas"/>
                <a:sym typeface="Consolas"/>
              </a:rPr>
              <a:t>2</a:t>
            </a:r>
            <a:r>
              <a:rPr lang="en" sz="1350">
                <a:latin typeface="Consolas"/>
                <a:ea typeface="Consolas"/>
                <a:cs typeface="Consolas"/>
                <a:sym typeface="Consolas"/>
              </a:rPr>
              <a:t>;</a:t>
            </a:r>
            <a:endParaRPr sz="1350">
              <a:latin typeface="Consolas"/>
              <a:ea typeface="Consolas"/>
              <a:cs typeface="Consolas"/>
              <a:sym typeface="Consolas"/>
            </a:endParaRPr>
          </a:p>
          <a:p>
            <a:pPr indent="0" lvl="0" marL="0" rtl="0" algn="l">
              <a:lnSpc>
                <a:spcPct val="100000"/>
              </a:lnSpc>
              <a:spcBef>
                <a:spcPts val="0"/>
              </a:spcBef>
              <a:spcAft>
                <a:spcPts val="0"/>
              </a:spcAft>
              <a:buNone/>
            </a:pPr>
            <a:r>
              <a:rPr lang="en" sz="1350">
                <a:solidFill>
                  <a:srgbClr val="098658"/>
                </a:solidFill>
                <a:latin typeface="Consolas"/>
                <a:ea typeface="Consolas"/>
                <a:cs typeface="Consolas"/>
                <a:sym typeface="Consolas"/>
              </a:rPr>
              <a:t>5</a:t>
            </a:r>
            <a:r>
              <a:rPr lang="en" sz="1350">
                <a:latin typeface="Consolas"/>
                <a:ea typeface="Consolas"/>
                <a:cs typeface="Consolas"/>
                <a:sym typeface="Consolas"/>
              </a:rPr>
              <a:t>   }</a:t>
            </a:r>
            <a:endParaRPr sz="1350">
              <a:solidFill>
                <a:srgbClr val="999999"/>
              </a:solidFill>
              <a:latin typeface="Consolas"/>
              <a:ea typeface="Consolas"/>
              <a:cs typeface="Consolas"/>
              <a:sym typeface="Consolas"/>
            </a:endParaRPr>
          </a:p>
        </p:txBody>
      </p:sp>
      <p:sp>
        <p:nvSpPr>
          <p:cNvPr id="631" name="Google Shape;631;p73"/>
          <p:cNvSpPr/>
          <p:nvPr/>
        </p:nvSpPr>
        <p:spPr>
          <a:xfrm>
            <a:off x="1857954" y="2492745"/>
            <a:ext cx="262225" cy="443400"/>
          </a:xfrm>
          <a:custGeom>
            <a:rect b="b" l="l" r="r" t="t"/>
            <a:pathLst>
              <a:path extrusionOk="0" h="17736" w="10489">
                <a:moveTo>
                  <a:pt x="5616" y="0"/>
                </a:moveTo>
                <a:cubicBezTo>
                  <a:pt x="6404" y="887"/>
                  <a:pt x="11282" y="2365"/>
                  <a:pt x="10346" y="5321"/>
                </a:cubicBezTo>
                <a:cubicBezTo>
                  <a:pt x="9410" y="8277"/>
                  <a:pt x="1724" y="15667"/>
                  <a:pt x="0" y="17736"/>
                </a:cubicBezTo>
              </a:path>
            </a:pathLst>
          </a:custGeom>
          <a:noFill/>
          <a:ln cap="flat" cmpd="sng" w="19050">
            <a:solidFill>
              <a:srgbClr val="FF0000"/>
            </a:solidFill>
            <a:prstDash val="solid"/>
            <a:round/>
            <a:headEnd len="med" w="med" type="none"/>
            <a:tailEnd len="med" w="med" type="triangle"/>
          </a:ln>
        </p:spPr>
      </p:sp>
      <p:sp>
        <p:nvSpPr>
          <p:cNvPr id="632" name="Google Shape;632;p73"/>
          <p:cNvSpPr txBox="1"/>
          <p:nvPr/>
        </p:nvSpPr>
        <p:spPr>
          <a:xfrm>
            <a:off x="243000" y="1834550"/>
            <a:ext cx="2901600" cy="6942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In Java, the boolean expression used by a </a:t>
            </a:r>
            <a:r>
              <a:rPr lang="en" sz="1200">
                <a:solidFill>
                  <a:srgbClr val="FF0000"/>
                </a:solidFill>
                <a:latin typeface="Courier New"/>
                <a:ea typeface="Courier New"/>
                <a:cs typeface="Courier New"/>
                <a:sym typeface="Courier New"/>
              </a:rPr>
              <a:t>while</a:t>
            </a:r>
            <a:r>
              <a:rPr lang="en" sz="1200">
                <a:solidFill>
                  <a:srgbClr val="FF0000"/>
                </a:solidFill>
              </a:rPr>
              <a:t> </a:t>
            </a:r>
            <a:r>
              <a:rPr b="1" i="1" lang="en" sz="1200">
                <a:solidFill>
                  <a:srgbClr val="FF0000"/>
                </a:solidFill>
              </a:rPr>
              <a:t>loop</a:t>
            </a:r>
            <a:r>
              <a:rPr b="1" i="1" lang="en" sz="1200"/>
              <a:t> </a:t>
            </a:r>
            <a:r>
              <a:rPr lang="en" sz="1200"/>
              <a:t>must be enclosed in </a:t>
            </a:r>
            <a:r>
              <a:rPr b="1" i="1" lang="en" sz="1200">
                <a:solidFill>
                  <a:srgbClr val="FF0000"/>
                </a:solidFill>
              </a:rPr>
              <a:t>parentheses</a:t>
            </a:r>
            <a:r>
              <a:rPr lang="en" sz="1200"/>
              <a:t>...</a:t>
            </a:r>
            <a:endParaRPr sz="1200"/>
          </a:p>
        </p:txBody>
      </p:sp>
      <p:sp>
        <p:nvSpPr>
          <p:cNvPr id="633" name="Google Shape;633;p73"/>
          <p:cNvSpPr/>
          <p:nvPr/>
        </p:nvSpPr>
        <p:spPr>
          <a:xfrm>
            <a:off x="2191075" y="2822550"/>
            <a:ext cx="833525" cy="1147230"/>
          </a:xfrm>
          <a:custGeom>
            <a:rect b="b" l="l" r="r" t="t"/>
            <a:pathLst>
              <a:path extrusionOk="0" h="40531" w="33341">
                <a:moveTo>
                  <a:pt x="27491" y="40531"/>
                </a:moveTo>
                <a:cubicBezTo>
                  <a:pt x="28230" y="34028"/>
                  <a:pt x="36507" y="6881"/>
                  <a:pt x="31925" y="1511"/>
                </a:cubicBezTo>
                <a:cubicBezTo>
                  <a:pt x="27343" y="-3859"/>
                  <a:pt x="5321" y="7177"/>
                  <a:pt x="0" y="8310"/>
                </a:cubicBezTo>
              </a:path>
            </a:pathLst>
          </a:custGeom>
          <a:noFill/>
          <a:ln cap="flat" cmpd="sng" w="19050">
            <a:solidFill>
              <a:srgbClr val="FF0000"/>
            </a:solidFill>
            <a:prstDash val="solid"/>
            <a:round/>
            <a:headEnd len="med" w="med" type="none"/>
            <a:tailEnd len="med" w="med" type="triangle"/>
          </a:ln>
        </p:spPr>
      </p:sp>
      <p:sp>
        <p:nvSpPr>
          <p:cNvPr id="634" name="Google Shape;634;p73"/>
          <p:cNvSpPr/>
          <p:nvPr/>
        </p:nvSpPr>
        <p:spPr>
          <a:xfrm>
            <a:off x="819800" y="3638883"/>
            <a:ext cx="1570625" cy="338300"/>
          </a:xfrm>
          <a:custGeom>
            <a:rect b="b" l="l" r="r" t="t"/>
            <a:pathLst>
              <a:path extrusionOk="0" h="13532" w="62825">
                <a:moveTo>
                  <a:pt x="57347" y="13532"/>
                </a:moveTo>
                <a:cubicBezTo>
                  <a:pt x="57593" y="11414"/>
                  <a:pt x="68383" y="2841"/>
                  <a:pt x="58825" y="821"/>
                </a:cubicBezTo>
                <a:cubicBezTo>
                  <a:pt x="49267" y="-1199"/>
                  <a:pt x="9804" y="1314"/>
                  <a:pt x="0" y="1412"/>
                </a:cubicBezTo>
              </a:path>
            </a:pathLst>
          </a:custGeom>
          <a:noFill/>
          <a:ln cap="flat" cmpd="sng" w="19050">
            <a:solidFill>
              <a:srgbClr val="FF0000"/>
            </a:solidFill>
            <a:prstDash val="solid"/>
            <a:round/>
            <a:headEnd len="med" w="med" type="none"/>
            <a:tailEnd len="med" w="med" type="triangle"/>
          </a:ln>
        </p:spPr>
      </p:sp>
      <p:sp>
        <p:nvSpPr>
          <p:cNvPr id="635" name="Google Shape;635;p73"/>
          <p:cNvSpPr txBox="1"/>
          <p:nvPr/>
        </p:nvSpPr>
        <p:spPr>
          <a:xfrm>
            <a:off x="243000" y="3919750"/>
            <a:ext cx="2901600" cy="6942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...and the statements in the </a:t>
            </a:r>
            <a:r>
              <a:rPr b="1" i="1" lang="en" sz="1200">
                <a:solidFill>
                  <a:srgbClr val="FF0000"/>
                </a:solidFill>
              </a:rPr>
              <a:t>body </a:t>
            </a:r>
            <a:r>
              <a:rPr lang="en" sz="1200"/>
              <a:t>of the loop must be enclosed in </a:t>
            </a:r>
            <a:r>
              <a:rPr b="1" i="1" lang="en" sz="1200">
                <a:solidFill>
                  <a:srgbClr val="FF0000"/>
                </a:solidFill>
              </a:rPr>
              <a:t>curly braces</a:t>
            </a:r>
            <a:r>
              <a:rPr lang="en" sz="1200">
                <a:solidFill>
                  <a:srgbClr val="FF0000"/>
                </a:solidFill>
              </a:rPr>
              <a:t> </a:t>
            </a:r>
            <a:r>
              <a:rPr lang="en" sz="1200"/>
              <a:t>(</a:t>
            </a:r>
            <a:r>
              <a:rPr lang="en" sz="1200">
                <a:solidFill>
                  <a:srgbClr val="FF0000"/>
                </a:solidFill>
                <a:latin typeface="Courier New"/>
                <a:ea typeface="Courier New"/>
                <a:cs typeface="Courier New"/>
                <a:sym typeface="Courier New"/>
              </a:rPr>
              <a:t>{}</a:t>
            </a:r>
            <a:r>
              <a:rPr lang="en" sz="1200"/>
              <a:t>).</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7"/>
          <p:cNvSpPr txBox="1"/>
          <p:nvPr>
            <p:ph type="title"/>
          </p:nvPr>
        </p:nvSpPr>
        <p:spPr>
          <a:xfrm>
            <a:off x="311725" y="196125"/>
            <a:ext cx="3706500" cy="6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to Java</a:t>
            </a:r>
            <a:endParaRPr/>
          </a:p>
        </p:txBody>
      </p:sp>
      <p:sp>
        <p:nvSpPr>
          <p:cNvPr id="264" name="Google Shape;264;p47"/>
          <p:cNvSpPr txBox="1"/>
          <p:nvPr>
            <p:ph idx="1" type="body"/>
          </p:nvPr>
        </p:nvSpPr>
        <p:spPr>
          <a:xfrm>
            <a:off x="4378625" y="131425"/>
            <a:ext cx="4511700" cy="476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 GCIS-123 we wrote software exclusively in the Python programming language.</a:t>
            </a:r>
            <a:endParaRPr/>
          </a:p>
          <a:p>
            <a:pPr indent="-298450" lvl="1" marL="914400" rtl="0" algn="l">
              <a:spcBef>
                <a:spcPts val="0"/>
              </a:spcBef>
              <a:spcAft>
                <a:spcPts val="0"/>
              </a:spcAft>
              <a:buSzPts val="1100"/>
              <a:buChar char="○"/>
            </a:pPr>
            <a:r>
              <a:rPr lang="en"/>
              <a:t>For most of the course we used </a:t>
            </a:r>
            <a:r>
              <a:rPr b="1" i="1" lang="en">
                <a:solidFill>
                  <a:srgbClr val="FF0000"/>
                </a:solidFill>
              </a:rPr>
              <a:t>procedural programming</a:t>
            </a:r>
            <a:r>
              <a:rPr lang="en"/>
              <a:t>, which is a term for programs that use </a:t>
            </a:r>
            <a:r>
              <a:rPr b="1" i="1" lang="en">
                <a:solidFill>
                  <a:srgbClr val="FF0000"/>
                </a:solidFill>
              </a:rPr>
              <a:t>functions</a:t>
            </a:r>
            <a:r>
              <a:rPr lang="en">
                <a:solidFill>
                  <a:srgbClr val="FF0000"/>
                </a:solidFill>
              </a:rPr>
              <a:t> </a:t>
            </a:r>
            <a:r>
              <a:rPr lang="en"/>
              <a:t>to implement most of the program requirements.</a:t>
            </a:r>
            <a:endParaRPr/>
          </a:p>
          <a:p>
            <a:pPr indent="-298450" lvl="1" marL="914400" rtl="0" algn="l">
              <a:spcBef>
                <a:spcPts val="0"/>
              </a:spcBef>
              <a:spcAft>
                <a:spcPts val="0"/>
              </a:spcAft>
              <a:buSzPts val="1100"/>
              <a:buChar char="○"/>
            </a:pPr>
            <a:r>
              <a:rPr lang="en"/>
              <a:t>Towards the end of the course, we introduced </a:t>
            </a:r>
            <a:r>
              <a:rPr b="1" i="1" lang="en">
                <a:solidFill>
                  <a:srgbClr val="FF0000"/>
                </a:solidFill>
              </a:rPr>
              <a:t>object-oriented programming</a:t>
            </a:r>
            <a:r>
              <a:rPr lang="en"/>
              <a:t>.</a:t>
            </a:r>
            <a:endParaRPr/>
          </a:p>
          <a:p>
            <a:pPr indent="-311150" lvl="0" marL="457200" rtl="0" algn="l">
              <a:spcBef>
                <a:spcPts val="0"/>
              </a:spcBef>
              <a:spcAft>
                <a:spcPts val="0"/>
              </a:spcAft>
              <a:buSzPts val="1300"/>
              <a:buChar char="●"/>
            </a:pPr>
            <a:r>
              <a:rPr lang="en"/>
              <a:t>In GCIS-124 we will be using the </a:t>
            </a:r>
            <a:r>
              <a:rPr b="1" i="1" lang="en">
                <a:solidFill>
                  <a:srgbClr val="FF0000"/>
                </a:solidFill>
              </a:rPr>
              <a:t>Java Programming Language</a:t>
            </a:r>
            <a:r>
              <a:rPr lang="en"/>
              <a:t>, a fully object-oriented language.</a:t>
            </a:r>
            <a:endParaRPr/>
          </a:p>
          <a:p>
            <a:pPr indent="-298450" lvl="1" marL="914400" rtl="0" algn="l">
              <a:spcBef>
                <a:spcPts val="0"/>
              </a:spcBef>
              <a:spcAft>
                <a:spcPts val="0"/>
              </a:spcAft>
              <a:buSzPts val="1100"/>
              <a:buChar char="○"/>
            </a:pPr>
            <a:r>
              <a:rPr lang="en"/>
              <a:t>Unlike Python, in Java </a:t>
            </a:r>
            <a:r>
              <a:rPr b="1" i="1" lang="en">
                <a:solidFill>
                  <a:srgbClr val="FF0000"/>
                </a:solidFill>
              </a:rPr>
              <a:t>all</a:t>
            </a:r>
            <a:r>
              <a:rPr lang="en">
                <a:solidFill>
                  <a:srgbClr val="FF0000"/>
                </a:solidFill>
              </a:rPr>
              <a:t> </a:t>
            </a:r>
            <a:r>
              <a:rPr lang="en"/>
              <a:t>code must be inside of a class.</a:t>
            </a:r>
            <a:endParaRPr/>
          </a:p>
          <a:p>
            <a:pPr indent="-311150" lvl="0" marL="457200" rtl="0" algn="l">
              <a:spcBef>
                <a:spcPts val="0"/>
              </a:spcBef>
              <a:spcAft>
                <a:spcPts val="0"/>
              </a:spcAft>
              <a:buSzPts val="1300"/>
              <a:buChar char="●"/>
            </a:pPr>
            <a:r>
              <a:rPr lang="en"/>
              <a:t>During this unit we will focus on learning how to use Java to implement many of the programs that you already know how to write in Python.</a:t>
            </a:r>
            <a:endParaRPr/>
          </a:p>
          <a:p>
            <a:pPr indent="-298450" lvl="1" marL="914400" rtl="0" algn="l">
              <a:spcBef>
                <a:spcPts val="0"/>
              </a:spcBef>
              <a:spcAft>
                <a:spcPts val="0"/>
              </a:spcAft>
              <a:buSzPts val="1100"/>
              <a:buChar char="○"/>
            </a:pPr>
            <a:r>
              <a:rPr lang="en"/>
              <a:t>Types &amp; Variables </a:t>
            </a:r>
            <a:endParaRPr/>
          </a:p>
          <a:p>
            <a:pPr indent="-298450" lvl="1" marL="914400" rtl="0" algn="l">
              <a:spcBef>
                <a:spcPts val="0"/>
              </a:spcBef>
              <a:spcAft>
                <a:spcPts val="0"/>
              </a:spcAft>
              <a:buSzPts val="1100"/>
              <a:buChar char="○"/>
            </a:pPr>
            <a:r>
              <a:rPr lang="en"/>
              <a:t>Methods, Parameters, Arguments &amp; Return Values </a:t>
            </a:r>
            <a:endParaRPr/>
          </a:p>
          <a:p>
            <a:pPr indent="-298450" lvl="1" marL="914400" rtl="0" algn="l">
              <a:spcBef>
                <a:spcPts val="0"/>
              </a:spcBef>
              <a:spcAft>
                <a:spcPts val="0"/>
              </a:spcAft>
              <a:buSzPts val="1100"/>
              <a:buChar char="○"/>
            </a:pPr>
            <a:r>
              <a:rPr lang="en"/>
              <a:t>Boolean Expressions, Conditionals &amp; Loops </a:t>
            </a:r>
            <a:endParaRPr/>
          </a:p>
          <a:p>
            <a:pPr indent="-298450" lvl="1" marL="914400" rtl="0" algn="l">
              <a:spcBef>
                <a:spcPts val="0"/>
              </a:spcBef>
              <a:spcAft>
                <a:spcPts val="0"/>
              </a:spcAft>
              <a:buSzPts val="1100"/>
              <a:buChar char="○"/>
            </a:pPr>
            <a:r>
              <a:rPr lang="en"/>
              <a:t>Unit Testing with JUnit</a:t>
            </a:r>
            <a:endParaRPr/>
          </a:p>
          <a:p>
            <a:pPr indent="-298450" lvl="1" marL="914400" rtl="0" algn="l">
              <a:spcBef>
                <a:spcPts val="0"/>
              </a:spcBef>
              <a:spcAft>
                <a:spcPts val="0"/>
              </a:spcAft>
              <a:buSzPts val="1100"/>
              <a:buChar char="○"/>
            </a:pPr>
            <a:r>
              <a:rPr lang="en"/>
              <a:t>Exceptions</a:t>
            </a:r>
            <a:endParaRPr/>
          </a:p>
          <a:p>
            <a:pPr indent="-311150" lvl="0" marL="457200" rtl="0" algn="l">
              <a:spcBef>
                <a:spcPts val="0"/>
              </a:spcBef>
              <a:spcAft>
                <a:spcPts val="0"/>
              </a:spcAft>
              <a:buSzPts val="1300"/>
              <a:buChar char="●"/>
            </a:pPr>
            <a:r>
              <a:rPr lang="en"/>
              <a:t>We will begin by focusing on </a:t>
            </a:r>
            <a:r>
              <a:rPr b="1" i="1" lang="en">
                <a:solidFill>
                  <a:srgbClr val="FF0000"/>
                </a:solidFill>
              </a:rPr>
              <a:t>procedural programming in Java</a:t>
            </a:r>
            <a:r>
              <a:rPr b="1" i="1" lang="en"/>
              <a:t>.</a:t>
            </a:r>
            <a:endParaRPr b="1" i="1"/>
          </a:p>
        </p:txBody>
      </p:sp>
      <p:sp>
        <p:nvSpPr>
          <p:cNvPr id="265" name="Google Shape;265;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6" name="Google Shape;266;p47"/>
          <p:cNvSpPr txBox="1"/>
          <p:nvPr>
            <p:ph idx="3" type="body"/>
          </p:nvPr>
        </p:nvSpPr>
        <p:spPr>
          <a:xfrm>
            <a:off x="152400" y="874325"/>
            <a:ext cx="4018200" cy="6948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T</a:t>
            </a:r>
            <a:r>
              <a:rPr lang="en" sz="1200"/>
              <a:t>his unit will mostly focus on showing how to use Java to do things that you already know how to do in Python. This mostly involves learning </a:t>
            </a:r>
            <a:r>
              <a:rPr b="1" i="1" lang="en" sz="1200">
                <a:solidFill>
                  <a:srgbClr val="FF0000"/>
                </a:solidFill>
              </a:rPr>
              <a:t>Java syntax</a:t>
            </a:r>
            <a:r>
              <a:rPr lang="en" sz="1200"/>
              <a:t>.</a:t>
            </a:r>
            <a:endParaRPr sz="1200"/>
          </a:p>
        </p:txBody>
      </p:sp>
      <p:pic>
        <p:nvPicPr>
          <p:cNvPr id="267" name="Google Shape;267;p47"/>
          <p:cNvPicPr preferRelativeResize="0"/>
          <p:nvPr/>
        </p:nvPicPr>
        <p:blipFill>
          <a:blip r:embed="rId3">
            <a:alphaModFix/>
          </a:blip>
          <a:stretch>
            <a:fillRect/>
          </a:stretch>
        </p:blipFill>
        <p:spPr>
          <a:xfrm>
            <a:off x="152400" y="1888262"/>
            <a:ext cx="1465526" cy="1943539"/>
          </a:xfrm>
          <a:prstGeom prst="rect">
            <a:avLst/>
          </a:prstGeom>
          <a:noFill/>
          <a:ln>
            <a:noFill/>
          </a:ln>
        </p:spPr>
      </p:pic>
      <p:pic>
        <p:nvPicPr>
          <p:cNvPr id="268" name="Google Shape;268;p47"/>
          <p:cNvPicPr preferRelativeResize="0"/>
          <p:nvPr/>
        </p:nvPicPr>
        <p:blipFill rotWithShape="1">
          <a:blip r:embed="rId4">
            <a:alphaModFix/>
          </a:blip>
          <a:srcRect b="0" l="24035" r="24727" t="0"/>
          <a:stretch/>
        </p:blipFill>
        <p:spPr>
          <a:xfrm>
            <a:off x="2563825" y="1684050"/>
            <a:ext cx="1606774" cy="2351951"/>
          </a:xfrm>
          <a:prstGeom prst="rect">
            <a:avLst/>
          </a:prstGeom>
          <a:noFill/>
          <a:ln>
            <a:noFill/>
          </a:ln>
        </p:spPr>
      </p:pic>
      <p:sp>
        <p:nvSpPr>
          <p:cNvPr id="269" name="Google Shape;269;p47"/>
          <p:cNvSpPr txBox="1"/>
          <p:nvPr>
            <p:ph idx="3" type="body"/>
          </p:nvPr>
        </p:nvSpPr>
        <p:spPr>
          <a:xfrm>
            <a:off x="152400" y="4150925"/>
            <a:ext cx="4018200" cy="6948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As we move further into the semester, we will more deeply explore </a:t>
            </a:r>
            <a:r>
              <a:rPr b="1" i="1" lang="en" sz="1200">
                <a:solidFill>
                  <a:srgbClr val="FF0000"/>
                </a:solidFill>
              </a:rPr>
              <a:t>object-oriented programming</a:t>
            </a:r>
            <a:r>
              <a:rPr lang="en" sz="1200"/>
              <a:t>, and advanced topics such as </a:t>
            </a:r>
            <a:r>
              <a:rPr b="1" i="1" lang="en" sz="1200">
                <a:solidFill>
                  <a:srgbClr val="FF0000"/>
                </a:solidFill>
              </a:rPr>
              <a:t>threading </a:t>
            </a:r>
            <a:r>
              <a:rPr lang="en" sz="1200"/>
              <a:t>and </a:t>
            </a:r>
            <a:r>
              <a:rPr b="1" i="1" lang="en" sz="1200">
                <a:solidFill>
                  <a:srgbClr val="FF0000"/>
                </a:solidFill>
              </a:rPr>
              <a:t>networking</a:t>
            </a:r>
            <a:r>
              <a:rPr lang="en" sz="1200"/>
              <a:t>.</a:t>
            </a:r>
            <a:endParaRPr sz="1200"/>
          </a:p>
        </p:txBody>
      </p:sp>
      <p:sp>
        <p:nvSpPr>
          <p:cNvPr id="270" name="Google Shape;270;p47"/>
          <p:cNvSpPr/>
          <p:nvPr/>
        </p:nvSpPr>
        <p:spPr>
          <a:xfrm>
            <a:off x="1795525" y="2387000"/>
            <a:ext cx="738900" cy="953400"/>
          </a:xfrm>
          <a:prstGeom prst="rightArrow">
            <a:avLst>
              <a:gd fmla="val 50000" name="adj1"/>
              <a:gd fmla="val 50000" name="adj2"/>
            </a:avLst>
          </a:prstGeom>
          <a:solidFill>
            <a:srgbClr val="980000"/>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 </a:t>
            </a:r>
            <a:r>
              <a:rPr lang="en">
                <a:latin typeface="Courier New"/>
                <a:ea typeface="Courier New"/>
                <a:cs typeface="Courier New"/>
                <a:sym typeface="Courier New"/>
              </a:rPr>
              <a:t>for</a:t>
            </a:r>
            <a:r>
              <a:rPr lang="en"/>
              <a:t> Loops</a:t>
            </a:r>
            <a:endParaRPr/>
          </a:p>
        </p:txBody>
      </p:sp>
      <p:sp>
        <p:nvSpPr>
          <p:cNvPr id="641" name="Google Shape;641;p74"/>
          <p:cNvSpPr txBox="1"/>
          <p:nvPr>
            <p:ph idx="1" type="body"/>
          </p:nvPr>
        </p:nvSpPr>
        <p:spPr>
          <a:xfrm>
            <a:off x="192150" y="1353300"/>
            <a:ext cx="4256400" cy="3717300"/>
          </a:xfrm>
          <a:prstGeom prst="rect">
            <a:avLst/>
          </a:prstGeom>
        </p:spPr>
        <p:txBody>
          <a:bodyPr anchorCtr="0" anchor="ctr" bIns="91425" lIns="91425" spcFirstLastPara="1" rIns="91425" wrap="square" tIns="91425">
            <a:spAutoFit/>
          </a:bodyPr>
          <a:lstStyle/>
          <a:p>
            <a:pPr indent="-311150" lvl="0" marL="457200" rtl="0" algn="l">
              <a:spcBef>
                <a:spcPts val="0"/>
              </a:spcBef>
              <a:spcAft>
                <a:spcPts val="0"/>
              </a:spcAft>
              <a:buSzPts val="1300"/>
              <a:buChar char="●"/>
            </a:pPr>
            <a:r>
              <a:rPr lang="en"/>
              <a:t>Java's </a:t>
            </a:r>
            <a:r>
              <a:rPr b="1" i="1" lang="en">
                <a:solidFill>
                  <a:srgbClr val="FF0000"/>
                </a:solidFill>
              </a:rPr>
              <a:t>"classic" </a:t>
            </a:r>
            <a:r>
              <a:rPr lang="en">
                <a:solidFill>
                  <a:srgbClr val="FF0000"/>
                </a:solidFill>
                <a:latin typeface="Courier New"/>
                <a:ea typeface="Courier New"/>
                <a:cs typeface="Courier New"/>
                <a:sym typeface="Courier New"/>
              </a:rPr>
              <a:t>for</a:t>
            </a:r>
            <a:r>
              <a:rPr lang="en">
                <a:solidFill>
                  <a:srgbClr val="FF0000"/>
                </a:solidFill>
              </a:rPr>
              <a:t> </a:t>
            </a:r>
            <a:r>
              <a:rPr b="1" i="1" lang="en">
                <a:solidFill>
                  <a:srgbClr val="FF0000"/>
                </a:solidFill>
              </a:rPr>
              <a:t>loop</a:t>
            </a:r>
            <a:r>
              <a:rPr lang="en"/>
              <a:t> is a more </a:t>
            </a:r>
            <a:r>
              <a:rPr b="1" i="1" lang="en">
                <a:solidFill>
                  <a:srgbClr val="FF0000"/>
                </a:solidFill>
              </a:rPr>
              <a:t>syntactically compact</a:t>
            </a:r>
            <a:r>
              <a:rPr lang="en"/>
              <a:t> version of the counting </a:t>
            </a:r>
            <a:r>
              <a:rPr lang="en">
                <a:latin typeface="Courier New"/>
                <a:ea typeface="Courier New"/>
                <a:cs typeface="Courier New"/>
                <a:sym typeface="Courier New"/>
              </a:rPr>
              <a:t>while</a:t>
            </a:r>
            <a:r>
              <a:rPr lang="en"/>
              <a:t> loop. </a:t>
            </a:r>
            <a:endParaRPr/>
          </a:p>
          <a:p>
            <a:pPr indent="-311150" lvl="0" marL="457200" rtl="0" algn="l">
              <a:spcBef>
                <a:spcPts val="0"/>
              </a:spcBef>
              <a:spcAft>
                <a:spcPts val="0"/>
              </a:spcAft>
              <a:buSzPts val="1300"/>
              <a:buChar char="●"/>
            </a:pPr>
            <a:r>
              <a:rPr lang="en"/>
              <a:t>The </a:t>
            </a:r>
            <a:r>
              <a:rPr b="1" i="1" lang="en">
                <a:solidFill>
                  <a:srgbClr val="FF0000"/>
                </a:solidFill>
              </a:rPr>
              <a:t>loop declaration</a:t>
            </a:r>
            <a:r>
              <a:rPr lang="en"/>
              <a:t> includes three statements separated by </a:t>
            </a:r>
            <a:r>
              <a:rPr b="1" i="1" lang="en">
                <a:solidFill>
                  <a:srgbClr val="FF0000"/>
                </a:solidFill>
              </a:rPr>
              <a:t>semicolons</a:t>
            </a:r>
            <a:r>
              <a:rPr b="1" i="1" lang="en">
                <a:solidFill>
                  <a:srgbClr val="FF0000"/>
                </a:solidFill>
              </a:rPr>
              <a:t> </a:t>
            </a:r>
            <a:r>
              <a:rPr lang="en"/>
              <a:t>(</a:t>
            </a:r>
            <a:r>
              <a:rPr lang="en">
                <a:solidFill>
                  <a:srgbClr val="FF0000"/>
                </a:solidFill>
                <a:latin typeface="Courier New"/>
                <a:ea typeface="Courier New"/>
                <a:cs typeface="Courier New"/>
                <a:sym typeface="Courier New"/>
              </a:rPr>
              <a:t>;</a:t>
            </a:r>
            <a:r>
              <a:rPr lang="en"/>
              <a:t>).</a:t>
            </a:r>
            <a:endParaRPr/>
          </a:p>
          <a:p>
            <a:pPr indent="-298450" lvl="1" marL="914400" rtl="0" algn="l">
              <a:spcBef>
                <a:spcPts val="0"/>
              </a:spcBef>
              <a:spcAft>
                <a:spcPts val="0"/>
              </a:spcAft>
              <a:buSzPts val="1100"/>
              <a:buChar char="○"/>
            </a:pPr>
            <a:r>
              <a:rPr lang="en"/>
              <a:t>The </a:t>
            </a:r>
            <a:r>
              <a:rPr b="1" i="1" lang="en">
                <a:solidFill>
                  <a:srgbClr val="FF0000"/>
                </a:solidFill>
              </a:rPr>
              <a:t>initialization statement</a:t>
            </a:r>
            <a:r>
              <a:rPr lang="en">
                <a:solidFill>
                  <a:srgbClr val="FF0000"/>
                </a:solidFill>
              </a:rPr>
              <a:t> </a:t>
            </a:r>
            <a:r>
              <a:rPr lang="en"/>
              <a:t>initializes the counting variable and is executed </a:t>
            </a:r>
            <a:r>
              <a:rPr b="1" i="1" lang="en">
                <a:solidFill>
                  <a:srgbClr val="FF0000"/>
                </a:solidFill>
              </a:rPr>
              <a:t>exactly once</a:t>
            </a:r>
            <a:r>
              <a:rPr lang="en"/>
              <a:t> before the first iteration, e.g. </a:t>
            </a:r>
            <a:r>
              <a:rPr lang="en">
                <a:solidFill>
                  <a:srgbClr val="FF0000"/>
                </a:solidFill>
                <a:latin typeface="Courier New"/>
                <a:ea typeface="Courier New"/>
                <a:cs typeface="Courier New"/>
                <a:sym typeface="Courier New"/>
              </a:rPr>
              <a:t>int i=1048576;</a:t>
            </a:r>
            <a:endParaRPr>
              <a:solidFill>
                <a:srgbClr val="FF0000"/>
              </a:solidFill>
            </a:endParaRPr>
          </a:p>
          <a:p>
            <a:pPr indent="-298450" lvl="1" marL="914400" rtl="0" algn="l">
              <a:spcBef>
                <a:spcPts val="0"/>
              </a:spcBef>
              <a:spcAft>
                <a:spcPts val="0"/>
              </a:spcAft>
              <a:buSzPts val="1100"/>
              <a:buChar char="○"/>
            </a:pPr>
            <a:r>
              <a:rPr lang="en"/>
              <a:t>The </a:t>
            </a:r>
            <a:r>
              <a:rPr b="1" i="1" lang="en">
                <a:solidFill>
                  <a:srgbClr val="FF0000"/>
                </a:solidFill>
              </a:rPr>
              <a:t>boolean expression</a:t>
            </a:r>
            <a:r>
              <a:rPr lang="en"/>
              <a:t> that controls the loop. It is evaluated </a:t>
            </a:r>
            <a:r>
              <a:rPr b="1" i="1" lang="en">
                <a:solidFill>
                  <a:srgbClr val="FF0000"/>
                </a:solidFill>
              </a:rPr>
              <a:t>before</a:t>
            </a:r>
            <a:r>
              <a:rPr lang="en"/>
              <a:t> each iteration of the loop,         e.g. </a:t>
            </a:r>
            <a:r>
              <a:rPr lang="en">
                <a:solidFill>
                  <a:srgbClr val="FF0000"/>
                </a:solidFill>
                <a:latin typeface="Courier New"/>
                <a:ea typeface="Courier New"/>
                <a:cs typeface="Courier New"/>
                <a:sym typeface="Courier New"/>
              </a:rPr>
              <a:t>i!=2;</a:t>
            </a:r>
            <a:endParaRPr>
              <a:solidFill>
                <a:srgbClr val="FF0000"/>
              </a:solidFill>
              <a:latin typeface="Courier New"/>
              <a:ea typeface="Courier New"/>
              <a:cs typeface="Courier New"/>
              <a:sym typeface="Courier New"/>
            </a:endParaRPr>
          </a:p>
          <a:p>
            <a:pPr indent="-298450" lvl="1" marL="914400" rtl="0" algn="l">
              <a:spcBef>
                <a:spcPts val="0"/>
              </a:spcBef>
              <a:spcAft>
                <a:spcPts val="0"/>
              </a:spcAft>
              <a:buSzPts val="1100"/>
              <a:buChar char="○"/>
            </a:pPr>
            <a:r>
              <a:rPr lang="en"/>
              <a:t>The </a:t>
            </a:r>
            <a:r>
              <a:rPr b="1" i="1" lang="en">
                <a:solidFill>
                  <a:srgbClr val="FF0000"/>
                </a:solidFill>
              </a:rPr>
              <a:t>modification statement</a:t>
            </a:r>
            <a:r>
              <a:rPr lang="en"/>
              <a:t> that is executed </a:t>
            </a:r>
            <a:r>
              <a:rPr b="1" i="1" lang="en">
                <a:solidFill>
                  <a:srgbClr val="FF0000"/>
                </a:solidFill>
              </a:rPr>
              <a:t>after</a:t>
            </a:r>
            <a:r>
              <a:rPr lang="en"/>
              <a:t> each iteration of the loop, e.g. </a:t>
            </a:r>
            <a:r>
              <a:rPr lang="en">
                <a:solidFill>
                  <a:srgbClr val="FF0000"/>
                </a:solidFill>
                <a:latin typeface="Courier New"/>
                <a:ea typeface="Courier New"/>
                <a:cs typeface="Courier New"/>
                <a:sym typeface="Courier New"/>
              </a:rPr>
              <a:t>i=i/2;</a:t>
            </a:r>
            <a:endParaRPr/>
          </a:p>
          <a:p>
            <a:pPr indent="-311150" lvl="0" marL="457200" rtl="0" algn="l">
              <a:spcBef>
                <a:spcPts val="0"/>
              </a:spcBef>
              <a:spcAft>
                <a:spcPts val="0"/>
              </a:spcAft>
              <a:buSzPts val="1300"/>
              <a:buChar char="●"/>
            </a:pPr>
            <a:r>
              <a:rPr lang="en"/>
              <a:t>All three statements are </a:t>
            </a:r>
            <a:r>
              <a:rPr b="1" i="1" lang="en">
                <a:solidFill>
                  <a:srgbClr val="FF0000"/>
                </a:solidFill>
              </a:rPr>
              <a:t>optional</a:t>
            </a:r>
            <a:r>
              <a:rPr lang="en"/>
              <a:t>.</a:t>
            </a:r>
            <a:endParaRPr/>
          </a:p>
          <a:p>
            <a:pPr indent="-298450" lvl="1" marL="914400" rtl="0" algn="l">
              <a:spcBef>
                <a:spcPts val="0"/>
              </a:spcBef>
              <a:spcAft>
                <a:spcPts val="0"/>
              </a:spcAft>
              <a:buSzPts val="1100"/>
              <a:buChar char="○"/>
            </a:pPr>
            <a:r>
              <a:rPr lang="en"/>
              <a:t>If omitted, the boolean expression is </a:t>
            </a:r>
            <a:r>
              <a:rPr b="1" i="1" lang="en">
                <a:solidFill>
                  <a:srgbClr val="FF0000"/>
                </a:solidFill>
              </a:rPr>
              <a:t>always</a:t>
            </a:r>
            <a:r>
              <a:rPr lang="en"/>
              <a:t> </a:t>
            </a:r>
            <a:r>
              <a:rPr lang="en">
                <a:solidFill>
                  <a:srgbClr val="FF0000"/>
                </a:solidFill>
                <a:latin typeface="Courier New"/>
                <a:ea typeface="Courier New"/>
                <a:cs typeface="Courier New"/>
                <a:sym typeface="Courier New"/>
              </a:rPr>
              <a:t>true</a:t>
            </a:r>
            <a:r>
              <a:rPr lang="en"/>
              <a:t>.</a:t>
            </a:r>
            <a:endParaRPr/>
          </a:p>
          <a:p>
            <a:pPr indent="-311150" lvl="0" marL="457200" rtl="0" algn="l">
              <a:spcBef>
                <a:spcPts val="0"/>
              </a:spcBef>
              <a:spcAft>
                <a:spcPts val="0"/>
              </a:spcAft>
              <a:buSzPts val="1300"/>
              <a:buChar char="●"/>
            </a:pPr>
            <a:r>
              <a:rPr lang="en"/>
              <a:t>Java </a:t>
            </a:r>
            <a:r>
              <a:rPr b="1" i="1" lang="en">
                <a:solidFill>
                  <a:srgbClr val="FF0000"/>
                </a:solidFill>
              </a:rPr>
              <a:t>also</a:t>
            </a:r>
            <a:r>
              <a:rPr lang="en"/>
              <a:t> includes a </a:t>
            </a:r>
            <a:r>
              <a:rPr lang="en">
                <a:solidFill>
                  <a:srgbClr val="FF0000"/>
                </a:solidFill>
                <a:latin typeface="Courier New"/>
                <a:ea typeface="Courier New"/>
                <a:cs typeface="Courier New"/>
                <a:sym typeface="Courier New"/>
              </a:rPr>
              <a:t>for</a:t>
            </a:r>
            <a:r>
              <a:rPr lang="en">
                <a:solidFill>
                  <a:srgbClr val="FF0000"/>
                </a:solidFill>
              </a:rPr>
              <a:t> </a:t>
            </a:r>
            <a:r>
              <a:rPr b="1" i="1" lang="en">
                <a:solidFill>
                  <a:srgbClr val="FF0000"/>
                </a:solidFill>
              </a:rPr>
              <a:t>each loop</a:t>
            </a:r>
            <a:r>
              <a:rPr lang="en"/>
              <a:t> similar to Python's that works with iterable types.</a:t>
            </a:r>
            <a:endParaRPr/>
          </a:p>
          <a:p>
            <a:pPr indent="-298450" lvl="1" marL="914400" rtl="0" algn="l">
              <a:spcBef>
                <a:spcPts val="0"/>
              </a:spcBef>
              <a:spcAft>
                <a:spcPts val="0"/>
              </a:spcAft>
              <a:buSzPts val="1100"/>
              <a:buChar char="○"/>
            </a:pPr>
            <a:r>
              <a:rPr lang="en"/>
              <a:t>We'll take a look at it later in this unit.</a:t>
            </a:r>
            <a:endParaRPr/>
          </a:p>
        </p:txBody>
      </p:sp>
      <p:sp>
        <p:nvSpPr>
          <p:cNvPr id="642" name="Google Shape;642;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3" name="Google Shape;643;p74"/>
          <p:cNvSpPr txBox="1"/>
          <p:nvPr/>
        </p:nvSpPr>
        <p:spPr>
          <a:xfrm>
            <a:off x="4655100" y="3115471"/>
            <a:ext cx="3999900" cy="10662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098658"/>
                </a:solidFill>
                <a:latin typeface="Consolas"/>
                <a:ea typeface="Consolas"/>
                <a:cs typeface="Consolas"/>
                <a:sym typeface="Consolas"/>
              </a:rPr>
              <a:t>1</a:t>
            </a:r>
            <a:r>
              <a:rPr lang="en" sz="1200">
                <a:latin typeface="Consolas"/>
                <a:ea typeface="Consolas"/>
                <a:cs typeface="Consolas"/>
                <a:sym typeface="Consolas"/>
              </a:rPr>
              <a:t>   </a:t>
            </a:r>
            <a:r>
              <a:rPr lang="en" sz="1200">
                <a:solidFill>
                  <a:srgbClr val="267F99"/>
                </a:solidFill>
                <a:latin typeface="Consolas"/>
                <a:ea typeface="Consolas"/>
                <a:cs typeface="Consolas"/>
                <a:sym typeface="Consolas"/>
              </a:rPr>
              <a:t>int</a:t>
            </a: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 = </a:t>
            </a:r>
            <a:r>
              <a:rPr lang="en" sz="1200">
                <a:solidFill>
                  <a:srgbClr val="098658"/>
                </a:solidFill>
                <a:latin typeface="Consolas"/>
                <a:ea typeface="Consolas"/>
                <a:cs typeface="Consolas"/>
                <a:sym typeface="Consolas"/>
              </a:rPr>
              <a:t>1048576</a:t>
            </a:r>
            <a:r>
              <a:rPr lang="en" sz="1200">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098658"/>
                </a:solidFill>
                <a:latin typeface="Consolas"/>
                <a:ea typeface="Consolas"/>
                <a:cs typeface="Consolas"/>
                <a:sym typeface="Consolas"/>
              </a:rPr>
              <a:t>2</a:t>
            </a:r>
            <a:r>
              <a:rPr lang="en" sz="1200">
                <a:latin typeface="Consolas"/>
                <a:ea typeface="Consolas"/>
                <a:cs typeface="Consolas"/>
                <a:sym typeface="Consolas"/>
              </a:rPr>
              <a:t>   </a:t>
            </a:r>
            <a:r>
              <a:rPr lang="en" sz="1200">
                <a:solidFill>
                  <a:srgbClr val="AF00DB"/>
                </a:solidFill>
                <a:latin typeface="Consolas"/>
                <a:ea typeface="Consolas"/>
                <a:cs typeface="Consolas"/>
                <a:sym typeface="Consolas"/>
              </a:rPr>
              <a:t>while </a:t>
            </a:r>
            <a:r>
              <a:rPr lang="en" sz="1200">
                <a:latin typeface="Consolas"/>
                <a:ea typeface="Consolas"/>
                <a:cs typeface="Consolas"/>
                <a:sym typeface="Consolas"/>
              </a:rPr>
              <a:t>(</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 != </a:t>
            </a:r>
            <a:r>
              <a:rPr lang="en" sz="1200">
                <a:solidFill>
                  <a:srgbClr val="098658"/>
                </a:solidFill>
                <a:latin typeface="Consolas"/>
                <a:ea typeface="Consolas"/>
                <a:cs typeface="Consolas"/>
                <a:sym typeface="Consolas"/>
              </a:rPr>
              <a:t>2</a:t>
            </a:r>
            <a:r>
              <a:rPr lang="en" sz="1200">
                <a:latin typeface="Consolas"/>
                <a:ea typeface="Consolas"/>
                <a:cs typeface="Consolas"/>
                <a:sym typeface="Consolas"/>
              </a:rPr>
              <a:t>) {</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098658"/>
                </a:solidFill>
                <a:latin typeface="Consolas"/>
                <a:ea typeface="Consolas"/>
                <a:cs typeface="Consolas"/>
                <a:sym typeface="Consolas"/>
              </a:rPr>
              <a:t>3</a:t>
            </a:r>
            <a:r>
              <a:rPr lang="en" sz="1200">
                <a:latin typeface="Consolas"/>
                <a:ea typeface="Consolas"/>
                <a:cs typeface="Consolas"/>
                <a:sym typeface="Consolas"/>
              </a:rPr>
              <a:t>     </a:t>
            </a:r>
            <a:r>
              <a:rPr lang="en" sz="1200">
                <a:solidFill>
                  <a:srgbClr val="267F99"/>
                </a:solidFill>
                <a:latin typeface="Consolas"/>
                <a:ea typeface="Consolas"/>
                <a:cs typeface="Consolas"/>
                <a:sym typeface="Consolas"/>
              </a:rPr>
              <a:t>System</a:t>
            </a:r>
            <a:r>
              <a:rPr lang="en" sz="1200">
                <a:latin typeface="Consolas"/>
                <a:ea typeface="Consolas"/>
                <a:cs typeface="Consolas"/>
                <a:sym typeface="Consolas"/>
              </a:rPr>
              <a:t>.</a:t>
            </a:r>
            <a:r>
              <a:rPr lang="en" sz="1200">
                <a:solidFill>
                  <a:srgbClr val="0070C1"/>
                </a:solidFill>
                <a:latin typeface="Consolas"/>
                <a:ea typeface="Consolas"/>
                <a:cs typeface="Consolas"/>
                <a:sym typeface="Consolas"/>
              </a:rPr>
              <a:t>out</a:t>
            </a:r>
            <a:r>
              <a:rPr lang="en" sz="1200">
                <a:latin typeface="Consolas"/>
                <a:ea typeface="Consolas"/>
                <a:cs typeface="Consolas"/>
                <a:sym typeface="Consolas"/>
              </a:rPr>
              <a:t>.</a:t>
            </a:r>
            <a:r>
              <a:rPr lang="en" sz="1200">
                <a:solidFill>
                  <a:srgbClr val="795E26"/>
                </a:solidFill>
                <a:latin typeface="Consolas"/>
                <a:ea typeface="Consolas"/>
                <a:cs typeface="Consolas"/>
                <a:sym typeface="Consolas"/>
              </a:rPr>
              <a:t>println</a:t>
            </a:r>
            <a:r>
              <a:rPr lang="en" sz="1200">
                <a:latin typeface="Consolas"/>
                <a:ea typeface="Consolas"/>
                <a:cs typeface="Consolas"/>
                <a:sym typeface="Consolas"/>
              </a:rPr>
              <a:t>(</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098658"/>
                </a:solidFill>
                <a:latin typeface="Consolas"/>
                <a:ea typeface="Consolas"/>
                <a:cs typeface="Consolas"/>
                <a:sym typeface="Consolas"/>
              </a:rPr>
              <a:t>4</a:t>
            </a: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 = </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 / </a:t>
            </a:r>
            <a:r>
              <a:rPr lang="en" sz="1200">
                <a:solidFill>
                  <a:srgbClr val="098658"/>
                </a:solidFill>
                <a:latin typeface="Consolas"/>
                <a:ea typeface="Consolas"/>
                <a:cs typeface="Consolas"/>
                <a:sym typeface="Consolas"/>
              </a:rPr>
              <a:t>2</a:t>
            </a:r>
            <a:r>
              <a:rPr lang="en" sz="1200">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098658"/>
                </a:solidFill>
                <a:latin typeface="Consolas"/>
                <a:ea typeface="Consolas"/>
                <a:cs typeface="Consolas"/>
                <a:sym typeface="Consolas"/>
              </a:rPr>
              <a:t>5</a:t>
            </a:r>
            <a:r>
              <a:rPr lang="en" sz="1200">
                <a:latin typeface="Consolas"/>
                <a:ea typeface="Consolas"/>
                <a:cs typeface="Consolas"/>
                <a:sym typeface="Consolas"/>
              </a:rPr>
              <a:t>   }</a:t>
            </a:r>
            <a:endParaRPr sz="1200">
              <a:solidFill>
                <a:srgbClr val="999999"/>
              </a:solidFill>
              <a:latin typeface="Consolas"/>
              <a:ea typeface="Consolas"/>
              <a:cs typeface="Consolas"/>
              <a:sym typeface="Consolas"/>
            </a:endParaRPr>
          </a:p>
        </p:txBody>
      </p:sp>
      <p:sp>
        <p:nvSpPr>
          <p:cNvPr id="644" name="Google Shape;644;p74"/>
          <p:cNvSpPr txBox="1"/>
          <p:nvPr/>
        </p:nvSpPr>
        <p:spPr>
          <a:xfrm>
            <a:off x="4655225" y="2199427"/>
            <a:ext cx="3999900" cy="8352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98658"/>
                </a:solidFill>
                <a:latin typeface="Consolas"/>
                <a:ea typeface="Consolas"/>
                <a:cs typeface="Consolas"/>
                <a:sym typeface="Consolas"/>
              </a:rPr>
              <a:t>1</a:t>
            </a:r>
            <a:r>
              <a:rPr lang="en" sz="1200">
                <a:latin typeface="Consolas"/>
                <a:ea typeface="Consolas"/>
                <a:cs typeface="Consolas"/>
                <a:sym typeface="Consolas"/>
              </a:rPr>
              <a:t>  </a:t>
            </a:r>
            <a:r>
              <a:rPr lang="en" sz="1200">
                <a:solidFill>
                  <a:srgbClr val="AF00DB"/>
                </a:solidFill>
                <a:latin typeface="Consolas"/>
                <a:ea typeface="Consolas"/>
                <a:cs typeface="Consolas"/>
                <a:sym typeface="Consolas"/>
              </a:rPr>
              <a:t>for </a:t>
            </a:r>
            <a:r>
              <a:rPr lang="en" sz="1200">
                <a:latin typeface="Consolas"/>
                <a:ea typeface="Consolas"/>
                <a:cs typeface="Consolas"/>
                <a:sym typeface="Consolas"/>
              </a:rPr>
              <a:t>(</a:t>
            </a:r>
            <a:r>
              <a:rPr lang="en" sz="1200">
                <a:solidFill>
                  <a:srgbClr val="267F99"/>
                </a:solidFill>
                <a:latin typeface="Consolas"/>
                <a:ea typeface="Consolas"/>
                <a:cs typeface="Consolas"/>
                <a:sym typeface="Consolas"/>
              </a:rPr>
              <a:t>int</a:t>
            </a: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a:t>
            </a:r>
            <a:r>
              <a:rPr lang="en" sz="1200">
                <a:solidFill>
                  <a:srgbClr val="098658"/>
                </a:solidFill>
                <a:latin typeface="Consolas"/>
                <a:ea typeface="Consolas"/>
                <a:cs typeface="Consolas"/>
                <a:sym typeface="Consolas"/>
              </a:rPr>
              <a:t>1048576</a:t>
            </a: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 != </a:t>
            </a:r>
            <a:r>
              <a:rPr lang="en" sz="1200">
                <a:solidFill>
                  <a:srgbClr val="098658"/>
                </a:solidFill>
                <a:latin typeface="Consolas"/>
                <a:ea typeface="Consolas"/>
                <a:cs typeface="Consolas"/>
                <a:sym typeface="Consolas"/>
              </a:rPr>
              <a:t>2</a:t>
            </a: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a:t>
            </a:r>
            <a:r>
              <a:rPr lang="en" sz="1200">
                <a:solidFill>
                  <a:srgbClr val="098658"/>
                </a:solidFill>
                <a:latin typeface="Consolas"/>
                <a:ea typeface="Consolas"/>
                <a:cs typeface="Consolas"/>
                <a:sym typeface="Consolas"/>
              </a:rPr>
              <a:t>2</a:t>
            </a:r>
            <a:r>
              <a:rPr lang="en" sz="1200">
                <a:latin typeface="Consolas"/>
                <a:ea typeface="Consolas"/>
                <a:cs typeface="Consolas"/>
                <a:sym typeface="Consolas"/>
              </a:rPr>
              <a:t>)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098658"/>
                </a:solidFill>
                <a:latin typeface="Consolas"/>
                <a:ea typeface="Consolas"/>
                <a:cs typeface="Consolas"/>
                <a:sym typeface="Consolas"/>
              </a:rPr>
              <a:t>2</a:t>
            </a:r>
            <a:r>
              <a:rPr lang="en" sz="1200">
                <a:latin typeface="Consolas"/>
                <a:ea typeface="Consolas"/>
                <a:cs typeface="Consolas"/>
                <a:sym typeface="Consolas"/>
              </a:rPr>
              <a:t>    </a:t>
            </a:r>
            <a:r>
              <a:rPr lang="en" sz="1200">
                <a:solidFill>
                  <a:srgbClr val="267F99"/>
                </a:solidFill>
                <a:latin typeface="Consolas"/>
                <a:ea typeface="Consolas"/>
                <a:cs typeface="Consolas"/>
                <a:sym typeface="Consolas"/>
              </a:rPr>
              <a:t>System</a:t>
            </a:r>
            <a:r>
              <a:rPr lang="en" sz="1200">
                <a:latin typeface="Consolas"/>
                <a:ea typeface="Consolas"/>
                <a:cs typeface="Consolas"/>
                <a:sym typeface="Consolas"/>
              </a:rPr>
              <a:t>.</a:t>
            </a:r>
            <a:r>
              <a:rPr lang="en" sz="1200">
                <a:solidFill>
                  <a:srgbClr val="0070C1"/>
                </a:solidFill>
                <a:latin typeface="Consolas"/>
                <a:ea typeface="Consolas"/>
                <a:cs typeface="Consolas"/>
                <a:sym typeface="Consolas"/>
              </a:rPr>
              <a:t>out</a:t>
            </a:r>
            <a:r>
              <a:rPr lang="en" sz="1200">
                <a:latin typeface="Consolas"/>
                <a:ea typeface="Consolas"/>
                <a:cs typeface="Consolas"/>
                <a:sym typeface="Consolas"/>
              </a:rPr>
              <a:t>.</a:t>
            </a:r>
            <a:r>
              <a:rPr lang="en" sz="1200">
                <a:solidFill>
                  <a:srgbClr val="795E26"/>
                </a:solidFill>
                <a:latin typeface="Consolas"/>
                <a:ea typeface="Consolas"/>
                <a:cs typeface="Consolas"/>
                <a:sym typeface="Consolas"/>
              </a:rPr>
              <a:t>println</a:t>
            </a:r>
            <a:r>
              <a:rPr lang="en" sz="1200">
                <a:latin typeface="Consolas"/>
                <a:ea typeface="Consolas"/>
                <a:cs typeface="Consolas"/>
                <a:sym typeface="Consolas"/>
              </a:rPr>
              <a:t>(</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098658"/>
                </a:solidFill>
                <a:latin typeface="Consolas"/>
                <a:ea typeface="Consolas"/>
                <a:cs typeface="Consolas"/>
                <a:sym typeface="Consolas"/>
              </a:rPr>
              <a:t>3</a:t>
            </a:r>
            <a:r>
              <a:rPr lang="en" sz="1200">
                <a:latin typeface="Consolas"/>
                <a:ea typeface="Consolas"/>
                <a:cs typeface="Consolas"/>
                <a:sym typeface="Consolas"/>
              </a:rPr>
              <a:t>  }</a:t>
            </a:r>
            <a:endParaRPr sz="1200">
              <a:solidFill>
                <a:srgbClr val="999999"/>
              </a:solidFill>
              <a:latin typeface="Consolas"/>
              <a:ea typeface="Consolas"/>
              <a:cs typeface="Consolas"/>
              <a:sym typeface="Consolas"/>
            </a:endParaRPr>
          </a:p>
        </p:txBody>
      </p:sp>
      <p:sp>
        <p:nvSpPr>
          <p:cNvPr id="645" name="Google Shape;645;p74"/>
          <p:cNvSpPr txBox="1"/>
          <p:nvPr/>
        </p:nvSpPr>
        <p:spPr>
          <a:xfrm>
            <a:off x="4655225" y="1377350"/>
            <a:ext cx="3999900" cy="6942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The </a:t>
            </a:r>
            <a:r>
              <a:rPr b="1" i="1" lang="en" sz="1200">
                <a:solidFill>
                  <a:srgbClr val="FF0000"/>
                </a:solidFill>
              </a:rPr>
              <a:t>"classic"</a:t>
            </a:r>
            <a:r>
              <a:rPr lang="en" sz="1200">
                <a:solidFill>
                  <a:srgbClr val="FF0000"/>
                </a:solidFill>
              </a:rPr>
              <a:t> </a:t>
            </a:r>
            <a:r>
              <a:rPr lang="en" sz="1200">
                <a:solidFill>
                  <a:srgbClr val="FF0000"/>
                </a:solidFill>
                <a:latin typeface="Courier New"/>
                <a:ea typeface="Courier New"/>
                <a:cs typeface="Courier New"/>
                <a:sym typeface="Courier New"/>
              </a:rPr>
              <a:t>for</a:t>
            </a:r>
            <a:r>
              <a:rPr lang="en" sz="1200">
                <a:solidFill>
                  <a:srgbClr val="FF0000"/>
                </a:solidFill>
              </a:rPr>
              <a:t> </a:t>
            </a:r>
            <a:r>
              <a:rPr b="1" i="1" lang="en" sz="1200">
                <a:solidFill>
                  <a:srgbClr val="FF0000"/>
                </a:solidFill>
              </a:rPr>
              <a:t>loop</a:t>
            </a:r>
            <a:r>
              <a:rPr lang="en" sz="1200">
                <a:solidFill>
                  <a:srgbClr val="FF0000"/>
                </a:solidFill>
              </a:rPr>
              <a:t> </a:t>
            </a:r>
            <a:r>
              <a:rPr lang="en" sz="1200"/>
              <a:t>uses a </a:t>
            </a:r>
            <a:r>
              <a:rPr b="1" i="1" lang="en" sz="1200">
                <a:solidFill>
                  <a:srgbClr val="FF0000"/>
                </a:solidFill>
              </a:rPr>
              <a:t>C-like syntax</a:t>
            </a:r>
            <a:r>
              <a:rPr lang="en" sz="1200"/>
              <a:t> to make a more syntactically compact version of a counting </a:t>
            </a:r>
            <a:r>
              <a:rPr lang="en" sz="1200">
                <a:latin typeface="Courier New"/>
                <a:ea typeface="Courier New"/>
                <a:cs typeface="Courier New"/>
                <a:sym typeface="Courier New"/>
              </a:rPr>
              <a:t>while</a:t>
            </a:r>
            <a:r>
              <a:rPr lang="en" sz="1200"/>
              <a:t> loop.</a:t>
            </a:r>
            <a:endParaRPr sz="1200"/>
          </a:p>
        </p:txBody>
      </p:sp>
      <p:sp>
        <p:nvSpPr>
          <p:cNvPr id="646" name="Google Shape;646;p74"/>
          <p:cNvSpPr/>
          <p:nvPr/>
        </p:nvSpPr>
        <p:spPr>
          <a:xfrm>
            <a:off x="4636356" y="2141984"/>
            <a:ext cx="758425" cy="1080100"/>
          </a:xfrm>
          <a:custGeom>
            <a:rect b="b" l="l" r="r" t="t"/>
            <a:pathLst>
              <a:path extrusionOk="0" h="43204" w="30337">
                <a:moveTo>
                  <a:pt x="21468" y="43204"/>
                </a:moveTo>
                <a:cubicBezTo>
                  <a:pt x="17921" y="36257"/>
                  <a:pt x="-1293" y="7141"/>
                  <a:pt x="185" y="1524"/>
                </a:cubicBezTo>
                <a:cubicBezTo>
                  <a:pt x="1663" y="-4092"/>
                  <a:pt x="25312" y="8175"/>
                  <a:pt x="30337" y="9505"/>
                </a:cubicBezTo>
              </a:path>
            </a:pathLst>
          </a:custGeom>
          <a:noFill/>
          <a:ln cap="flat" cmpd="sng" w="19050">
            <a:solidFill>
              <a:srgbClr val="FF0000"/>
            </a:solidFill>
            <a:prstDash val="solid"/>
            <a:round/>
            <a:headEnd len="med" w="med" type="none"/>
            <a:tailEnd len="med" w="med" type="triangle"/>
          </a:ln>
        </p:spPr>
      </p:sp>
      <p:sp>
        <p:nvSpPr>
          <p:cNvPr id="647" name="Google Shape;647;p74"/>
          <p:cNvSpPr/>
          <p:nvPr/>
        </p:nvSpPr>
        <p:spPr>
          <a:xfrm>
            <a:off x="6241800" y="2505250"/>
            <a:ext cx="1064194" cy="990250"/>
          </a:xfrm>
          <a:custGeom>
            <a:rect b="b" l="l" r="r" t="t"/>
            <a:pathLst>
              <a:path extrusionOk="0" h="39610" w="48072">
                <a:moveTo>
                  <a:pt x="0" y="39610"/>
                </a:moveTo>
                <a:cubicBezTo>
                  <a:pt x="7784" y="38132"/>
                  <a:pt x="40892" y="37344"/>
                  <a:pt x="46706" y="30742"/>
                </a:cubicBezTo>
                <a:cubicBezTo>
                  <a:pt x="52520" y="24140"/>
                  <a:pt x="36853" y="5124"/>
                  <a:pt x="34882" y="0"/>
                </a:cubicBezTo>
              </a:path>
            </a:pathLst>
          </a:custGeom>
          <a:noFill/>
          <a:ln cap="flat" cmpd="sng" w="19050">
            <a:solidFill>
              <a:srgbClr val="FF0000"/>
            </a:solidFill>
            <a:prstDash val="solid"/>
            <a:round/>
            <a:headEnd len="med" w="med" type="none"/>
            <a:tailEnd len="med" w="med" type="triangle"/>
          </a:ln>
        </p:spPr>
      </p:sp>
      <p:sp>
        <p:nvSpPr>
          <p:cNvPr id="648" name="Google Shape;648;p74"/>
          <p:cNvSpPr/>
          <p:nvPr/>
        </p:nvSpPr>
        <p:spPr>
          <a:xfrm>
            <a:off x="6111600" y="2512625"/>
            <a:ext cx="2048369" cy="1476000"/>
          </a:xfrm>
          <a:custGeom>
            <a:rect b="b" l="l" r="r" t="t"/>
            <a:pathLst>
              <a:path extrusionOk="0" h="59040" w="78920">
                <a:moveTo>
                  <a:pt x="0" y="52913"/>
                </a:moveTo>
                <a:cubicBezTo>
                  <a:pt x="12859" y="53357"/>
                  <a:pt x="68186" y="64393"/>
                  <a:pt x="77153" y="55574"/>
                </a:cubicBezTo>
                <a:cubicBezTo>
                  <a:pt x="86120" y="46755"/>
                  <a:pt x="57692" y="9262"/>
                  <a:pt x="53800" y="0"/>
                </a:cubicBezTo>
              </a:path>
            </a:pathLst>
          </a:custGeom>
          <a:noFill/>
          <a:ln cap="flat" cmpd="sng" w="19050">
            <a:solidFill>
              <a:srgbClr val="FF0000"/>
            </a:solidFill>
            <a:prstDash val="solid"/>
            <a:round/>
            <a:headEnd len="med" w="med" type="none"/>
            <a:tailEnd len="med" w="med" type="triangle"/>
          </a:ln>
        </p:spPr>
      </p:sp>
      <p:sp>
        <p:nvSpPr>
          <p:cNvPr id="649" name="Google Shape;649;p74"/>
          <p:cNvSpPr txBox="1"/>
          <p:nvPr/>
        </p:nvSpPr>
        <p:spPr>
          <a:xfrm>
            <a:off x="4655225" y="4272950"/>
            <a:ext cx="3999900" cy="6942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The </a:t>
            </a:r>
            <a:r>
              <a:rPr b="1" i="1" lang="en" sz="1200">
                <a:solidFill>
                  <a:srgbClr val="FF0000"/>
                </a:solidFill>
              </a:rPr>
              <a:t>initialization statement</a:t>
            </a:r>
            <a:r>
              <a:rPr lang="en" sz="1200"/>
              <a:t>, </a:t>
            </a:r>
            <a:r>
              <a:rPr b="1" i="1" lang="en" sz="1200">
                <a:solidFill>
                  <a:srgbClr val="FF0000"/>
                </a:solidFill>
              </a:rPr>
              <a:t>boolean expression</a:t>
            </a:r>
            <a:r>
              <a:rPr lang="en" sz="1200"/>
              <a:t>, and </a:t>
            </a:r>
            <a:r>
              <a:rPr b="1" i="1" lang="en" sz="1200">
                <a:solidFill>
                  <a:srgbClr val="FF0000"/>
                </a:solidFill>
              </a:rPr>
              <a:t>modification statement</a:t>
            </a:r>
            <a:r>
              <a:rPr lang="en" sz="1200">
                <a:solidFill>
                  <a:srgbClr val="FF0000"/>
                </a:solidFill>
              </a:rPr>
              <a:t> </a:t>
            </a:r>
            <a:r>
              <a:rPr lang="en" sz="1200"/>
              <a:t>are all included in the loop declaration.</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Closer Look at "Classic" </a:t>
            </a:r>
            <a:r>
              <a:rPr lang="en">
                <a:latin typeface="Courier New"/>
                <a:ea typeface="Courier New"/>
                <a:cs typeface="Courier New"/>
                <a:sym typeface="Courier New"/>
              </a:rPr>
              <a:t>for</a:t>
            </a:r>
            <a:r>
              <a:rPr lang="en"/>
              <a:t> Loops</a:t>
            </a:r>
            <a:endParaRPr/>
          </a:p>
        </p:txBody>
      </p:sp>
      <p:sp>
        <p:nvSpPr>
          <p:cNvPr id="655" name="Google Shape;655;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6" name="Google Shape;656;p75"/>
          <p:cNvSpPr txBox="1"/>
          <p:nvPr/>
        </p:nvSpPr>
        <p:spPr>
          <a:xfrm>
            <a:off x="1193750" y="2791950"/>
            <a:ext cx="3157200" cy="14709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n" sz="1300">
                <a:solidFill>
                  <a:srgbClr val="267F99"/>
                </a:solidFill>
                <a:highlight>
                  <a:srgbClr val="FCE5CD"/>
                </a:highlight>
                <a:latin typeface="Consolas"/>
                <a:ea typeface="Consolas"/>
                <a:cs typeface="Consolas"/>
                <a:sym typeface="Consolas"/>
              </a:rPr>
              <a:t>int</a:t>
            </a:r>
            <a:r>
              <a:rPr lang="en" sz="1300">
                <a:highlight>
                  <a:srgbClr val="FCE5CD"/>
                </a:highlight>
                <a:latin typeface="Consolas"/>
                <a:ea typeface="Consolas"/>
                <a:cs typeface="Consolas"/>
                <a:sym typeface="Consolas"/>
              </a:rPr>
              <a:t> </a:t>
            </a:r>
            <a:r>
              <a:rPr lang="en" sz="1300">
                <a:solidFill>
                  <a:srgbClr val="001080"/>
                </a:solidFill>
                <a:highlight>
                  <a:srgbClr val="FCE5CD"/>
                </a:highlight>
                <a:latin typeface="Consolas"/>
                <a:ea typeface="Consolas"/>
                <a:cs typeface="Consolas"/>
                <a:sym typeface="Consolas"/>
              </a:rPr>
              <a:t>count</a:t>
            </a:r>
            <a:r>
              <a:rPr lang="en" sz="1300">
                <a:highlight>
                  <a:srgbClr val="FCE5CD"/>
                </a:highlight>
                <a:latin typeface="Consolas"/>
                <a:ea typeface="Consolas"/>
                <a:cs typeface="Consolas"/>
                <a:sym typeface="Consolas"/>
              </a:rPr>
              <a:t> = </a:t>
            </a:r>
            <a:r>
              <a:rPr lang="en" sz="1300">
                <a:solidFill>
                  <a:srgbClr val="098658"/>
                </a:solidFill>
                <a:highlight>
                  <a:srgbClr val="FCE5CD"/>
                </a:highlight>
                <a:latin typeface="Consolas"/>
                <a:ea typeface="Consolas"/>
                <a:cs typeface="Consolas"/>
                <a:sym typeface="Consolas"/>
              </a:rPr>
              <a:t>0</a:t>
            </a:r>
            <a:r>
              <a:rPr lang="en" sz="1300">
                <a:highlight>
                  <a:srgbClr val="FCE5CD"/>
                </a:highlight>
                <a:latin typeface="Consolas"/>
                <a:ea typeface="Consolas"/>
                <a:cs typeface="Consolas"/>
                <a:sym typeface="Consolas"/>
              </a:rPr>
              <a:t>;</a:t>
            </a:r>
            <a:endParaRPr sz="1300">
              <a:highlight>
                <a:srgbClr val="FCE5CD"/>
              </a:highlight>
              <a:latin typeface="Consolas"/>
              <a:ea typeface="Consolas"/>
              <a:cs typeface="Consolas"/>
              <a:sym typeface="Consolas"/>
            </a:endParaRPr>
          </a:p>
          <a:p>
            <a:pPr indent="0" lvl="0" marL="0" rtl="0" algn="l">
              <a:lnSpc>
                <a:spcPct val="135714"/>
              </a:lnSpc>
              <a:spcBef>
                <a:spcPts val="0"/>
              </a:spcBef>
              <a:spcAft>
                <a:spcPts val="0"/>
              </a:spcAft>
              <a:buNone/>
            </a:pPr>
            <a:r>
              <a:rPr lang="en" sz="1300">
                <a:solidFill>
                  <a:srgbClr val="AF00DB"/>
                </a:solidFill>
                <a:latin typeface="Consolas"/>
                <a:ea typeface="Consolas"/>
                <a:cs typeface="Consolas"/>
                <a:sym typeface="Consolas"/>
              </a:rPr>
              <a:t>while</a:t>
            </a:r>
            <a:r>
              <a:rPr lang="en" sz="1300">
                <a:latin typeface="Consolas"/>
                <a:ea typeface="Consolas"/>
                <a:cs typeface="Consolas"/>
                <a:sym typeface="Consolas"/>
              </a:rPr>
              <a:t>(</a:t>
            </a:r>
            <a:r>
              <a:rPr lang="en" sz="1300">
                <a:solidFill>
                  <a:srgbClr val="001080"/>
                </a:solidFill>
                <a:highlight>
                  <a:srgbClr val="F4CCCC"/>
                </a:highlight>
                <a:latin typeface="Consolas"/>
                <a:ea typeface="Consolas"/>
                <a:cs typeface="Consolas"/>
                <a:sym typeface="Consolas"/>
              </a:rPr>
              <a:t>count</a:t>
            </a:r>
            <a:r>
              <a:rPr lang="en" sz="1300">
                <a:highlight>
                  <a:srgbClr val="F4CCCC"/>
                </a:highlight>
                <a:latin typeface="Consolas"/>
                <a:ea typeface="Consolas"/>
                <a:cs typeface="Consolas"/>
                <a:sym typeface="Consolas"/>
              </a:rPr>
              <a:t> &lt; </a:t>
            </a:r>
            <a:r>
              <a:rPr lang="en" sz="1300">
                <a:solidFill>
                  <a:srgbClr val="098658"/>
                </a:solidFill>
                <a:highlight>
                  <a:srgbClr val="F4CCCC"/>
                </a:highlight>
                <a:latin typeface="Consolas"/>
                <a:ea typeface="Consolas"/>
                <a:cs typeface="Consolas"/>
                <a:sym typeface="Consolas"/>
              </a:rPr>
              <a:t>11</a:t>
            </a:r>
            <a:r>
              <a:rPr lang="en" sz="1300">
                <a:latin typeface="Consolas"/>
                <a:ea typeface="Consolas"/>
                <a:cs typeface="Consolas"/>
                <a:sym typeface="Consolas"/>
              </a:rPr>
              <a:t>) {</a:t>
            </a:r>
            <a:endParaRPr sz="1300">
              <a:latin typeface="Consolas"/>
              <a:ea typeface="Consolas"/>
              <a:cs typeface="Consolas"/>
              <a:sym typeface="Consolas"/>
            </a:endParaRPr>
          </a:p>
          <a:p>
            <a:pPr indent="0" lvl="0" marL="0" rtl="0" algn="l">
              <a:lnSpc>
                <a:spcPct val="135714"/>
              </a:lnSpc>
              <a:spcBef>
                <a:spcPts val="0"/>
              </a:spcBef>
              <a:spcAft>
                <a:spcPts val="0"/>
              </a:spcAft>
              <a:buNone/>
            </a:pPr>
            <a:r>
              <a:rPr lang="en" sz="1300">
                <a:latin typeface="Consolas"/>
                <a:ea typeface="Consolas"/>
                <a:cs typeface="Consolas"/>
                <a:sym typeface="Consolas"/>
              </a:rPr>
              <a:t>    </a:t>
            </a:r>
            <a:r>
              <a:rPr lang="en" sz="1300">
                <a:solidFill>
                  <a:srgbClr val="267F99"/>
                </a:solidFill>
                <a:latin typeface="Consolas"/>
                <a:ea typeface="Consolas"/>
                <a:cs typeface="Consolas"/>
                <a:sym typeface="Consolas"/>
              </a:rPr>
              <a:t>System</a:t>
            </a:r>
            <a:r>
              <a:rPr lang="en" sz="1300">
                <a:latin typeface="Consolas"/>
                <a:ea typeface="Consolas"/>
                <a:cs typeface="Consolas"/>
                <a:sym typeface="Consolas"/>
              </a:rPr>
              <a:t>.</a:t>
            </a:r>
            <a:r>
              <a:rPr lang="en" sz="1300">
                <a:solidFill>
                  <a:srgbClr val="0070C1"/>
                </a:solidFill>
                <a:latin typeface="Consolas"/>
                <a:ea typeface="Consolas"/>
                <a:cs typeface="Consolas"/>
                <a:sym typeface="Consolas"/>
              </a:rPr>
              <a:t>out</a:t>
            </a:r>
            <a:r>
              <a:rPr lang="en" sz="1300">
                <a:latin typeface="Consolas"/>
                <a:ea typeface="Consolas"/>
                <a:cs typeface="Consolas"/>
                <a:sym typeface="Consolas"/>
              </a:rPr>
              <a:t>.</a:t>
            </a:r>
            <a:r>
              <a:rPr lang="en" sz="1300">
                <a:solidFill>
                  <a:srgbClr val="795E26"/>
                </a:solidFill>
                <a:latin typeface="Consolas"/>
                <a:ea typeface="Consolas"/>
                <a:cs typeface="Consolas"/>
                <a:sym typeface="Consolas"/>
              </a:rPr>
              <a:t>println</a:t>
            </a:r>
            <a:r>
              <a:rPr lang="en" sz="1300">
                <a:latin typeface="Consolas"/>
                <a:ea typeface="Consolas"/>
                <a:cs typeface="Consolas"/>
                <a:sym typeface="Consolas"/>
              </a:rPr>
              <a:t>(</a:t>
            </a:r>
            <a:r>
              <a:rPr lang="en" sz="1300">
                <a:solidFill>
                  <a:srgbClr val="001080"/>
                </a:solidFill>
                <a:latin typeface="Consolas"/>
                <a:ea typeface="Consolas"/>
                <a:cs typeface="Consolas"/>
                <a:sym typeface="Consolas"/>
              </a:rPr>
              <a:t>count</a:t>
            </a:r>
            <a:r>
              <a:rPr lang="en" sz="1300">
                <a:latin typeface="Consolas"/>
                <a:ea typeface="Consolas"/>
                <a:cs typeface="Consolas"/>
                <a:sym typeface="Consolas"/>
              </a:rPr>
              <a:t>);</a:t>
            </a:r>
            <a:endParaRPr sz="1300">
              <a:latin typeface="Consolas"/>
              <a:ea typeface="Consolas"/>
              <a:cs typeface="Consolas"/>
              <a:sym typeface="Consolas"/>
            </a:endParaRPr>
          </a:p>
          <a:p>
            <a:pPr indent="0" lvl="0" marL="0" rtl="0" algn="l">
              <a:lnSpc>
                <a:spcPct val="135714"/>
              </a:lnSpc>
              <a:spcBef>
                <a:spcPts val="0"/>
              </a:spcBef>
              <a:spcAft>
                <a:spcPts val="0"/>
              </a:spcAft>
              <a:buNone/>
            </a:pPr>
            <a:r>
              <a:rPr lang="en" sz="1300">
                <a:latin typeface="Consolas"/>
                <a:ea typeface="Consolas"/>
                <a:cs typeface="Consolas"/>
                <a:sym typeface="Consolas"/>
              </a:rPr>
              <a:t>    </a:t>
            </a:r>
            <a:r>
              <a:rPr lang="en" sz="1300">
                <a:solidFill>
                  <a:srgbClr val="001080"/>
                </a:solidFill>
                <a:highlight>
                  <a:srgbClr val="D9D2E9"/>
                </a:highlight>
                <a:latin typeface="Consolas"/>
                <a:ea typeface="Consolas"/>
                <a:cs typeface="Consolas"/>
                <a:sym typeface="Consolas"/>
              </a:rPr>
              <a:t>count</a:t>
            </a:r>
            <a:r>
              <a:rPr lang="en" sz="1300">
                <a:highlight>
                  <a:srgbClr val="D9D2E9"/>
                </a:highlight>
                <a:latin typeface="Consolas"/>
                <a:ea typeface="Consolas"/>
                <a:cs typeface="Consolas"/>
                <a:sym typeface="Consolas"/>
              </a:rPr>
              <a:t>++;</a:t>
            </a:r>
            <a:endParaRPr sz="1300">
              <a:highlight>
                <a:srgbClr val="D9D2E9"/>
              </a:highlight>
              <a:latin typeface="Consolas"/>
              <a:ea typeface="Consolas"/>
              <a:cs typeface="Consolas"/>
              <a:sym typeface="Consolas"/>
            </a:endParaRPr>
          </a:p>
          <a:p>
            <a:pPr indent="0" lvl="0" marL="0" rtl="0" algn="l">
              <a:lnSpc>
                <a:spcPct val="135714"/>
              </a:lnSpc>
              <a:spcBef>
                <a:spcPts val="0"/>
              </a:spcBef>
              <a:spcAft>
                <a:spcPts val="0"/>
              </a:spcAft>
              <a:buNone/>
            </a:pPr>
            <a:r>
              <a:rPr lang="en" sz="1300">
                <a:latin typeface="Consolas"/>
                <a:ea typeface="Consolas"/>
                <a:cs typeface="Consolas"/>
                <a:sym typeface="Consolas"/>
              </a:rPr>
              <a:t>}</a:t>
            </a:r>
            <a:endParaRPr sz="1300">
              <a:solidFill>
                <a:srgbClr val="4EC9B0"/>
              </a:solidFill>
              <a:latin typeface="Consolas"/>
              <a:ea typeface="Consolas"/>
              <a:cs typeface="Consolas"/>
              <a:sym typeface="Consolas"/>
            </a:endParaRPr>
          </a:p>
        </p:txBody>
      </p:sp>
      <p:grpSp>
        <p:nvGrpSpPr>
          <p:cNvPr id="657" name="Google Shape;657;p75"/>
          <p:cNvGrpSpPr/>
          <p:nvPr/>
        </p:nvGrpSpPr>
        <p:grpSpPr>
          <a:xfrm>
            <a:off x="4062289" y="3064921"/>
            <a:ext cx="4546150" cy="1084800"/>
            <a:chOff x="4190450" y="2549700"/>
            <a:chExt cx="4546150" cy="1084800"/>
          </a:xfrm>
        </p:grpSpPr>
        <p:sp>
          <p:nvSpPr>
            <p:cNvPr id="658" name="Google Shape;658;p75"/>
            <p:cNvSpPr txBox="1"/>
            <p:nvPr/>
          </p:nvSpPr>
          <p:spPr>
            <a:xfrm>
              <a:off x="5097000" y="2549700"/>
              <a:ext cx="3639600" cy="10848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n" sz="1300">
                  <a:solidFill>
                    <a:srgbClr val="AF00DB"/>
                  </a:solidFill>
                  <a:latin typeface="Consolas"/>
                  <a:ea typeface="Consolas"/>
                  <a:cs typeface="Consolas"/>
                  <a:sym typeface="Consolas"/>
                </a:rPr>
                <a:t>for</a:t>
              </a:r>
              <a:r>
                <a:rPr lang="en" sz="1300">
                  <a:latin typeface="Consolas"/>
                  <a:ea typeface="Consolas"/>
                  <a:cs typeface="Consolas"/>
                  <a:sym typeface="Consolas"/>
                </a:rPr>
                <a:t>(</a:t>
              </a:r>
              <a:r>
                <a:rPr lang="en" sz="1300">
                  <a:solidFill>
                    <a:srgbClr val="267F99"/>
                  </a:solidFill>
                  <a:highlight>
                    <a:srgbClr val="FCE5CD"/>
                  </a:highlight>
                  <a:latin typeface="Consolas"/>
                  <a:ea typeface="Consolas"/>
                  <a:cs typeface="Consolas"/>
                  <a:sym typeface="Consolas"/>
                </a:rPr>
                <a:t>int</a:t>
              </a:r>
              <a:r>
                <a:rPr lang="en" sz="1300">
                  <a:highlight>
                    <a:srgbClr val="FCE5CD"/>
                  </a:highlight>
                  <a:latin typeface="Consolas"/>
                  <a:ea typeface="Consolas"/>
                  <a:cs typeface="Consolas"/>
                  <a:sym typeface="Consolas"/>
                </a:rPr>
                <a:t> </a:t>
              </a:r>
              <a:r>
                <a:rPr lang="en" sz="1300">
                  <a:solidFill>
                    <a:srgbClr val="001080"/>
                  </a:solidFill>
                  <a:highlight>
                    <a:srgbClr val="FCE5CD"/>
                  </a:highlight>
                  <a:latin typeface="Consolas"/>
                  <a:ea typeface="Consolas"/>
                  <a:cs typeface="Consolas"/>
                  <a:sym typeface="Consolas"/>
                </a:rPr>
                <a:t>c</a:t>
              </a:r>
              <a:r>
                <a:rPr lang="en" sz="1300">
                  <a:highlight>
                    <a:srgbClr val="FCE5CD"/>
                  </a:highlight>
                  <a:latin typeface="Consolas"/>
                  <a:ea typeface="Consolas"/>
                  <a:cs typeface="Consolas"/>
                  <a:sym typeface="Consolas"/>
                </a:rPr>
                <a:t>=</a:t>
              </a:r>
              <a:r>
                <a:rPr lang="en" sz="1300">
                  <a:solidFill>
                    <a:srgbClr val="098658"/>
                  </a:solidFill>
                  <a:highlight>
                    <a:srgbClr val="FCE5CD"/>
                  </a:highlight>
                  <a:latin typeface="Consolas"/>
                  <a:ea typeface="Consolas"/>
                  <a:cs typeface="Consolas"/>
                  <a:sym typeface="Consolas"/>
                </a:rPr>
                <a:t>0</a:t>
              </a:r>
              <a:r>
                <a:rPr lang="en" sz="1300">
                  <a:highlight>
                    <a:srgbClr val="FCE5CD"/>
                  </a:highlight>
                  <a:latin typeface="Consolas"/>
                  <a:ea typeface="Consolas"/>
                  <a:cs typeface="Consolas"/>
                  <a:sym typeface="Consolas"/>
                </a:rPr>
                <a:t>;</a:t>
              </a:r>
              <a:r>
                <a:rPr lang="en" sz="1300">
                  <a:latin typeface="Consolas"/>
                  <a:ea typeface="Consolas"/>
                  <a:cs typeface="Consolas"/>
                  <a:sym typeface="Consolas"/>
                </a:rPr>
                <a:t> </a:t>
              </a:r>
              <a:r>
                <a:rPr lang="en" sz="1300">
                  <a:solidFill>
                    <a:srgbClr val="001080"/>
                  </a:solidFill>
                  <a:highlight>
                    <a:srgbClr val="F4CCCC"/>
                  </a:highlight>
                  <a:latin typeface="Consolas"/>
                  <a:ea typeface="Consolas"/>
                  <a:cs typeface="Consolas"/>
                  <a:sym typeface="Consolas"/>
                </a:rPr>
                <a:t>c</a:t>
              </a:r>
              <a:r>
                <a:rPr lang="en" sz="1300">
                  <a:highlight>
                    <a:srgbClr val="F4CCCC"/>
                  </a:highlight>
                  <a:latin typeface="Consolas"/>
                  <a:ea typeface="Consolas"/>
                  <a:cs typeface="Consolas"/>
                  <a:sym typeface="Consolas"/>
                </a:rPr>
                <a:t>&lt;</a:t>
              </a:r>
              <a:r>
                <a:rPr lang="en" sz="1300">
                  <a:solidFill>
                    <a:srgbClr val="098658"/>
                  </a:solidFill>
                  <a:highlight>
                    <a:srgbClr val="F4CCCC"/>
                  </a:highlight>
                  <a:latin typeface="Consolas"/>
                  <a:ea typeface="Consolas"/>
                  <a:cs typeface="Consolas"/>
                  <a:sym typeface="Consolas"/>
                </a:rPr>
                <a:t>11</a:t>
              </a:r>
              <a:r>
                <a:rPr lang="en" sz="1300">
                  <a:highlight>
                    <a:srgbClr val="F4CCCC"/>
                  </a:highlight>
                  <a:latin typeface="Consolas"/>
                  <a:ea typeface="Consolas"/>
                  <a:cs typeface="Consolas"/>
                  <a:sym typeface="Consolas"/>
                </a:rPr>
                <a:t>;</a:t>
              </a:r>
              <a:r>
                <a:rPr lang="en" sz="1300">
                  <a:latin typeface="Consolas"/>
                  <a:ea typeface="Consolas"/>
                  <a:cs typeface="Consolas"/>
                  <a:sym typeface="Consolas"/>
                </a:rPr>
                <a:t> </a:t>
              </a:r>
              <a:r>
                <a:rPr lang="en" sz="1300">
                  <a:solidFill>
                    <a:srgbClr val="001080"/>
                  </a:solidFill>
                  <a:highlight>
                    <a:srgbClr val="D9D2E9"/>
                  </a:highlight>
                  <a:latin typeface="Consolas"/>
                  <a:ea typeface="Consolas"/>
                  <a:cs typeface="Consolas"/>
                  <a:sym typeface="Consolas"/>
                </a:rPr>
                <a:t>c</a:t>
              </a:r>
              <a:r>
                <a:rPr lang="en" sz="1300">
                  <a:highlight>
                    <a:srgbClr val="D9D2E9"/>
                  </a:highlight>
                  <a:latin typeface="Consolas"/>
                  <a:ea typeface="Consolas"/>
                  <a:cs typeface="Consolas"/>
                  <a:sym typeface="Consolas"/>
                </a:rPr>
                <a:t>++</a:t>
              </a:r>
              <a:r>
                <a:rPr lang="en" sz="1300">
                  <a:latin typeface="Consolas"/>
                  <a:ea typeface="Consolas"/>
                  <a:cs typeface="Consolas"/>
                  <a:sym typeface="Consolas"/>
                </a:rPr>
                <a:t>) {</a:t>
              </a:r>
              <a:endParaRPr sz="1300">
                <a:latin typeface="Consolas"/>
                <a:ea typeface="Consolas"/>
                <a:cs typeface="Consolas"/>
                <a:sym typeface="Consolas"/>
              </a:endParaRPr>
            </a:p>
            <a:p>
              <a:pPr indent="0" lvl="0" marL="0" rtl="0" algn="l">
                <a:lnSpc>
                  <a:spcPct val="135714"/>
                </a:lnSpc>
                <a:spcBef>
                  <a:spcPts val="0"/>
                </a:spcBef>
                <a:spcAft>
                  <a:spcPts val="0"/>
                </a:spcAft>
                <a:buNone/>
              </a:pPr>
              <a:r>
                <a:rPr lang="en" sz="1300">
                  <a:latin typeface="Consolas"/>
                  <a:ea typeface="Consolas"/>
                  <a:cs typeface="Consolas"/>
                  <a:sym typeface="Consolas"/>
                </a:rPr>
                <a:t>    </a:t>
              </a:r>
              <a:r>
                <a:rPr lang="en" sz="1300">
                  <a:solidFill>
                    <a:srgbClr val="267F99"/>
                  </a:solidFill>
                  <a:latin typeface="Consolas"/>
                  <a:ea typeface="Consolas"/>
                  <a:cs typeface="Consolas"/>
                  <a:sym typeface="Consolas"/>
                </a:rPr>
                <a:t>System</a:t>
              </a:r>
              <a:r>
                <a:rPr lang="en" sz="1300">
                  <a:latin typeface="Consolas"/>
                  <a:ea typeface="Consolas"/>
                  <a:cs typeface="Consolas"/>
                  <a:sym typeface="Consolas"/>
                </a:rPr>
                <a:t>.</a:t>
              </a:r>
              <a:r>
                <a:rPr lang="en" sz="1300">
                  <a:solidFill>
                    <a:srgbClr val="0070C1"/>
                  </a:solidFill>
                  <a:latin typeface="Consolas"/>
                  <a:ea typeface="Consolas"/>
                  <a:cs typeface="Consolas"/>
                  <a:sym typeface="Consolas"/>
                </a:rPr>
                <a:t>out</a:t>
              </a:r>
              <a:r>
                <a:rPr lang="en" sz="1300">
                  <a:latin typeface="Consolas"/>
                  <a:ea typeface="Consolas"/>
                  <a:cs typeface="Consolas"/>
                  <a:sym typeface="Consolas"/>
                </a:rPr>
                <a:t>.</a:t>
              </a:r>
              <a:r>
                <a:rPr lang="en" sz="1300">
                  <a:solidFill>
                    <a:srgbClr val="795E26"/>
                  </a:solidFill>
                  <a:latin typeface="Consolas"/>
                  <a:ea typeface="Consolas"/>
                  <a:cs typeface="Consolas"/>
                  <a:sym typeface="Consolas"/>
                </a:rPr>
                <a:t>println</a:t>
              </a:r>
              <a:r>
                <a:rPr lang="en" sz="1300">
                  <a:latin typeface="Consolas"/>
                  <a:ea typeface="Consolas"/>
                  <a:cs typeface="Consolas"/>
                  <a:sym typeface="Consolas"/>
                </a:rPr>
                <a:t>(</a:t>
              </a:r>
              <a:r>
                <a:rPr lang="en" sz="1300">
                  <a:solidFill>
                    <a:srgbClr val="001080"/>
                  </a:solidFill>
                  <a:latin typeface="Consolas"/>
                  <a:ea typeface="Consolas"/>
                  <a:cs typeface="Consolas"/>
                  <a:sym typeface="Consolas"/>
                </a:rPr>
                <a:t>c</a:t>
              </a:r>
              <a:r>
                <a:rPr lang="en" sz="1300">
                  <a:latin typeface="Consolas"/>
                  <a:ea typeface="Consolas"/>
                  <a:cs typeface="Consolas"/>
                  <a:sym typeface="Consolas"/>
                </a:rPr>
                <a:t>);</a:t>
              </a:r>
              <a:endParaRPr sz="1300">
                <a:latin typeface="Consolas"/>
                <a:ea typeface="Consolas"/>
                <a:cs typeface="Consolas"/>
                <a:sym typeface="Consolas"/>
              </a:endParaRPr>
            </a:p>
            <a:p>
              <a:pPr indent="0" lvl="0" marL="0" rtl="0" algn="l">
                <a:lnSpc>
                  <a:spcPct val="135714"/>
                </a:lnSpc>
                <a:spcBef>
                  <a:spcPts val="0"/>
                </a:spcBef>
                <a:spcAft>
                  <a:spcPts val="0"/>
                </a:spcAft>
                <a:buNone/>
              </a:pPr>
              <a:r>
                <a:rPr lang="en" sz="1300">
                  <a:latin typeface="Consolas"/>
                  <a:ea typeface="Consolas"/>
                  <a:cs typeface="Consolas"/>
                  <a:sym typeface="Consolas"/>
                </a:rPr>
                <a:t>}</a:t>
              </a:r>
              <a:endParaRPr sz="1300">
                <a:solidFill>
                  <a:srgbClr val="C586C0"/>
                </a:solidFill>
                <a:latin typeface="Consolas"/>
                <a:ea typeface="Consolas"/>
                <a:cs typeface="Consolas"/>
                <a:sym typeface="Consolas"/>
              </a:endParaRPr>
            </a:p>
          </p:txBody>
        </p:sp>
        <p:sp>
          <p:nvSpPr>
            <p:cNvPr id="659" name="Google Shape;659;p75"/>
            <p:cNvSpPr/>
            <p:nvPr/>
          </p:nvSpPr>
          <p:spPr>
            <a:xfrm>
              <a:off x="4190450" y="2862047"/>
              <a:ext cx="1028700" cy="484200"/>
            </a:xfrm>
            <a:prstGeom prst="rightArrow">
              <a:avLst>
                <a:gd fmla="val 50000" name="adj1"/>
                <a:gd fmla="val 50000" name="adj2"/>
              </a:avLst>
            </a:prstGeom>
            <a:solidFill>
              <a:srgbClr val="FF0000"/>
            </a:solid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 name="Google Shape;660;p75"/>
          <p:cNvSpPr txBox="1"/>
          <p:nvPr/>
        </p:nvSpPr>
        <p:spPr>
          <a:xfrm>
            <a:off x="195075" y="1414538"/>
            <a:ext cx="2209800" cy="4926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 sz="1000"/>
              <a:t>A counting </a:t>
            </a:r>
            <a:r>
              <a:rPr lang="en" sz="1000">
                <a:latin typeface="Courier New"/>
                <a:ea typeface="Courier New"/>
                <a:cs typeface="Courier New"/>
                <a:sym typeface="Courier New"/>
              </a:rPr>
              <a:t>while</a:t>
            </a:r>
            <a:r>
              <a:rPr lang="en" sz="1000"/>
              <a:t> loop has a few basic parts…</a:t>
            </a:r>
            <a:endParaRPr sz="1000"/>
          </a:p>
        </p:txBody>
      </p:sp>
      <p:sp>
        <p:nvSpPr>
          <p:cNvPr id="661" name="Google Shape;661;p75"/>
          <p:cNvSpPr/>
          <p:nvPr/>
        </p:nvSpPr>
        <p:spPr>
          <a:xfrm>
            <a:off x="1808175" y="2516425"/>
            <a:ext cx="272450" cy="393610"/>
          </a:xfrm>
          <a:custGeom>
            <a:rect b="b" l="l" r="r" t="t"/>
            <a:pathLst>
              <a:path extrusionOk="0" h="12639" w="10898">
                <a:moveTo>
                  <a:pt x="0" y="0"/>
                </a:moveTo>
                <a:cubicBezTo>
                  <a:pt x="1716" y="897"/>
                  <a:pt x="8699" y="3277"/>
                  <a:pt x="10298" y="5383"/>
                </a:cubicBezTo>
                <a:cubicBezTo>
                  <a:pt x="11897" y="7490"/>
                  <a:pt x="9713" y="11430"/>
                  <a:pt x="9596" y="12639"/>
                </a:cubicBezTo>
              </a:path>
            </a:pathLst>
          </a:custGeom>
          <a:noFill/>
          <a:ln cap="flat" cmpd="sng" w="19050">
            <a:solidFill>
              <a:srgbClr val="FF0000"/>
            </a:solidFill>
            <a:prstDash val="solid"/>
            <a:round/>
            <a:headEnd len="med" w="med" type="none"/>
            <a:tailEnd len="med" w="med" type="triangle"/>
          </a:ln>
        </p:spPr>
      </p:sp>
      <p:sp>
        <p:nvSpPr>
          <p:cNvPr id="662" name="Google Shape;662;p75"/>
          <p:cNvSpPr txBox="1"/>
          <p:nvPr/>
        </p:nvSpPr>
        <p:spPr>
          <a:xfrm>
            <a:off x="195075" y="2056300"/>
            <a:ext cx="2034000" cy="646500"/>
          </a:xfrm>
          <a:prstGeom prst="rect">
            <a:avLst/>
          </a:prstGeom>
          <a:solidFill>
            <a:srgbClr val="FCE5CD"/>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 sz="1000"/>
              <a:t>The </a:t>
            </a:r>
            <a:r>
              <a:rPr lang="en" sz="1000">
                <a:solidFill>
                  <a:srgbClr val="FF0000"/>
                </a:solidFill>
              </a:rPr>
              <a:t>initialization </a:t>
            </a:r>
            <a:r>
              <a:rPr lang="en" sz="1000"/>
              <a:t>of the counting variable, which happens before the first iteration.</a:t>
            </a:r>
            <a:endParaRPr sz="1000"/>
          </a:p>
        </p:txBody>
      </p:sp>
      <p:sp>
        <p:nvSpPr>
          <p:cNvPr id="663" name="Google Shape;663;p75"/>
          <p:cNvSpPr/>
          <p:nvPr/>
        </p:nvSpPr>
        <p:spPr>
          <a:xfrm>
            <a:off x="2633225" y="2539825"/>
            <a:ext cx="468225" cy="649525"/>
          </a:xfrm>
          <a:custGeom>
            <a:rect b="b" l="l" r="r" t="t"/>
            <a:pathLst>
              <a:path extrusionOk="0" h="25981" w="18729">
                <a:moveTo>
                  <a:pt x="13108" y="0"/>
                </a:moveTo>
                <a:cubicBezTo>
                  <a:pt x="13966" y="2107"/>
                  <a:pt x="20442" y="8309"/>
                  <a:pt x="18257" y="12639"/>
                </a:cubicBezTo>
                <a:cubicBezTo>
                  <a:pt x="16072" y="16969"/>
                  <a:pt x="3043" y="23757"/>
                  <a:pt x="0" y="25981"/>
                </a:cubicBezTo>
              </a:path>
            </a:pathLst>
          </a:custGeom>
          <a:noFill/>
          <a:ln cap="flat" cmpd="sng" w="19050">
            <a:solidFill>
              <a:srgbClr val="FF0000"/>
            </a:solidFill>
            <a:prstDash val="solid"/>
            <a:round/>
            <a:headEnd len="med" w="med" type="none"/>
            <a:tailEnd len="med" w="med" type="triangle"/>
          </a:ln>
        </p:spPr>
      </p:sp>
      <p:sp>
        <p:nvSpPr>
          <p:cNvPr id="664" name="Google Shape;664;p75"/>
          <p:cNvSpPr txBox="1"/>
          <p:nvPr/>
        </p:nvSpPr>
        <p:spPr>
          <a:xfrm>
            <a:off x="2342575" y="2056295"/>
            <a:ext cx="2209800" cy="646500"/>
          </a:xfrm>
          <a:prstGeom prst="rect">
            <a:avLst/>
          </a:prstGeom>
          <a:solidFill>
            <a:srgbClr val="F4CC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 sz="1000"/>
              <a:t>The </a:t>
            </a:r>
            <a:r>
              <a:rPr lang="en" sz="1000">
                <a:solidFill>
                  <a:srgbClr val="FF0000"/>
                </a:solidFill>
              </a:rPr>
              <a:t>boolean expression</a:t>
            </a:r>
            <a:r>
              <a:rPr lang="en" sz="1000"/>
              <a:t> that stops the loop. This is evaluated </a:t>
            </a:r>
            <a:r>
              <a:rPr i="1" lang="en" sz="1000"/>
              <a:t>before</a:t>
            </a:r>
            <a:r>
              <a:rPr lang="en" sz="1000"/>
              <a:t> each iteration.</a:t>
            </a:r>
            <a:endParaRPr sz="1000"/>
          </a:p>
        </p:txBody>
      </p:sp>
      <p:sp>
        <p:nvSpPr>
          <p:cNvPr id="665" name="Google Shape;665;p75"/>
          <p:cNvSpPr/>
          <p:nvPr/>
        </p:nvSpPr>
        <p:spPr>
          <a:xfrm>
            <a:off x="2187600" y="3836025"/>
            <a:ext cx="501175" cy="672600"/>
          </a:xfrm>
          <a:custGeom>
            <a:rect b="b" l="l" r="r" t="t"/>
            <a:pathLst>
              <a:path extrusionOk="0" h="26904" w="20047">
                <a:moveTo>
                  <a:pt x="0" y="26904"/>
                </a:moveTo>
                <a:cubicBezTo>
                  <a:pt x="3313" y="23996"/>
                  <a:pt x="18502" y="13937"/>
                  <a:pt x="19875" y="9453"/>
                </a:cubicBezTo>
                <a:cubicBezTo>
                  <a:pt x="21249" y="4969"/>
                  <a:pt x="10180" y="1576"/>
                  <a:pt x="8241" y="0"/>
                </a:cubicBezTo>
              </a:path>
            </a:pathLst>
          </a:custGeom>
          <a:noFill/>
          <a:ln cap="flat" cmpd="sng" w="19050">
            <a:solidFill>
              <a:srgbClr val="FF0000"/>
            </a:solidFill>
            <a:prstDash val="solid"/>
            <a:round/>
            <a:headEnd len="med" w="med" type="none"/>
            <a:tailEnd len="med" w="med" type="triangle"/>
          </a:ln>
        </p:spPr>
      </p:sp>
      <p:sp>
        <p:nvSpPr>
          <p:cNvPr id="666" name="Google Shape;666;p75"/>
          <p:cNvSpPr txBox="1"/>
          <p:nvPr/>
        </p:nvSpPr>
        <p:spPr>
          <a:xfrm>
            <a:off x="195075" y="4396220"/>
            <a:ext cx="2209800" cy="646500"/>
          </a:xfrm>
          <a:prstGeom prst="rect">
            <a:avLst/>
          </a:prstGeom>
          <a:solidFill>
            <a:srgbClr val="D9D2E9"/>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 sz="1000"/>
              <a:t>The statement that </a:t>
            </a:r>
            <a:r>
              <a:rPr lang="en" sz="1000">
                <a:solidFill>
                  <a:srgbClr val="FF0000"/>
                </a:solidFill>
              </a:rPr>
              <a:t>modifies</a:t>
            </a:r>
            <a:r>
              <a:rPr lang="en" sz="1000"/>
              <a:t> the counting variable. This is usually executed at the </a:t>
            </a:r>
            <a:r>
              <a:rPr i="1" lang="en" sz="1000"/>
              <a:t>end</a:t>
            </a:r>
            <a:r>
              <a:rPr lang="en" sz="1000"/>
              <a:t> of an iteration.</a:t>
            </a:r>
            <a:endParaRPr sz="1000"/>
          </a:p>
        </p:txBody>
      </p:sp>
      <p:sp>
        <p:nvSpPr>
          <p:cNvPr id="667" name="Google Shape;667;p75"/>
          <p:cNvSpPr txBox="1"/>
          <p:nvPr/>
        </p:nvSpPr>
        <p:spPr>
          <a:xfrm>
            <a:off x="6758600" y="1414538"/>
            <a:ext cx="2209800" cy="4926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 sz="1000"/>
              <a:t>A for loop is a more compact syntax for all of the same parts.</a:t>
            </a:r>
            <a:endParaRPr sz="1000"/>
          </a:p>
        </p:txBody>
      </p:sp>
      <p:sp>
        <p:nvSpPr>
          <p:cNvPr id="668" name="Google Shape;668;p75"/>
          <p:cNvSpPr/>
          <p:nvPr/>
        </p:nvSpPr>
        <p:spPr>
          <a:xfrm>
            <a:off x="5476713" y="2636200"/>
            <a:ext cx="158825" cy="605975"/>
          </a:xfrm>
          <a:custGeom>
            <a:rect b="b" l="l" r="r" t="t"/>
            <a:pathLst>
              <a:path extrusionOk="0" h="24239" w="6353">
                <a:moveTo>
                  <a:pt x="6353" y="0"/>
                </a:moveTo>
                <a:cubicBezTo>
                  <a:pt x="5303" y="1495"/>
                  <a:pt x="253" y="4929"/>
                  <a:pt x="51" y="8969"/>
                </a:cubicBezTo>
                <a:cubicBezTo>
                  <a:pt x="-151" y="13009"/>
                  <a:pt x="4293" y="21694"/>
                  <a:pt x="5141" y="24239"/>
                </a:cubicBezTo>
              </a:path>
            </a:pathLst>
          </a:custGeom>
          <a:noFill/>
          <a:ln cap="flat" cmpd="sng" w="19050">
            <a:solidFill>
              <a:srgbClr val="FF0000"/>
            </a:solidFill>
            <a:prstDash val="solid"/>
            <a:round/>
            <a:headEnd len="med" w="med" type="none"/>
            <a:tailEnd len="med" w="med" type="triangle"/>
          </a:ln>
        </p:spPr>
      </p:sp>
      <p:sp>
        <p:nvSpPr>
          <p:cNvPr id="669" name="Google Shape;669;p75"/>
          <p:cNvSpPr txBox="1"/>
          <p:nvPr/>
        </p:nvSpPr>
        <p:spPr>
          <a:xfrm>
            <a:off x="4730250" y="2056300"/>
            <a:ext cx="2034000" cy="646500"/>
          </a:xfrm>
          <a:prstGeom prst="rect">
            <a:avLst/>
          </a:prstGeom>
          <a:solidFill>
            <a:srgbClr val="FCE5CD"/>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 sz="1000"/>
              <a:t>The </a:t>
            </a:r>
            <a:r>
              <a:rPr lang="en" sz="1000">
                <a:solidFill>
                  <a:srgbClr val="FF0000"/>
                </a:solidFill>
              </a:rPr>
              <a:t>initialization </a:t>
            </a:r>
            <a:r>
              <a:rPr lang="en" sz="1000"/>
              <a:t>of the counting variable, which happens before the first iteration.</a:t>
            </a:r>
            <a:endParaRPr sz="1000"/>
          </a:p>
        </p:txBody>
      </p:sp>
      <p:sp>
        <p:nvSpPr>
          <p:cNvPr id="670" name="Google Shape;670;p75"/>
          <p:cNvSpPr/>
          <p:nvPr/>
        </p:nvSpPr>
        <p:spPr>
          <a:xfrm>
            <a:off x="6356000" y="2645750"/>
            <a:ext cx="855025" cy="605943"/>
          </a:xfrm>
          <a:custGeom>
            <a:rect b="b" l="l" r="r" t="t"/>
            <a:pathLst>
              <a:path extrusionOk="0" h="26420" w="34201">
                <a:moveTo>
                  <a:pt x="34201" y="0"/>
                </a:moveTo>
                <a:cubicBezTo>
                  <a:pt x="28909" y="2303"/>
                  <a:pt x="7781" y="9413"/>
                  <a:pt x="2449" y="13816"/>
                </a:cubicBezTo>
                <a:cubicBezTo>
                  <a:pt x="-2883" y="18219"/>
                  <a:pt x="2247" y="24319"/>
                  <a:pt x="2207" y="26420"/>
                </a:cubicBezTo>
              </a:path>
            </a:pathLst>
          </a:custGeom>
          <a:noFill/>
          <a:ln cap="flat" cmpd="sng" w="19050">
            <a:solidFill>
              <a:srgbClr val="FF0000"/>
            </a:solidFill>
            <a:prstDash val="solid"/>
            <a:round/>
            <a:headEnd len="med" w="med" type="none"/>
            <a:tailEnd len="med" w="med" type="triangle"/>
          </a:ln>
        </p:spPr>
      </p:sp>
      <p:sp>
        <p:nvSpPr>
          <p:cNvPr id="671" name="Google Shape;671;p75"/>
          <p:cNvSpPr txBox="1"/>
          <p:nvPr/>
        </p:nvSpPr>
        <p:spPr>
          <a:xfrm>
            <a:off x="7120150" y="2056300"/>
            <a:ext cx="1901100" cy="800400"/>
          </a:xfrm>
          <a:prstGeom prst="rect">
            <a:avLst/>
          </a:prstGeom>
          <a:solidFill>
            <a:srgbClr val="F4CC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 sz="1000"/>
              <a:t>The </a:t>
            </a:r>
            <a:r>
              <a:rPr lang="en" sz="1000">
                <a:solidFill>
                  <a:srgbClr val="FF0000"/>
                </a:solidFill>
              </a:rPr>
              <a:t>boolean expression</a:t>
            </a:r>
            <a:r>
              <a:rPr lang="en" sz="1000"/>
              <a:t> that stops the loop. This is evaluated </a:t>
            </a:r>
            <a:r>
              <a:rPr i="1" lang="en" sz="1000"/>
              <a:t>before</a:t>
            </a:r>
            <a:r>
              <a:rPr lang="en" sz="1000"/>
              <a:t> each iteration.</a:t>
            </a:r>
            <a:endParaRPr sz="1000"/>
          </a:p>
        </p:txBody>
      </p:sp>
      <p:sp>
        <p:nvSpPr>
          <p:cNvPr id="672" name="Google Shape;672;p75"/>
          <p:cNvSpPr/>
          <p:nvPr/>
        </p:nvSpPr>
        <p:spPr>
          <a:xfrm>
            <a:off x="7095900" y="3320950"/>
            <a:ext cx="702200" cy="672573"/>
          </a:xfrm>
          <a:custGeom>
            <a:rect b="b" l="l" r="r" t="t"/>
            <a:pathLst>
              <a:path extrusionOk="0" h="22057" w="28088">
                <a:moveTo>
                  <a:pt x="16482" y="22057"/>
                </a:moveTo>
                <a:cubicBezTo>
                  <a:pt x="18340" y="19108"/>
                  <a:pt x="30379" y="8039"/>
                  <a:pt x="27632" y="4363"/>
                </a:cubicBezTo>
                <a:cubicBezTo>
                  <a:pt x="24885" y="687"/>
                  <a:pt x="4605" y="727"/>
                  <a:pt x="0" y="0"/>
                </a:cubicBezTo>
              </a:path>
            </a:pathLst>
          </a:custGeom>
          <a:noFill/>
          <a:ln cap="flat" cmpd="sng" w="19050">
            <a:solidFill>
              <a:srgbClr val="FF0000"/>
            </a:solidFill>
            <a:prstDash val="solid"/>
            <a:round/>
            <a:headEnd len="med" w="med" type="none"/>
            <a:tailEnd len="med" w="med" type="triangle"/>
          </a:ln>
        </p:spPr>
      </p:sp>
      <p:sp>
        <p:nvSpPr>
          <p:cNvPr id="673" name="Google Shape;673;p75"/>
          <p:cNvSpPr txBox="1"/>
          <p:nvPr/>
        </p:nvSpPr>
        <p:spPr>
          <a:xfrm>
            <a:off x="6811450" y="3938478"/>
            <a:ext cx="2209800" cy="646500"/>
          </a:xfrm>
          <a:prstGeom prst="rect">
            <a:avLst/>
          </a:prstGeom>
          <a:solidFill>
            <a:srgbClr val="D9D2E9"/>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 sz="1000"/>
              <a:t>The statement that </a:t>
            </a:r>
            <a:r>
              <a:rPr lang="en" sz="1000">
                <a:solidFill>
                  <a:srgbClr val="FF0000"/>
                </a:solidFill>
              </a:rPr>
              <a:t>modifies </a:t>
            </a:r>
            <a:r>
              <a:rPr lang="en" sz="1000"/>
              <a:t>the counting variable. This is executed at the </a:t>
            </a:r>
            <a:r>
              <a:rPr i="1" lang="en" sz="1000"/>
              <a:t>end</a:t>
            </a:r>
            <a:r>
              <a:rPr lang="en" sz="1000"/>
              <a:t> of an iteration.</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6"/>
          <p:cNvSpPr txBox="1"/>
          <p:nvPr>
            <p:ph idx="1" type="body"/>
          </p:nvPr>
        </p:nvSpPr>
        <p:spPr>
          <a:xfrm>
            <a:off x="65250" y="731625"/>
            <a:ext cx="89559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a:t>Python does not have a loop like Java's "classic" or "C-Style" </a:t>
            </a:r>
            <a:r>
              <a:rPr lang="en">
                <a:latin typeface="Courier New"/>
                <a:ea typeface="Courier New"/>
                <a:cs typeface="Courier New"/>
                <a:sym typeface="Courier New"/>
              </a:rPr>
              <a:t>for</a:t>
            </a:r>
            <a:r>
              <a:rPr lang="en"/>
              <a:t> loop. However, it works just like a counting </a:t>
            </a:r>
            <a:r>
              <a:rPr lang="en">
                <a:latin typeface="Courier New"/>
                <a:ea typeface="Courier New"/>
                <a:cs typeface="Courier New"/>
                <a:sym typeface="Courier New"/>
              </a:rPr>
              <a:t>while</a:t>
            </a:r>
            <a:r>
              <a:rPr lang="en"/>
              <a:t> loop with a more compact syntax. Practice the syntax now by i</a:t>
            </a:r>
            <a:r>
              <a:rPr lang="en"/>
              <a:t>mplementing a second method that counts from </a:t>
            </a:r>
            <a:r>
              <a:rPr lang="en">
                <a:latin typeface="Courier New"/>
                <a:ea typeface="Courier New"/>
                <a:cs typeface="Courier New"/>
                <a:sym typeface="Courier New"/>
              </a:rPr>
              <a:t>0</a:t>
            </a:r>
            <a:r>
              <a:rPr lang="en"/>
              <a:t> to </a:t>
            </a:r>
            <a:r>
              <a:rPr lang="en">
                <a:latin typeface="Courier New"/>
                <a:ea typeface="Courier New"/>
                <a:cs typeface="Courier New"/>
                <a:sym typeface="Courier New"/>
              </a:rPr>
              <a:t>n</a:t>
            </a:r>
            <a:r>
              <a:rPr lang="en"/>
              <a:t> using a </a:t>
            </a:r>
            <a:r>
              <a:rPr lang="en">
                <a:latin typeface="Courier New"/>
                <a:ea typeface="Courier New"/>
                <a:cs typeface="Courier New"/>
                <a:sym typeface="Courier New"/>
              </a:rPr>
              <a:t>for</a:t>
            </a:r>
            <a:r>
              <a:rPr lang="en"/>
              <a:t> loop.</a:t>
            </a:r>
            <a:endParaRPr/>
          </a:p>
        </p:txBody>
      </p:sp>
      <p:sp>
        <p:nvSpPr>
          <p:cNvPr id="679" name="Google Shape;679;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0" name="Google Shape;680;p76"/>
          <p:cNvSpPr txBox="1"/>
          <p:nvPr>
            <p:ph idx="2" type="body"/>
          </p:nvPr>
        </p:nvSpPr>
        <p:spPr>
          <a:xfrm>
            <a:off x="3586225" y="1762550"/>
            <a:ext cx="5347200" cy="2181000"/>
          </a:xfrm>
          <a:prstGeom prst="rect">
            <a:avLst/>
          </a:prstGeom>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sz="1700"/>
              <a:t>Open your </a:t>
            </a:r>
            <a:r>
              <a:rPr lang="en" sz="1700">
                <a:latin typeface="Courier New"/>
                <a:ea typeface="Courier New"/>
                <a:cs typeface="Courier New"/>
                <a:sym typeface="Courier New"/>
              </a:rPr>
              <a:t>CountUp</a:t>
            </a:r>
            <a:r>
              <a:rPr lang="en" sz="1700"/>
              <a:t> class and define a method called "</a:t>
            </a:r>
            <a:r>
              <a:rPr lang="en" sz="1700">
                <a:solidFill>
                  <a:srgbClr val="FF0000"/>
                </a:solidFill>
                <a:latin typeface="Courier New"/>
                <a:ea typeface="Courier New"/>
                <a:cs typeface="Courier New"/>
                <a:sym typeface="Courier New"/>
              </a:rPr>
              <a:t>countFor</a:t>
            </a:r>
            <a:r>
              <a:rPr lang="en" sz="1700"/>
              <a:t>" that declares a parameter for an integer </a:t>
            </a:r>
            <a:r>
              <a:rPr lang="en" sz="1700">
                <a:solidFill>
                  <a:srgbClr val="FF0000"/>
                </a:solidFill>
                <a:latin typeface="Courier New"/>
                <a:ea typeface="Courier New"/>
                <a:cs typeface="Courier New"/>
                <a:sym typeface="Courier New"/>
              </a:rPr>
              <a:t>n</a:t>
            </a:r>
            <a:r>
              <a:rPr lang="en" sz="1700"/>
              <a:t>.</a:t>
            </a:r>
            <a:endParaRPr sz="1700"/>
          </a:p>
          <a:p>
            <a:pPr indent="-323850" lvl="1" marL="914400" rtl="0" algn="l">
              <a:spcBef>
                <a:spcPts val="0"/>
              </a:spcBef>
              <a:spcAft>
                <a:spcPts val="0"/>
              </a:spcAft>
              <a:buSzPts val="1500"/>
              <a:buChar char="○"/>
            </a:pPr>
            <a:r>
              <a:rPr lang="en" sz="1500"/>
              <a:t>Use a </a:t>
            </a:r>
            <a:r>
              <a:rPr lang="en" sz="1500">
                <a:solidFill>
                  <a:srgbClr val="FF0000"/>
                </a:solidFill>
                <a:latin typeface="Courier New"/>
                <a:ea typeface="Courier New"/>
                <a:cs typeface="Courier New"/>
                <a:sym typeface="Courier New"/>
              </a:rPr>
              <a:t>for</a:t>
            </a:r>
            <a:r>
              <a:rPr lang="en" sz="1500">
                <a:solidFill>
                  <a:srgbClr val="FF0000"/>
                </a:solidFill>
              </a:rPr>
              <a:t> </a:t>
            </a:r>
            <a:r>
              <a:rPr b="1" i="1" lang="en" sz="1500">
                <a:solidFill>
                  <a:srgbClr val="FF0000"/>
                </a:solidFill>
              </a:rPr>
              <a:t>loop </a:t>
            </a:r>
            <a:r>
              <a:rPr lang="en" sz="1500"/>
              <a:t>to print a count from </a:t>
            </a:r>
            <a:r>
              <a:rPr lang="en" sz="1500">
                <a:solidFill>
                  <a:srgbClr val="FF0000"/>
                </a:solidFill>
                <a:latin typeface="Courier New"/>
                <a:ea typeface="Courier New"/>
                <a:cs typeface="Courier New"/>
                <a:sym typeface="Courier New"/>
              </a:rPr>
              <a:t>0</a:t>
            </a:r>
            <a:r>
              <a:rPr lang="en" sz="1500">
                <a:solidFill>
                  <a:srgbClr val="FF0000"/>
                </a:solidFill>
              </a:rPr>
              <a:t> </a:t>
            </a:r>
            <a:r>
              <a:rPr b="1" i="1" lang="en" sz="1500">
                <a:solidFill>
                  <a:srgbClr val="FF0000"/>
                </a:solidFill>
              </a:rPr>
              <a:t>to </a:t>
            </a:r>
            <a:r>
              <a:rPr lang="en" sz="1500">
                <a:solidFill>
                  <a:srgbClr val="FF0000"/>
                </a:solidFill>
                <a:latin typeface="Courier New"/>
                <a:ea typeface="Courier New"/>
                <a:cs typeface="Courier New"/>
                <a:sym typeface="Courier New"/>
              </a:rPr>
              <a:t>n</a:t>
            </a:r>
            <a:r>
              <a:rPr lang="en" sz="1500"/>
              <a:t>.</a:t>
            </a:r>
            <a:endParaRPr sz="1500"/>
          </a:p>
          <a:p>
            <a:pPr indent="-323850" lvl="1" marL="914400" rtl="0" algn="l">
              <a:spcBef>
                <a:spcPts val="0"/>
              </a:spcBef>
              <a:spcAft>
                <a:spcPts val="0"/>
              </a:spcAft>
              <a:buSzPts val="1500"/>
              <a:buChar char="○"/>
            </a:pPr>
            <a:r>
              <a:rPr lang="en" sz="1500"/>
              <a:t>Return the </a:t>
            </a:r>
            <a:r>
              <a:rPr b="1" i="1" lang="en" sz="1500">
                <a:solidFill>
                  <a:srgbClr val="FF0000"/>
                </a:solidFill>
              </a:rPr>
              <a:t>sum </a:t>
            </a:r>
            <a:r>
              <a:rPr lang="en" sz="1500"/>
              <a:t>of the numbers that are counted.</a:t>
            </a:r>
            <a:endParaRPr sz="1500"/>
          </a:p>
          <a:p>
            <a:pPr indent="-336550" lvl="0" marL="457200" rtl="0" algn="l">
              <a:spcBef>
                <a:spcPts val="0"/>
              </a:spcBef>
              <a:spcAft>
                <a:spcPts val="0"/>
              </a:spcAft>
              <a:buSzPts val="1700"/>
              <a:buChar char="●"/>
            </a:pPr>
            <a:r>
              <a:rPr lang="en" sz="1700"/>
              <a:t>Call your method from </a:t>
            </a:r>
            <a:r>
              <a:rPr lang="en" sz="1700">
                <a:solidFill>
                  <a:srgbClr val="FF0000"/>
                </a:solidFill>
                <a:latin typeface="Courier New"/>
                <a:ea typeface="Courier New"/>
                <a:cs typeface="Courier New"/>
                <a:sym typeface="Courier New"/>
              </a:rPr>
              <a:t>main</a:t>
            </a:r>
            <a:r>
              <a:rPr lang="en" sz="1700">
                <a:solidFill>
                  <a:srgbClr val="FF0000"/>
                </a:solidFill>
              </a:rPr>
              <a:t> </a:t>
            </a:r>
            <a:r>
              <a:rPr lang="en" sz="1700"/>
              <a:t>and print the sum.</a:t>
            </a:r>
            <a:endParaRPr sz="1700"/>
          </a:p>
          <a:p>
            <a:pPr indent="-336550" lvl="0" marL="457200" rtl="0" algn="l">
              <a:spcBef>
                <a:spcPts val="0"/>
              </a:spcBef>
              <a:spcAft>
                <a:spcPts val="0"/>
              </a:spcAft>
              <a:buSzPts val="1700"/>
              <a:buChar char="●"/>
            </a:pPr>
            <a:r>
              <a:rPr lang="en" sz="1700"/>
              <a:t>Run the class.</a:t>
            </a:r>
            <a:endParaRPr sz="1700"/>
          </a:p>
        </p:txBody>
      </p:sp>
      <p:sp>
        <p:nvSpPr>
          <p:cNvPr id="681" name="Google Shape;681;p76"/>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Counting up with </a:t>
            </a:r>
            <a:r>
              <a:rPr lang="en">
                <a:latin typeface="Courier New"/>
                <a:ea typeface="Courier New"/>
                <a:cs typeface="Courier New"/>
                <a:sym typeface="Courier New"/>
              </a:rPr>
              <a:t>for</a:t>
            </a:r>
            <a:endParaRPr>
              <a:latin typeface="Courier New"/>
              <a:ea typeface="Courier New"/>
              <a:cs typeface="Courier New"/>
              <a:sym typeface="Courier New"/>
            </a:endParaRPr>
          </a:p>
        </p:txBody>
      </p:sp>
      <p:sp>
        <p:nvSpPr>
          <p:cNvPr id="682" name="Google Shape;682;p76"/>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1.12</a:t>
            </a:r>
            <a:endParaRPr/>
          </a:p>
        </p:txBody>
      </p:sp>
      <p:sp>
        <p:nvSpPr>
          <p:cNvPr id="683" name="Google Shape;683;p76"/>
          <p:cNvSpPr txBox="1"/>
          <p:nvPr>
            <p:ph idx="4" type="body"/>
          </p:nvPr>
        </p:nvSpPr>
        <p:spPr>
          <a:xfrm>
            <a:off x="243000" y="3352900"/>
            <a:ext cx="3231000" cy="9564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n" sz="1350">
                <a:solidFill>
                  <a:srgbClr val="AF00DB"/>
                </a:solidFill>
                <a:highlight>
                  <a:srgbClr val="FFFFFF"/>
                </a:highlight>
                <a:latin typeface="Consolas"/>
                <a:ea typeface="Consolas"/>
                <a:cs typeface="Consolas"/>
                <a:sym typeface="Consolas"/>
              </a:rPr>
              <a:t>for</a:t>
            </a:r>
            <a:r>
              <a:rPr lang="en" sz="1350">
                <a:solidFill>
                  <a:srgbClr val="000000"/>
                </a:solidFill>
                <a:highlight>
                  <a:srgbClr val="FFFFFF"/>
                </a:highlight>
                <a:latin typeface="Consolas"/>
                <a:ea typeface="Consolas"/>
                <a:cs typeface="Consolas"/>
                <a:sym typeface="Consolas"/>
              </a:rPr>
              <a:t>(</a:t>
            </a:r>
            <a:r>
              <a:rPr lang="en" sz="1350">
                <a:solidFill>
                  <a:srgbClr val="267F99"/>
                </a:solidFill>
                <a:highlight>
                  <a:srgbClr val="FFFFFF"/>
                </a:highlight>
                <a:latin typeface="Consolas"/>
                <a:ea typeface="Consolas"/>
                <a:cs typeface="Consolas"/>
                <a:sym typeface="Consolas"/>
              </a:rPr>
              <a:t>int</a:t>
            </a:r>
            <a:r>
              <a:rPr lang="en" sz="1350">
                <a:solidFill>
                  <a:srgbClr val="000000"/>
                </a:solidFill>
                <a:highlight>
                  <a:srgbClr val="FFFFFF"/>
                </a:highlight>
                <a:latin typeface="Consolas"/>
                <a:ea typeface="Consolas"/>
                <a:cs typeface="Consolas"/>
                <a:sym typeface="Consolas"/>
              </a:rPr>
              <a:t> </a:t>
            </a:r>
            <a:r>
              <a:rPr lang="en" sz="1350">
                <a:solidFill>
                  <a:srgbClr val="001080"/>
                </a:solidFill>
                <a:highlight>
                  <a:srgbClr val="FFFFFF"/>
                </a:highlight>
                <a:latin typeface="Consolas"/>
                <a:ea typeface="Consolas"/>
                <a:cs typeface="Consolas"/>
                <a:sym typeface="Consolas"/>
              </a:rPr>
              <a:t>i</a:t>
            </a:r>
            <a:r>
              <a:rPr lang="en" sz="1350">
                <a:solidFill>
                  <a:srgbClr val="000000"/>
                </a:solidFill>
                <a:highlight>
                  <a:srgbClr val="FFFFFF"/>
                </a:highlight>
                <a:latin typeface="Consolas"/>
                <a:ea typeface="Consolas"/>
                <a:cs typeface="Consolas"/>
                <a:sym typeface="Consolas"/>
              </a:rPr>
              <a:t>=</a:t>
            </a:r>
            <a:r>
              <a:rPr lang="en" sz="1350">
                <a:solidFill>
                  <a:srgbClr val="098658"/>
                </a:solidFill>
                <a:highlight>
                  <a:srgbClr val="FFFFFF"/>
                </a:highlight>
                <a:latin typeface="Consolas"/>
                <a:ea typeface="Consolas"/>
                <a:cs typeface="Consolas"/>
                <a:sym typeface="Consolas"/>
              </a:rPr>
              <a:t>1024</a:t>
            </a:r>
            <a:r>
              <a:rPr lang="en" sz="1350">
                <a:solidFill>
                  <a:srgbClr val="000000"/>
                </a:solidFill>
                <a:highlight>
                  <a:srgbClr val="FFFFFF"/>
                </a:highlight>
                <a:latin typeface="Consolas"/>
                <a:ea typeface="Consolas"/>
                <a:cs typeface="Consolas"/>
                <a:sym typeface="Consolas"/>
              </a:rPr>
              <a:t>; </a:t>
            </a:r>
            <a:r>
              <a:rPr lang="en" sz="1350">
                <a:solidFill>
                  <a:srgbClr val="001080"/>
                </a:solidFill>
                <a:highlight>
                  <a:srgbClr val="FFFFFF"/>
                </a:highlight>
                <a:latin typeface="Consolas"/>
                <a:ea typeface="Consolas"/>
                <a:cs typeface="Consolas"/>
                <a:sym typeface="Consolas"/>
              </a:rPr>
              <a:t>i</a:t>
            </a:r>
            <a:r>
              <a:rPr lang="en" sz="1350">
                <a:solidFill>
                  <a:srgbClr val="000000"/>
                </a:solidFill>
                <a:highlight>
                  <a:srgbClr val="FFFFFF"/>
                </a:highlight>
                <a:latin typeface="Consolas"/>
                <a:ea typeface="Consolas"/>
                <a:cs typeface="Consolas"/>
                <a:sym typeface="Consolas"/>
              </a:rPr>
              <a:t> != </a:t>
            </a:r>
            <a:r>
              <a:rPr lang="en" sz="1350">
                <a:solidFill>
                  <a:srgbClr val="098658"/>
                </a:solidFill>
                <a:highlight>
                  <a:srgbClr val="FFFFFF"/>
                </a:highlight>
                <a:latin typeface="Consolas"/>
                <a:ea typeface="Consolas"/>
                <a:cs typeface="Consolas"/>
                <a:sym typeface="Consolas"/>
              </a:rPr>
              <a:t>2</a:t>
            </a:r>
            <a:r>
              <a:rPr lang="en" sz="1350">
                <a:solidFill>
                  <a:srgbClr val="000000"/>
                </a:solidFill>
                <a:highlight>
                  <a:srgbClr val="FFFFFF"/>
                </a:highlight>
                <a:latin typeface="Consolas"/>
                <a:ea typeface="Consolas"/>
                <a:cs typeface="Consolas"/>
                <a:sym typeface="Consolas"/>
              </a:rPr>
              <a:t>; </a:t>
            </a:r>
            <a:r>
              <a:rPr lang="en" sz="1350">
                <a:solidFill>
                  <a:srgbClr val="001080"/>
                </a:solidFill>
                <a:highlight>
                  <a:srgbClr val="FFFFFF"/>
                </a:highlight>
                <a:latin typeface="Consolas"/>
                <a:ea typeface="Consolas"/>
                <a:cs typeface="Consolas"/>
                <a:sym typeface="Consolas"/>
              </a:rPr>
              <a:t>i</a:t>
            </a:r>
            <a:r>
              <a:rPr lang="en" sz="1350">
                <a:solidFill>
                  <a:srgbClr val="000000"/>
                </a:solidFill>
                <a:highlight>
                  <a:srgbClr val="FFFFFF"/>
                </a:highlight>
                <a:latin typeface="Consolas"/>
                <a:ea typeface="Consolas"/>
                <a:cs typeface="Consolas"/>
                <a:sym typeface="Consolas"/>
              </a:rPr>
              <a:t>=</a:t>
            </a:r>
            <a:r>
              <a:rPr lang="en" sz="1350">
                <a:solidFill>
                  <a:srgbClr val="001080"/>
                </a:solidFill>
                <a:highlight>
                  <a:srgbClr val="FFFFFF"/>
                </a:highlight>
                <a:latin typeface="Consolas"/>
                <a:ea typeface="Consolas"/>
                <a:cs typeface="Consolas"/>
                <a:sym typeface="Consolas"/>
              </a:rPr>
              <a:t>i</a:t>
            </a:r>
            <a:r>
              <a:rPr lang="en" sz="1350">
                <a:solidFill>
                  <a:srgbClr val="000000"/>
                </a:solidFill>
                <a:highlight>
                  <a:srgbClr val="FFFFFF"/>
                </a:highlight>
                <a:latin typeface="Consolas"/>
                <a:ea typeface="Consolas"/>
                <a:cs typeface="Consolas"/>
                <a:sym typeface="Consolas"/>
              </a:rPr>
              <a:t>/</a:t>
            </a:r>
            <a:r>
              <a:rPr lang="en" sz="1350">
                <a:solidFill>
                  <a:srgbClr val="098658"/>
                </a:solidFill>
                <a:highlight>
                  <a:srgbClr val="FFFFFF"/>
                </a:highlight>
                <a:latin typeface="Consolas"/>
                <a:ea typeface="Consolas"/>
                <a:cs typeface="Consolas"/>
                <a:sym typeface="Consolas"/>
              </a:rPr>
              <a:t>2</a:t>
            </a:r>
            <a:r>
              <a:rPr lang="en" sz="1350">
                <a:solidFill>
                  <a:srgbClr val="000000"/>
                </a:solidFill>
                <a:highlight>
                  <a:srgbClr val="FFFFFF"/>
                </a:highlight>
                <a:latin typeface="Consolas"/>
                <a:ea typeface="Consolas"/>
                <a:cs typeface="Consolas"/>
                <a:sym typeface="Consolas"/>
              </a:rPr>
              <a:t>) {</a:t>
            </a:r>
            <a:endParaRPr sz="135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350">
                <a:solidFill>
                  <a:srgbClr val="000000"/>
                </a:solidFill>
                <a:highlight>
                  <a:srgbClr val="FFFFFF"/>
                </a:highlight>
                <a:latin typeface="Consolas"/>
                <a:ea typeface="Consolas"/>
                <a:cs typeface="Consolas"/>
                <a:sym typeface="Consolas"/>
              </a:rPr>
              <a:t>   </a:t>
            </a:r>
            <a:r>
              <a:rPr lang="en" sz="1350">
                <a:solidFill>
                  <a:srgbClr val="267F99"/>
                </a:solidFill>
                <a:highlight>
                  <a:srgbClr val="FFFFFF"/>
                </a:highlight>
                <a:latin typeface="Consolas"/>
                <a:ea typeface="Consolas"/>
                <a:cs typeface="Consolas"/>
                <a:sym typeface="Consolas"/>
              </a:rPr>
              <a:t>System</a:t>
            </a:r>
            <a:r>
              <a:rPr lang="en" sz="1350">
                <a:solidFill>
                  <a:srgbClr val="000000"/>
                </a:solidFill>
                <a:highlight>
                  <a:srgbClr val="FFFFFF"/>
                </a:highlight>
                <a:latin typeface="Consolas"/>
                <a:ea typeface="Consolas"/>
                <a:cs typeface="Consolas"/>
                <a:sym typeface="Consolas"/>
              </a:rPr>
              <a:t>.</a:t>
            </a:r>
            <a:r>
              <a:rPr lang="en" sz="1350">
                <a:solidFill>
                  <a:srgbClr val="0070C1"/>
                </a:solidFill>
                <a:highlight>
                  <a:srgbClr val="FFFFFF"/>
                </a:highlight>
                <a:latin typeface="Consolas"/>
                <a:ea typeface="Consolas"/>
                <a:cs typeface="Consolas"/>
                <a:sym typeface="Consolas"/>
              </a:rPr>
              <a:t>out</a:t>
            </a:r>
            <a:r>
              <a:rPr lang="en" sz="1350">
                <a:solidFill>
                  <a:srgbClr val="000000"/>
                </a:solidFill>
                <a:highlight>
                  <a:srgbClr val="FFFFFF"/>
                </a:highlight>
                <a:latin typeface="Consolas"/>
                <a:ea typeface="Consolas"/>
                <a:cs typeface="Consolas"/>
                <a:sym typeface="Consolas"/>
              </a:rPr>
              <a:t>.</a:t>
            </a:r>
            <a:r>
              <a:rPr lang="en" sz="1350">
                <a:solidFill>
                  <a:srgbClr val="795E26"/>
                </a:solidFill>
                <a:highlight>
                  <a:srgbClr val="FFFFFF"/>
                </a:highlight>
                <a:latin typeface="Consolas"/>
                <a:ea typeface="Consolas"/>
                <a:cs typeface="Consolas"/>
                <a:sym typeface="Consolas"/>
              </a:rPr>
              <a:t>println</a:t>
            </a:r>
            <a:r>
              <a:rPr lang="en" sz="1350">
                <a:solidFill>
                  <a:srgbClr val="000000"/>
                </a:solidFill>
                <a:highlight>
                  <a:srgbClr val="FFFFFF"/>
                </a:highlight>
                <a:latin typeface="Consolas"/>
                <a:ea typeface="Consolas"/>
                <a:cs typeface="Consolas"/>
                <a:sym typeface="Consolas"/>
              </a:rPr>
              <a:t>(</a:t>
            </a:r>
            <a:r>
              <a:rPr lang="en" sz="1350">
                <a:solidFill>
                  <a:srgbClr val="001080"/>
                </a:solidFill>
                <a:highlight>
                  <a:srgbClr val="FFFFFF"/>
                </a:highlight>
                <a:latin typeface="Consolas"/>
                <a:ea typeface="Consolas"/>
                <a:cs typeface="Consolas"/>
                <a:sym typeface="Consolas"/>
              </a:rPr>
              <a:t>i</a:t>
            </a:r>
            <a:r>
              <a:rPr lang="en" sz="1350">
                <a:solidFill>
                  <a:srgbClr val="000000"/>
                </a:solidFill>
                <a:highlight>
                  <a:srgbClr val="FFFFFF"/>
                </a:highlight>
                <a:latin typeface="Consolas"/>
                <a:ea typeface="Consolas"/>
                <a:cs typeface="Consolas"/>
                <a:sym typeface="Consolas"/>
              </a:rPr>
              <a:t>);</a:t>
            </a:r>
            <a:endParaRPr sz="1350">
              <a:solidFill>
                <a:srgbClr val="000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350">
                <a:solidFill>
                  <a:srgbClr val="000000"/>
                </a:solidFill>
                <a:highlight>
                  <a:srgbClr val="FFFFFF"/>
                </a:highlight>
                <a:latin typeface="Consolas"/>
                <a:ea typeface="Consolas"/>
                <a:cs typeface="Consolas"/>
                <a:sym typeface="Consolas"/>
              </a:rPr>
              <a:t>}</a:t>
            </a:r>
            <a:endParaRPr sz="1300">
              <a:solidFill>
                <a:srgbClr val="999999"/>
              </a:solidFill>
              <a:latin typeface="Consolas"/>
              <a:ea typeface="Consolas"/>
              <a:cs typeface="Consolas"/>
              <a:sym typeface="Consolas"/>
            </a:endParaRPr>
          </a:p>
        </p:txBody>
      </p:sp>
      <p:sp>
        <p:nvSpPr>
          <p:cNvPr id="684" name="Google Shape;684;p76"/>
          <p:cNvSpPr txBox="1"/>
          <p:nvPr/>
        </p:nvSpPr>
        <p:spPr>
          <a:xfrm>
            <a:off x="243000" y="1762550"/>
            <a:ext cx="3231000" cy="5127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Java's </a:t>
            </a:r>
            <a:r>
              <a:rPr lang="en" sz="1200">
                <a:solidFill>
                  <a:srgbClr val="FF0000"/>
                </a:solidFill>
                <a:latin typeface="Courier New"/>
                <a:ea typeface="Courier New"/>
                <a:cs typeface="Courier New"/>
                <a:sym typeface="Courier New"/>
              </a:rPr>
              <a:t>for</a:t>
            </a:r>
            <a:r>
              <a:rPr lang="en" sz="1200">
                <a:solidFill>
                  <a:srgbClr val="FF0000"/>
                </a:solidFill>
              </a:rPr>
              <a:t> </a:t>
            </a:r>
            <a:r>
              <a:rPr b="1" i="1" lang="en" sz="1200">
                <a:solidFill>
                  <a:srgbClr val="FF0000"/>
                </a:solidFill>
              </a:rPr>
              <a:t>loop</a:t>
            </a:r>
            <a:r>
              <a:rPr b="1" i="1" lang="en" sz="1200"/>
              <a:t> </a:t>
            </a:r>
            <a:r>
              <a:rPr lang="en" sz="1200"/>
              <a:t>is a </a:t>
            </a:r>
            <a:r>
              <a:rPr b="1" i="1" lang="en" sz="1200">
                <a:solidFill>
                  <a:srgbClr val="FF0000"/>
                </a:solidFill>
              </a:rPr>
              <a:t>syntactic shortcut</a:t>
            </a:r>
            <a:r>
              <a:rPr lang="en" sz="1200"/>
              <a:t> for a counting </a:t>
            </a:r>
            <a:r>
              <a:rPr lang="en" sz="1200">
                <a:latin typeface="Courier New"/>
                <a:ea typeface="Courier New"/>
                <a:cs typeface="Courier New"/>
                <a:sym typeface="Courier New"/>
              </a:rPr>
              <a:t>while</a:t>
            </a:r>
            <a:r>
              <a:rPr lang="en" sz="1200"/>
              <a:t> loop.</a:t>
            </a:r>
            <a:endParaRPr sz="1200"/>
          </a:p>
        </p:txBody>
      </p:sp>
      <p:sp>
        <p:nvSpPr>
          <p:cNvPr id="685" name="Google Shape;685;p76"/>
          <p:cNvSpPr/>
          <p:nvPr/>
        </p:nvSpPr>
        <p:spPr>
          <a:xfrm>
            <a:off x="1105725" y="3083475"/>
            <a:ext cx="226325" cy="428625"/>
          </a:xfrm>
          <a:custGeom>
            <a:rect b="b" l="l" r="r" t="t"/>
            <a:pathLst>
              <a:path extrusionOk="0" h="17145" w="9053">
                <a:moveTo>
                  <a:pt x="0" y="0"/>
                </a:moveTo>
                <a:cubicBezTo>
                  <a:pt x="1478" y="1626"/>
                  <a:pt x="8129" y="6898"/>
                  <a:pt x="8868" y="9755"/>
                </a:cubicBezTo>
                <a:cubicBezTo>
                  <a:pt x="9607" y="12613"/>
                  <a:pt x="5173" y="15913"/>
                  <a:pt x="4434" y="17145"/>
                </a:cubicBezTo>
              </a:path>
            </a:pathLst>
          </a:custGeom>
          <a:noFill/>
          <a:ln cap="flat" cmpd="sng" w="19050">
            <a:solidFill>
              <a:srgbClr val="FF0000"/>
            </a:solidFill>
            <a:prstDash val="solid"/>
            <a:round/>
            <a:headEnd len="med" w="med" type="none"/>
            <a:tailEnd len="med" w="med" type="triangle"/>
          </a:ln>
        </p:spPr>
      </p:sp>
      <p:sp>
        <p:nvSpPr>
          <p:cNvPr id="686" name="Google Shape;686;p76"/>
          <p:cNvSpPr/>
          <p:nvPr/>
        </p:nvSpPr>
        <p:spPr>
          <a:xfrm>
            <a:off x="1773125" y="3083460"/>
            <a:ext cx="368650" cy="421250"/>
          </a:xfrm>
          <a:custGeom>
            <a:rect b="b" l="l" r="r" t="t"/>
            <a:pathLst>
              <a:path extrusionOk="0" h="16850" w="14746">
                <a:moveTo>
                  <a:pt x="0" y="0"/>
                </a:moveTo>
                <a:cubicBezTo>
                  <a:pt x="2266" y="1429"/>
                  <a:pt x="11283" y="5765"/>
                  <a:pt x="13598" y="8573"/>
                </a:cubicBezTo>
                <a:cubicBezTo>
                  <a:pt x="15914" y="11381"/>
                  <a:pt x="13844" y="15471"/>
                  <a:pt x="13893" y="16850"/>
                </a:cubicBezTo>
              </a:path>
            </a:pathLst>
          </a:custGeom>
          <a:noFill/>
          <a:ln cap="flat" cmpd="sng" w="19050">
            <a:solidFill>
              <a:srgbClr val="FF0000"/>
            </a:solidFill>
            <a:prstDash val="solid"/>
            <a:round/>
            <a:headEnd len="med" w="med" type="none"/>
            <a:tailEnd len="med" w="med" type="triangle"/>
          </a:ln>
        </p:spPr>
      </p:sp>
      <p:sp>
        <p:nvSpPr>
          <p:cNvPr id="687" name="Google Shape;687;p76"/>
          <p:cNvSpPr txBox="1"/>
          <p:nvPr/>
        </p:nvSpPr>
        <p:spPr>
          <a:xfrm>
            <a:off x="243000" y="2349975"/>
            <a:ext cx="3231000" cy="8520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The </a:t>
            </a:r>
            <a:r>
              <a:rPr b="1" i="1" lang="en" sz="1200">
                <a:solidFill>
                  <a:srgbClr val="FF0000"/>
                </a:solidFill>
              </a:rPr>
              <a:t>counting variable</a:t>
            </a:r>
            <a:r>
              <a:rPr lang="en" sz="1200">
                <a:solidFill>
                  <a:srgbClr val="FF0000"/>
                </a:solidFill>
              </a:rPr>
              <a:t> </a:t>
            </a:r>
            <a:r>
              <a:rPr lang="en" sz="1200"/>
              <a:t>is initialized in the loop </a:t>
            </a:r>
            <a:r>
              <a:rPr b="1" i="1" lang="en" sz="1200">
                <a:solidFill>
                  <a:srgbClr val="FF0000"/>
                </a:solidFill>
              </a:rPr>
              <a:t>header</a:t>
            </a:r>
            <a:r>
              <a:rPr lang="en" sz="1200"/>
              <a:t>. The </a:t>
            </a:r>
            <a:r>
              <a:rPr b="1" i="1" lang="en" sz="1200">
                <a:solidFill>
                  <a:srgbClr val="FF0000"/>
                </a:solidFill>
              </a:rPr>
              <a:t>boolean expression</a:t>
            </a:r>
            <a:r>
              <a:rPr lang="en" sz="1200">
                <a:solidFill>
                  <a:srgbClr val="FF0000"/>
                </a:solidFill>
              </a:rPr>
              <a:t> </a:t>
            </a:r>
            <a:r>
              <a:rPr lang="en" sz="1200"/>
              <a:t>is evaluated </a:t>
            </a:r>
            <a:r>
              <a:rPr b="1" i="1" lang="en" sz="1200">
                <a:solidFill>
                  <a:srgbClr val="FF0000"/>
                </a:solidFill>
              </a:rPr>
              <a:t>before</a:t>
            </a:r>
            <a:r>
              <a:rPr lang="en" sz="1200">
                <a:solidFill>
                  <a:srgbClr val="FF0000"/>
                </a:solidFill>
              </a:rPr>
              <a:t> </a:t>
            </a:r>
            <a:r>
              <a:rPr lang="en" sz="1200"/>
              <a:t>each iteration.</a:t>
            </a:r>
            <a:endParaRPr sz="1200"/>
          </a:p>
        </p:txBody>
      </p:sp>
      <p:sp>
        <p:nvSpPr>
          <p:cNvPr id="688" name="Google Shape;688;p76"/>
          <p:cNvSpPr/>
          <p:nvPr/>
        </p:nvSpPr>
        <p:spPr>
          <a:xfrm>
            <a:off x="2827125" y="3638123"/>
            <a:ext cx="259425" cy="835075"/>
          </a:xfrm>
          <a:custGeom>
            <a:rect b="b" l="l" r="r" t="t"/>
            <a:pathLst>
              <a:path extrusionOk="0" h="33403" w="10377">
                <a:moveTo>
                  <a:pt x="1478" y="33403"/>
                </a:moveTo>
                <a:cubicBezTo>
                  <a:pt x="2956" y="29757"/>
                  <a:pt x="10592" y="17095"/>
                  <a:pt x="10346" y="11528"/>
                </a:cubicBezTo>
                <a:cubicBezTo>
                  <a:pt x="10100" y="5961"/>
                  <a:pt x="1724" y="1921"/>
                  <a:pt x="0" y="0"/>
                </a:cubicBezTo>
              </a:path>
            </a:pathLst>
          </a:custGeom>
          <a:noFill/>
          <a:ln cap="flat" cmpd="sng" w="19050">
            <a:solidFill>
              <a:srgbClr val="FF0000"/>
            </a:solidFill>
            <a:prstDash val="solid"/>
            <a:round/>
            <a:headEnd len="med" w="med" type="none"/>
            <a:tailEnd len="med" w="med" type="triangle"/>
          </a:ln>
        </p:spPr>
      </p:sp>
      <p:sp>
        <p:nvSpPr>
          <p:cNvPr id="689" name="Google Shape;689;p76"/>
          <p:cNvSpPr txBox="1"/>
          <p:nvPr/>
        </p:nvSpPr>
        <p:spPr>
          <a:xfrm>
            <a:off x="243000" y="4441325"/>
            <a:ext cx="3231000" cy="5127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The </a:t>
            </a:r>
            <a:r>
              <a:rPr b="1" i="1" lang="en" sz="1200">
                <a:solidFill>
                  <a:srgbClr val="FF0000"/>
                </a:solidFill>
              </a:rPr>
              <a:t>modification statement</a:t>
            </a:r>
            <a:r>
              <a:rPr lang="en" sz="1200">
                <a:solidFill>
                  <a:srgbClr val="FF0000"/>
                </a:solidFill>
              </a:rPr>
              <a:t> </a:t>
            </a:r>
            <a:r>
              <a:rPr lang="en" sz="1200"/>
              <a:t>is executed </a:t>
            </a:r>
            <a:r>
              <a:rPr b="1" i="1" lang="en" sz="1200">
                <a:solidFill>
                  <a:srgbClr val="FF0000"/>
                </a:solidFill>
              </a:rPr>
              <a:t>after</a:t>
            </a:r>
            <a:r>
              <a:rPr lang="en" sz="1200">
                <a:solidFill>
                  <a:srgbClr val="FF0000"/>
                </a:solidFill>
              </a:rPr>
              <a:t> </a:t>
            </a:r>
            <a:r>
              <a:rPr lang="en" sz="1200"/>
              <a:t>each iteration.</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7"/>
          <p:cNvSpPr txBox="1"/>
          <p:nvPr>
            <p:ph idx="4" type="body"/>
          </p:nvPr>
        </p:nvSpPr>
        <p:spPr>
          <a:xfrm>
            <a:off x="3574875" y="3227950"/>
            <a:ext cx="5141100" cy="16932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1</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public</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class</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MyClass</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2</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public</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static</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void</a:t>
            </a:r>
            <a:r>
              <a:rPr lang="en" sz="1400">
                <a:solidFill>
                  <a:srgbClr val="000000"/>
                </a:solidFill>
                <a:latin typeface="Consolas"/>
                <a:ea typeface="Consolas"/>
                <a:cs typeface="Consolas"/>
                <a:sym typeface="Consolas"/>
              </a:rPr>
              <a:t> </a:t>
            </a:r>
            <a:r>
              <a:rPr lang="en" sz="1400">
                <a:solidFill>
                  <a:srgbClr val="795E26"/>
                </a:solidFill>
                <a:latin typeface="Consolas"/>
                <a:ea typeface="Consolas"/>
                <a:cs typeface="Consolas"/>
                <a:sym typeface="Consolas"/>
              </a:rPr>
              <a:t>main</a:t>
            </a:r>
            <a:r>
              <a:rPr lang="en" sz="1400">
                <a:solidFill>
                  <a:srgbClr val="000000"/>
                </a:solidFill>
                <a:latin typeface="Consolas"/>
                <a:ea typeface="Consolas"/>
                <a:cs typeface="Consolas"/>
                <a:sym typeface="Consolas"/>
              </a:rPr>
              <a:t>(</a:t>
            </a:r>
            <a:r>
              <a:rPr lang="en" sz="1400">
                <a:solidFill>
                  <a:srgbClr val="267F99"/>
                </a:solidFill>
                <a:latin typeface="Consolas"/>
                <a:ea typeface="Consolas"/>
                <a:cs typeface="Consolas"/>
                <a:sym typeface="Consolas"/>
              </a:rPr>
              <a:t>String</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args</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3</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int</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x</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4</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double</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pi</a:t>
            </a:r>
            <a:r>
              <a:rPr lang="en" sz="1400">
                <a:solidFill>
                  <a:srgbClr val="000000"/>
                </a:solidFill>
                <a:latin typeface="Consolas"/>
                <a:ea typeface="Consolas"/>
                <a:cs typeface="Consolas"/>
                <a:sym typeface="Consolas"/>
              </a:rPr>
              <a:t> = </a:t>
            </a:r>
            <a:r>
              <a:rPr lang="en" sz="1400">
                <a:solidFill>
                  <a:srgbClr val="098658"/>
                </a:solidFill>
                <a:latin typeface="Consolas"/>
                <a:ea typeface="Consolas"/>
                <a:cs typeface="Consolas"/>
                <a:sym typeface="Consolas"/>
              </a:rPr>
              <a:t>3.14159</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5</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System</a:t>
            </a:r>
            <a:r>
              <a:rPr lang="en" sz="1400">
                <a:solidFill>
                  <a:srgbClr val="000000"/>
                </a:solidFill>
                <a:latin typeface="Consolas"/>
                <a:ea typeface="Consolas"/>
                <a:cs typeface="Consolas"/>
                <a:sym typeface="Consolas"/>
              </a:rPr>
              <a:t>.</a:t>
            </a:r>
            <a:r>
              <a:rPr lang="en" sz="1400">
                <a:solidFill>
                  <a:srgbClr val="0070C1"/>
                </a:solidFill>
                <a:latin typeface="Consolas"/>
                <a:ea typeface="Consolas"/>
                <a:cs typeface="Consolas"/>
                <a:sym typeface="Consolas"/>
              </a:rPr>
              <a:t>out</a:t>
            </a:r>
            <a:r>
              <a:rPr lang="en" sz="1400">
                <a:solidFill>
                  <a:srgbClr val="000000"/>
                </a:solidFill>
                <a:latin typeface="Consolas"/>
                <a:ea typeface="Consolas"/>
                <a:cs typeface="Consolas"/>
                <a:sym typeface="Consolas"/>
              </a:rPr>
              <a:t>.</a:t>
            </a:r>
            <a:r>
              <a:rPr lang="en" sz="1400">
                <a:solidFill>
                  <a:srgbClr val="795E26"/>
                </a:solidFill>
                <a:latin typeface="Consolas"/>
                <a:ea typeface="Consolas"/>
                <a:cs typeface="Consolas"/>
                <a:sym typeface="Consolas"/>
              </a:rPr>
              <a:t>println</a:t>
            </a:r>
            <a:r>
              <a:rPr lang="en" sz="1400">
                <a:solidFill>
                  <a:srgbClr val="000000"/>
                </a:solidFill>
                <a:latin typeface="Consolas"/>
                <a:ea typeface="Consolas"/>
                <a:cs typeface="Consolas"/>
                <a:sym typeface="Consolas"/>
              </a:rPr>
              <a:t>(</a:t>
            </a:r>
            <a:r>
              <a:rPr lang="en" sz="1400">
                <a:solidFill>
                  <a:srgbClr val="A31515"/>
                </a:solidFill>
                <a:latin typeface="Consolas"/>
                <a:ea typeface="Consolas"/>
                <a:cs typeface="Consolas"/>
                <a:sym typeface="Consolas"/>
              </a:rPr>
              <a:t>"Hello, GCIS-124!"</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6</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098658"/>
                </a:solidFill>
                <a:latin typeface="Consolas"/>
                <a:ea typeface="Consolas"/>
                <a:cs typeface="Consolas"/>
                <a:sym typeface="Consolas"/>
              </a:rPr>
              <a:t>7</a:t>
            </a:r>
            <a:r>
              <a:rPr lang="en" sz="1400">
                <a:solidFill>
                  <a:srgbClr val="000000"/>
                </a:solidFill>
                <a:latin typeface="Consolas"/>
                <a:ea typeface="Consolas"/>
                <a:cs typeface="Consolas"/>
                <a:sym typeface="Consolas"/>
              </a:rPr>
              <a:t>  }</a:t>
            </a:r>
            <a:endParaRPr sz="1400">
              <a:solidFill>
                <a:srgbClr val="999999"/>
              </a:solidFill>
              <a:latin typeface="Consolas"/>
              <a:ea typeface="Consolas"/>
              <a:cs typeface="Consolas"/>
              <a:sym typeface="Consolas"/>
            </a:endParaRPr>
          </a:p>
        </p:txBody>
      </p:sp>
      <p:sp>
        <p:nvSpPr>
          <p:cNvPr id="695" name="Google Shape;695;p77"/>
          <p:cNvSpPr txBox="1"/>
          <p:nvPr>
            <p:ph idx="1" type="body"/>
          </p:nvPr>
        </p:nvSpPr>
        <p:spPr>
          <a:xfrm>
            <a:off x="65250" y="655425"/>
            <a:ext cx="89559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a:t>Up to this point you have only written a small amount of Java code, so let's do a quick practice exercise so that you can continue to reinforce Java syntax. Write a new class that includes a main method that uses a loop to print the integers between 1 and 100 that are multiples of 3 or 7.</a:t>
            </a:r>
            <a:endParaRPr/>
          </a:p>
        </p:txBody>
      </p:sp>
      <p:sp>
        <p:nvSpPr>
          <p:cNvPr id="696" name="Google Shape;696;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7" name="Google Shape;697;p77"/>
          <p:cNvSpPr txBox="1"/>
          <p:nvPr>
            <p:ph idx="2" type="body"/>
          </p:nvPr>
        </p:nvSpPr>
        <p:spPr>
          <a:xfrm>
            <a:off x="3258950" y="1729125"/>
            <a:ext cx="5380800" cy="14292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Create a new Java class in a file called "</a:t>
            </a:r>
            <a:r>
              <a:rPr lang="en">
                <a:solidFill>
                  <a:srgbClr val="FF0000"/>
                </a:solidFill>
                <a:latin typeface="Courier New"/>
                <a:ea typeface="Courier New"/>
                <a:cs typeface="Courier New"/>
                <a:sym typeface="Courier New"/>
              </a:rPr>
              <a:t>Basics.java</a:t>
            </a:r>
            <a:r>
              <a:rPr lang="en"/>
              <a:t>" and define a </a:t>
            </a:r>
            <a:r>
              <a:rPr lang="en">
                <a:solidFill>
                  <a:srgbClr val="FF0000"/>
                </a:solidFill>
                <a:latin typeface="Courier New"/>
                <a:ea typeface="Courier New"/>
                <a:cs typeface="Courier New"/>
                <a:sym typeface="Courier New"/>
              </a:rPr>
              <a:t>main</a:t>
            </a:r>
            <a:r>
              <a:rPr lang="en">
                <a:solidFill>
                  <a:srgbClr val="FF0000"/>
                </a:solidFill>
              </a:rPr>
              <a:t> </a:t>
            </a:r>
            <a:r>
              <a:rPr b="1" i="1" lang="en">
                <a:solidFill>
                  <a:srgbClr val="FF0000"/>
                </a:solidFill>
              </a:rPr>
              <a:t>method</a:t>
            </a:r>
            <a:r>
              <a:rPr b="1" i="1" lang="en"/>
              <a:t> </a:t>
            </a:r>
            <a:r>
              <a:rPr lang="en"/>
              <a:t>with the appropriate signature.</a:t>
            </a:r>
            <a:endParaRPr/>
          </a:p>
          <a:p>
            <a:pPr indent="-298450" lvl="1" marL="914400" rtl="0" algn="l">
              <a:spcBef>
                <a:spcPts val="0"/>
              </a:spcBef>
              <a:spcAft>
                <a:spcPts val="0"/>
              </a:spcAft>
              <a:buSzPts val="1100"/>
              <a:buChar char="○"/>
            </a:pPr>
            <a:r>
              <a:rPr lang="en"/>
              <a:t>Use a loop to print all of the integers that are multiples of 3 or 7 between 1 and 100.</a:t>
            </a:r>
            <a:endParaRPr/>
          </a:p>
          <a:p>
            <a:pPr indent="-298450" lvl="1" marL="914400" rtl="0" algn="l">
              <a:spcBef>
                <a:spcPts val="0"/>
              </a:spcBef>
              <a:spcAft>
                <a:spcPts val="0"/>
              </a:spcAft>
              <a:buSzPts val="1100"/>
              <a:buChar char="○"/>
            </a:pPr>
            <a:r>
              <a:rPr b="1" i="1" lang="en">
                <a:solidFill>
                  <a:srgbClr val="FF0000"/>
                </a:solidFill>
              </a:rPr>
              <a:t>Challenge</a:t>
            </a:r>
            <a:r>
              <a:rPr lang="en"/>
              <a:t>: </a:t>
            </a:r>
            <a:r>
              <a:rPr b="1" i="1" lang="en">
                <a:solidFill>
                  <a:srgbClr val="FF0000"/>
                </a:solidFill>
              </a:rPr>
              <a:t>Do not</a:t>
            </a:r>
            <a:r>
              <a:rPr lang="en">
                <a:solidFill>
                  <a:srgbClr val="FF0000"/>
                </a:solidFill>
              </a:rPr>
              <a:t> </a:t>
            </a:r>
            <a:r>
              <a:rPr lang="en"/>
              <a:t>print numbers that are multiples of </a:t>
            </a:r>
            <a:r>
              <a:rPr b="1" i="1" lang="en">
                <a:solidFill>
                  <a:srgbClr val="FF0000"/>
                </a:solidFill>
              </a:rPr>
              <a:t>both </a:t>
            </a:r>
            <a:r>
              <a:rPr lang="en"/>
              <a:t>3 and 7.</a:t>
            </a:r>
            <a:endParaRPr/>
          </a:p>
          <a:p>
            <a:pPr indent="-311150" lvl="0" marL="457200" rtl="0" algn="l">
              <a:spcBef>
                <a:spcPts val="0"/>
              </a:spcBef>
              <a:spcAft>
                <a:spcPts val="0"/>
              </a:spcAft>
              <a:buSzPts val="1300"/>
              <a:buChar char="●"/>
            </a:pPr>
            <a:r>
              <a:rPr lang="en"/>
              <a:t>Run the class.</a:t>
            </a:r>
            <a:endParaRPr sz="900"/>
          </a:p>
        </p:txBody>
      </p:sp>
      <p:sp>
        <p:nvSpPr>
          <p:cNvPr id="698" name="Google Shape;698;p77"/>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Java Basics</a:t>
            </a:r>
            <a:endParaRPr/>
          </a:p>
        </p:txBody>
      </p:sp>
      <p:sp>
        <p:nvSpPr>
          <p:cNvPr id="699" name="Google Shape;699;p77"/>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1.13</a:t>
            </a:r>
            <a:endParaRPr/>
          </a:p>
        </p:txBody>
      </p:sp>
      <p:sp>
        <p:nvSpPr>
          <p:cNvPr id="700" name="Google Shape;700;p77"/>
          <p:cNvSpPr txBox="1"/>
          <p:nvPr>
            <p:ph idx="4" type="body"/>
          </p:nvPr>
        </p:nvSpPr>
        <p:spPr>
          <a:xfrm>
            <a:off x="248700" y="4171874"/>
            <a:ext cx="28095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Java programs require a lot of scaffolding, even for something as simple as "Hello, World!"</a:t>
            </a:r>
            <a:endParaRPr/>
          </a:p>
        </p:txBody>
      </p:sp>
      <p:grpSp>
        <p:nvGrpSpPr>
          <p:cNvPr id="701" name="Google Shape;701;p77"/>
          <p:cNvGrpSpPr/>
          <p:nvPr/>
        </p:nvGrpSpPr>
        <p:grpSpPr>
          <a:xfrm>
            <a:off x="318887" y="1729133"/>
            <a:ext cx="2669137" cy="2306113"/>
            <a:chOff x="300050" y="1635125"/>
            <a:chExt cx="2452800" cy="2119200"/>
          </a:xfrm>
        </p:grpSpPr>
        <p:sp>
          <p:nvSpPr>
            <p:cNvPr id="702" name="Google Shape;702;p77"/>
            <p:cNvSpPr txBox="1"/>
            <p:nvPr/>
          </p:nvSpPr>
          <p:spPr>
            <a:xfrm>
              <a:off x="300050" y="1635125"/>
              <a:ext cx="2452800" cy="2119200"/>
            </a:xfrm>
            <a:prstGeom prst="rect">
              <a:avLst/>
            </a:prstGeom>
            <a:solidFill>
              <a:srgbClr val="38761D"/>
            </a:solidFill>
            <a:ln cap="flat" cmpd="sng" w="114300">
              <a:solidFill>
                <a:srgbClr val="B45F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703" name="Google Shape;703;p77"/>
            <p:cNvPicPr preferRelativeResize="0"/>
            <p:nvPr/>
          </p:nvPicPr>
          <p:blipFill>
            <a:blip r:embed="rId3">
              <a:alphaModFix/>
            </a:blip>
            <a:stretch>
              <a:fillRect/>
            </a:stretch>
          </p:blipFill>
          <p:spPr>
            <a:xfrm>
              <a:off x="457200" y="1773175"/>
              <a:ext cx="2150176" cy="1813934"/>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78"/>
          <p:cNvSpPr txBox="1"/>
          <p:nvPr>
            <p:ph idx="1" type="body"/>
          </p:nvPr>
        </p:nvSpPr>
        <p:spPr>
          <a:xfrm>
            <a:off x="65250" y="731625"/>
            <a:ext cx="89559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a:t>In the last class, you wrote a four-function calculator in a class named </a:t>
            </a:r>
            <a:r>
              <a:rPr lang="en">
                <a:latin typeface="Courier New"/>
                <a:ea typeface="Courier New"/>
                <a:cs typeface="Courier New"/>
                <a:sym typeface="Courier New"/>
              </a:rPr>
              <a:t>Calculon</a:t>
            </a:r>
            <a:r>
              <a:rPr lang="en"/>
              <a:t>. Let's practice writing methods by adding a fifth function; a  </a:t>
            </a:r>
            <a:r>
              <a:rPr lang="en">
                <a:latin typeface="Courier New"/>
                <a:ea typeface="Courier New"/>
                <a:cs typeface="Courier New"/>
                <a:sym typeface="Courier New"/>
              </a:rPr>
              <a:t>raise</a:t>
            </a:r>
            <a:r>
              <a:rPr lang="en"/>
              <a:t> method that uses a loop to compute and return an exponent.</a:t>
            </a:r>
            <a:endParaRPr/>
          </a:p>
        </p:txBody>
      </p:sp>
      <p:sp>
        <p:nvSpPr>
          <p:cNvPr id="709" name="Google Shape;709;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0" name="Google Shape;710;p78"/>
          <p:cNvSpPr txBox="1"/>
          <p:nvPr>
            <p:ph idx="2" type="body"/>
          </p:nvPr>
        </p:nvSpPr>
        <p:spPr>
          <a:xfrm>
            <a:off x="4140250" y="1760775"/>
            <a:ext cx="4778400" cy="2203500"/>
          </a:xfrm>
          <a:prstGeom prst="rect">
            <a:avLst/>
          </a:prstGeom>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Open your </a:t>
            </a:r>
            <a:r>
              <a:rPr lang="en" sz="1500">
                <a:latin typeface="Courier New"/>
                <a:ea typeface="Courier New"/>
                <a:cs typeface="Courier New"/>
                <a:sym typeface="Courier New"/>
              </a:rPr>
              <a:t>Calculon</a:t>
            </a:r>
            <a:r>
              <a:rPr lang="en" sz="1500"/>
              <a:t> class and define a new method named "</a:t>
            </a:r>
            <a:r>
              <a:rPr lang="en" sz="1500">
                <a:solidFill>
                  <a:srgbClr val="FF0000"/>
                </a:solidFill>
                <a:latin typeface="Courier New"/>
                <a:ea typeface="Courier New"/>
                <a:cs typeface="Courier New"/>
                <a:sym typeface="Courier New"/>
              </a:rPr>
              <a:t>raise</a:t>
            </a:r>
            <a:r>
              <a:rPr lang="en" sz="1500"/>
              <a:t>" that declares parameters for a floating point </a:t>
            </a:r>
            <a:r>
              <a:rPr lang="en" sz="1500">
                <a:solidFill>
                  <a:srgbClr val="FF0000"/>
                </a:solidFill>
                <a:latin typeface="Courier New"/>
                <a:ea typeface="Courier New"/>
                <a:cs typeface="Courier New"/>
                <a:sym typeface="Courier New"/>
              </a:rPr>
              <a:t>base</a:t>
            </a:r>
            <a:r>
              <a:rPr lang="en" sz="1500">
                <a:solidFill>
                  <a:srgbClr val="FF0000"/>
                </a:solidFill>
              </a:rPr>
              <a:t> </a:t>
            </a:r>
            <a:r>
              <a:rPr lang="en" sz="1500"/>
              <a:t>and an integer </a:t>
            </a:r>
            <a:r>
              <a:rPr lang="en" sz="1500">
                <a:solidFill>
                  <a:srgbClr val="FF0000"/>
                </a:solidFill>
                <a:latin typeface="Courier New"/>
                <a:ea typeface="Courier New"/>
                <a:cs typeface="Courier New"/>
                <a:sym typeface="Courier New"/>
              </a:rPr>
              <a:t>exponent</a:t>
            </a:r>
            <a:r>
              <a:rPr lang="en" sz="1500"/>
              <a:t>.</a:t>
            </a:r>
            <a:endParaRPr sz="1500"/>
          </a:p>
          <a:p>
            <a:pPr indent="-311150" lvl="1" marL="914400" rtl="0" algn="l">
              <a:spcBef>
                <a:spcPts val="0"/>
              </a:spcBef>
              <a:spcAft>
                <a:spcPts val="0"/>
              </a:spcAft>
              <a:buSzPts val="1300"/>
              <a:buChar char="○"/>
            </a:pPr>
            <a:r>
              <a:rPr lang="en" sz="1300"/>
              <a:t>Use a loop to compute the result of raising the </a:t>
            </a:r>
            <a:r>
              <a:rPr lang="en" sz="1300">
                <a:latin typeface="Courier New"/>
                <a:ea typeface="Courier New"/>
                <a:cs typeface="Courier New"/>
                <a:sym typeface="Courier New"/>
              </a:rPr>
              <a:t>base</a:t>
            </a:r>
            <a:r>
              <a:rPr lang="en" sz="1300"/>
              <a:t> to the power of the </a:t>
            </a:r>
            <a:r>
              <a:rPr lang="en" sz="1300">
                <a:latin typeface="Courier New"/>
                <a:ea typeface="Courier New"/>
                <a:cs typeface="Courier New"/>
                <a:sym typeface="Courier New"/>
              </a:rPr>
              <a:t>exponent</a:t>
            </a:r>
            <a:r>
              <a:rPr lang="en" sz="1300"/>
              <a:t>.</a:t>
            </a:r>
            <a:endParaRPr sz="1300"/>
          </a:p>
          <a:p>
            <a:pPr indent="-323850" lvl="0" marL="457200" rtl="0" algn="l">
              <a:spcBef>
                <a:spcPts val="0"/>
              </a:spcBef>
              <a:spcAft>
                <a:spcPts val="0"/>
              </a:spcAft>
              <a:buSzPts val="1500"/>
              <a:buChar char="●"/>
            </a:pPr>
            <a:r>
              <a:rPr b="1" i="1" lang="en" sz="1500">
                <a:solidFill>
                  <a:srgbClr val="FF0000"/>
                </a:solidFill>
              </a:rPr>
              <a:t>Call </a:t>
            </a:r>
            <a:r>
              <a:rPr lang="en" sz="1500"/>
              <a:t>your new method from </a:t>
            </a:r>
            <a:r>
              <a:rPr lang="en" sz="1500">
                <a:solidFill>
                  <a:srgbClr val="FF0000"/>
                </a:solidFill>
                <a:latin typeface="Courier New"/>
                <a:ea typeface="Courier New"/>
                <a:cs typeface="Courier New"/>
                <a:sym typeface="Courier New"/>
              </a:rPr>
              <a:t>main</a:t>
            </a:r>
            <a:r>
              <a:rPr lang="en" sz="1500"/>
              <a:t>.</a:t>
            </a:r>
            <a:endParaRPr sz="1500"/>
          </a:p>
          <a:p>
            <a:pPr indent="-323850" lvl="0" marL="457200" rtl="0" algn="l">
              <a:spcBef>
                <a:spcPts val="0"/>
              </a:spcBef>
              <a:spcAft>
                <a:spcPts val="0"/>
              </a:spcAft>
              <a:buSzPts val="1500"/>
              <a:buChar char="●"/>
            </a:pPr>
            <a:r>
              <a:rPr lang="en" sz="1500"/>
              <a:t>Run the class.</a:t>
            </a:r>
            <a:endParaRPr sz="1500"/>
          </a:p>
        </p:txBody>
      </p:sp>
      <p:sp>
        <p:nvSpPr>
          <p:cNvPr id="711" name="Google Shape;711;p78"/>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Calculon++</a:t>
            </a:r>
            <a:endParaRPr/>
          </a:p>
        </p:txBody>
      </p:sp>
      <p:sp>
        <p:nvSpPr>
          <p:cNvPr id="712" name="Google Shape;712;p78"/>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1.14</a:t>
            </a:r>
            <a:endParaRPr/>
          </a:p>
        </p:txBody>
      </p:sp>
      <p:sp>
        <p:nvSpPr>
          <p:cNvPr id="713" name="Google Shape;713;p78"/>
          <p:cNvSpPr txBox="1"/>
          <p:nvPr>
            <p:ph idx="4" type="body"/>
          </p:nvPr>
        </p:nvSpPr>
        <p:spPr>
          <a:xfrm>
            <a:off x="169975" y="3270345"/>
            <a:ext cx="3852600" cy="17238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lnSpc>
                <a:spcPct val="100000"/>
              </a:lnSpc>
              <a:spcBef>
                <a:spcPts val="0"/>
              </a:spcBef>
              <a:spcAft>
                <a:spcPts val="0"/>
              </a:spcAft>
              <a:buNone/>
            </a:pPr>
            <a:r>
              <a:rPr lang="en" sz="1250">
                <a:solidFill>
                  <a:srgbClr val="0000FF"/>
                </a:solidFill>
                <a:latin typeface="Consolas"/>
                <a:ea typeface="Consolas"/>
                <a:cs typeface="Consolas"/>
                <a:sym typeface="Consolas"/>
              </a:rPr>
              <a:t>public</a:t>
            </a:r>
            <a:r>
              <a:rPr lang="en" sz="1250">
                <a:solidFill>
                  <a:srgbClr val="000000"/>
                </a:solidFill>
                <a:latin typeface="Consolas"/>
                <a:ea typeface="Consolas"/>
                <a:cs typeface="Consolas"/>
                <a:sym typeface="Consolas"/>
              </a:rPr>
              <a:t> </a:t>
            </a:r>
            <a:r>
              <a:rPr lang="en" sz="1250">
                <a:solidFill>
                  <a:srgbClr val="0000FF"/>
                </a:solidFill>
                <a:latin typeface="Consolas"/>
                <a:ea typeface="Consolas"/>
                <a:cs typeface="Consolas"/>
                <a:sym typeface="Consolas"/>
              </a:rPr>
              <a:t>static</a:t>
            </a:r>
            <a:r>
              <a:rPr lang="en" sz="1250">
                <a:solidFill>
                  <a:srgbClr val="000000"/>
                </a:solidFill>
                <a:latin typeface="Consolas"/>
                <a:ea typeface="Consolas"/>
                <a:cs typeface="Consolas"/>
                <a:sym typeface="Consolas"/>
              </a:rPr>
              <a:t> </a:t>
            </a:r>
            <a:r>
              <a:rPr lang="en" sz="1250">
                <a:solidFill>
                  <a:srgbClr val="267F99"/>
                </a:solidFill>
                <a:latin typeface="Consolas"/>
                <a:ea typeface="Consolas"/>
                <a:cs typeface="Consolas"/>
                <a:sym typeface="Consolas"/>
              </a:rPr>
              <a:t>int</a:t>
            </a:r>
            <a:r>
              <a:rPr lang="en" sz="1250">
                <a:solidFill>
                  <a:srgbClr val="000000"/>
                </a:solidFill>
                <a:latin typeface="Consolas"/>
                <a:ea typeface="Consolas"/>
                <a:cs typeface="Consolas"/>
                <a:sym typeface="Consolas"/>
              </a:rPr>
              <a:t> </a:t>
            </a:r>
            <a:r>
              <a:rPr lang="en" sz="1250">
                <a:solidFill>
                  <a:srgbClr val="795E26"/>
                </a:solidFill>
                <a:latin typeface="Consolas"/>
                <a:ea typeface="Consolas"/>
                <a:cs typeface="Consolas"/>
                <a:sym typeface="Consolas"/>
              </a:rPr>
              <a:t>factorial</a:t>
            </a:r>
            <a:r>
              <a:rPr lang="en" sz="1250">
                <a:solidFill>
                  <a:srgbClr val="000000"/>
                </a:solidFill>
                <a:latin typeface="Consolas"/>
                <a:ea typeface="Consolas"/>
                <a:cs typeface="Consolas"/>
                <a:sym typeface="Consolas"/>
              </a:rPr>
              <a:t>(</a:t>
            </a:r>
            <a:r>
              <a:rPr lang="en" sz="1250">
                <a:solidFill>
                  <a:srgbClr val="267F99"/>
                </a:solidFill>
                <a:latin typeface="Consolas"/>
                <a:ea typeface="Consolas"/>
                <a:cs typeface="Consolas"/>
                <a:sym typeface="Consolas"/>
              </a:rPr>
              <a:t>int</a:t>
            </a:r>
            <a:r>
              <a:rPr lang="en" sz="1250">
                <a:solidFill>
                  <a:srgbClr val="000000"/>
                </a:solidFill>
                <a:latin typeface="Consolas"/>
                <a:ea typeface="Consolas"/>
                <a:cs typeface="Consolas"/>
                <a:sym typeface="Consolas"/>
              </a:rPr>
              <a:t> n) {</a:t>
            </a:r>
            <a:endParaRPr sz="125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250">
                <a:solidFill>
                  <a:srgbClr val="000000"/>
                </a:solidFill>
                <a:latin typeface="Consolas"/>
                <a:ea typeface="Consolas"/>
                <a:cs typeface="Consolas"/>
                <a:sym typeface="Consolas"/>
              </a:rPr>
              <a:t>   </a:t>
            </a:r>
            <a:r>
              <a:rPr lang="en" sz="1250">
                <a:solidFill>
                  <a:srgbClr val="267F99"/>
                </a:solidFill>
                <a:latin typeface="Consolas"/>
                <a:ea typeface="Consolas"/>
                <a:cs typeface="Consolas"/>
                <a:sym typeface="Consolas"/>
              </a:rPr>
              <a:t>int</a:t>
            </a:r>
            <a:r>
              <a:rPr lang="en" sz="1250">
                <a:solidFill>
                  <a:srgbClr val="000000"/>
                </a:solidFill>
                <a:latin typeface="Consolas"/>
                <a:ea typeface="Consolas"/>
                <a:cs typeface="Consolas"/>
                <a:sym typeface="Consolas"/>
              </a:rPr>
              <a:t> </a:t>
            </a:r>
            <a:r>
              <a:rPr lang="en" sz="1250">
                <a:solidFill>
                  <a:srgbClr val="001080"/>
                </a:solidFill>
                <a:latin typeface="Consolas"/>
                <a:ea typeface="Consolas"/>
                <a:cs typeface="Consolas"/>
                <a:sym typeface="Consolas"/>
              </a:rPr>
              <a:t>result</a:t>
            </a:r>
            <a:r>
              <a:rPr lang="en" sz="1250">
                <a:solidFill>
                  <a:srgbClr val="000000"/>
                </a:solidFill>
                <a:latin typeface="Consolas"/>
                <a:ea typeface="Consolas"/>
                <a:cs typeface="Consolas"/>
                <a:sym typeface="Consolas"/>
              </a:rPr>
              <a:t> = </a:t>
            </a:r>
            <a:r>
              <a:rPr lang="en" sz="1250">
                <a:solidFill>
                  <a:srgbClr val="098658"/>
                </a:solidFill>
                <a:latin typeface="Consolas"/>
                <a:ea typeface="Consolas"/>
                <a:cs typeface="Consolas"/>
                <a:sym typeface="Consolas"/>
              </a:rPr>
              <a:t>1</a:t>
            </a:r>
            <a:r>
              <a:rPr lang="en" sz="1250">
                <a:solidFill>
                  <a:srgbClr val="000000"/>
                </a:solidFill>
                <a:latin typeface="Consolas"/>
                <a:ea typeface="Consolas"/>
                <a:cs typeface="Consolas"/>
                <a:sym typeface="Consolas"/>
              </a:rPr>
              <a:t>;</a:t>
            </a:r>
            <a:endParaRPr sz="125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250">
                <a:solidFill>
                  <a:srgbClr val="000000"/>
                </a:solidFill>
                <a:latin typeface="Consolas"/>
                <a:ea typeface="Consolas"/>
                <a:cs typeface="Consolas"/>
                <a:sym typeface="Consolas"/>
              </a:rPr>
              <a:t>   </a:t>
            </a:r>
            <a:r>
              <a:rPr lang="en" sz="1250">
                <a:solidFill>
                  <a:srgbClr val="AF00DB"/>
                </a:solidFill>
                <a:latin typeface="Consolas"/>
                <a:ea typeface="Consolas"/>
                <a:cs typeface="Consolas"/>
                <a:sym typeface="Consolas"/>
              </a:rPr>
              <a:t>while</a:t>
            </a:r>
            <a:r>
              <a:rPr lang="en" sz="1250">
                <a:solidFill>
                  <a:srgbClr val="000000"/>
                </a:solidFill>
                <a:latin typeface="Consolas"/>
                <a:ea typeface="Consolas"/>
                <a:cs typeface="Consolas"/>
                <a:sym typeface="Consolas"/>
              </a:rPr>
              <a:t>(n &gt; </a:t>
            </a:r>
            <a:r>
              <a:rPr lang="en" sz="1250">
                <a:solidFill>
                  <a:srgbClr val="098658"/>
                </a:solidFill>
                <a:latin typeface="Consolas"/>
                <a:ea typeface="Consolas"/>
                <a:cs typeface="Consolas"/>
                <a:sym typeface="Consolas"/>
              </a:rPr>
              <a:t>1</a:t>
            </a:r>
            <a:r>
              <a:rPr lang="en" sz="1250">
                <a:solidFill>
                  <a:srgbClr val="000000"/>
                </a:solidFill>
                <a:latin typeface="Consolas"/>
                <a:ea typeface="Consolas"/>
                <a:cs typeface="Consolas"/>
                <a:sym typeface="Consolas"/>
              </a:rPr>
              <a:t>) {</a:t>
            </a:r>
            <a:endParaRPr sz="125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250">
                <a:solidFill>
                  <a:srgbClr val="000000"/>
                </a:solidFill>
                <a:latin typeface="Consolas"/>
                <a:ea typeface="Consolas"/>
                <a:cs typeface="Consolas"/>
                <a:sym typeface="Consolas"/>
              </a:rPr>
              <a:t>      result = result * n;</a:t>
            </a:r>
            <a:endParaRPr sz="125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250">
                <a:solidFill>
                  <a:srgbClr val="000000"/>
                </a:solidFill>
                <a:latin typeface="Consolas"/>
                <a:ea typeface="Consolas"/>
                <a:cs typeface="Consolas"/>
                <a:sym typeface="Consolas"/>
              </a:rPr>
              <a:t>      n = n - </a:t>
            </a:r>
            <a:r>
              <a:rPr lang="en" sz="1250">
                <a:solidFill>
                  <a:srgbClr val="098658"/>
                </a:solidFill>
                <a:latin typeface="Consolas"/>
                <a:ea typeface="Consolas"/>
                <a:cs typeface="Consolas"/>
                <a:sym typeface="Consolas"/>
              </a:rPr>
              <a:t>1</a:t>
            </a:r>
            <a:r>
              <a:rPr lang="en" sz="1250">
                <a:solidFill>
                  <a:srgbClr val="000000"/>
                </a:solidFill>
                <a:latin typeface="Consolas"/>
                <a:ea typeface="Consolas"/>
                <a:cs typeface="Consolas"/>
                <a:sym typeface="Consolas"/>
              </a:rPr>
              <a:t>;</a:t>
            </a:r>
            <a:endParaRPr sz="125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250">
                <a:solidFill>
                  <a:srgbClr val="000000"/>
                </a:solidFill>
                <a:latin typeface="Consolas"/>
                <a:ea typeface="Consolas"/>
                <a:cs typeface="Consolas"/>
                <a:sym typeface="Consolas"/>
              </a:rPr>
              <a:t>   }</a:t>
            </a:r>
            <a:endParaRPr sz="125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250">
                <a:solidFill>
                  <a:srgbClr val="000000"/>
                </a:solidFill>
                <a:latin typeface="Consolas"/>
                <a:ea typeface="Consolas"/>
                <a:cs typeface="Consolas"/>
                <a:sym typeface="Consolas"/>
              </a:rPr>
              <a:t>   </a:t>
            </a:r>
            <a:r>
              <a:rPr lang="en" sz="1250">
                <a:solidFill>
                  <a:srgbClr val="AF00DB"/>
                </a:solidFill>
                <a:latin typeface="Consolas"/>
                <a:ea typeface="Consolas"/>
                <a:cs typeface="Consolas"/>
                <a:sym typeface="Consolas"/>
              </a:rPr>
              <a:t>return</a:t>
            </a:r>
            <a:r>
              <a:rPr lang="en" sz="1250">
                <a:solidFill>
                  <a:srgbClr val="000000"/>
                </a:solidFill>
                <a:latin typeface="Consolas"/>
                <a:ea typeface="Consolas"/>
                <a:cs typeface="Consolas"/>
                <a:sym typeface="Consolas"/>
              </a:rPr>
              <a:t> result;</a:t>
            </a:r>
            <a:endParaRPr sz="125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250">
                <a:solidFill>
                  <a:srgbClr val="000000"/>
                </a:solidFill>
                <a:latin typeface="Consolas"/>
                <a:ea typeface="Consolas"/>
                <a:cs typeface="Consolas"/>
                <a:sym typeface="Consolas"/>
              </a:rPr>
              <a:t>}</a:t>
            </a:r>
            <a:endParaRPr sz="1250">
              <a:solidFill>
                <a:srgbClr val="999999"/>
              </a:solidFill>
              <a:latin typeface="Consolas"/>
              <a:ea typeface="Consolas"/>
              <a:cs typeface="Consolas"/>
              <a:sym typeface="Consolas"/>
            </a:endParaRPr>
          </a:p>
        </p:txBody>
      </p:sp>
      <p:pic>
        <p:nvPicPr>
          <p:cNvPr id="714" name="Google Shape;714;p78"/>
          <p:cNvPicPr preferRelativeResize="0"/>
          <p:nvPr/>
        </p:nvPicPr>
        <p:blipFill rotWithShape="1">
          <a:blip r:embed="rId3">
            <a:alphaModFix/>
          </a:blip>
          <a:srcRect b="25236" l="0" r="0" t="9467"/>
          <a:stretch/>
        </p:blipFill>
        <p:spPr>
          <a:xfrm>
            <a:off x="169975" y="1760775"/>
            <a:ext cx="3852600" cy="14150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79"/>
          <p:cNvSpPr txBox="1"/>
          <p:nvPr>
            <p:ph idx="12" type="sldNum"/>
          </p:nvPr>
        </p:nvSpPr>
        <p:spPr>
          <a:xfrm>
            <a:off x="90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0" name="Google Shape;720;p79"/>
          <p:cNvSpPr txBox="1"/>
          <p:nvPr>
            <p:ph type="title"/>
          </p:nvPr>
        </p:nvSpPr>
        <p:spPr>
          <a:xfrm>
            <a:off x="5192225" y="97755"/>
            <a:ext cx="3706500" cy="6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Casting Numbers</a:t>
            </a:r>
            <a:endParaRPr/>
          </a:p>
        </p:txBody>
      </p:sp>
      <p:sp>
        <p:nvSpPr>
          <p:cNvPr id="721" name="Google Shape;721;p79"/>
          <p:cNvSpPr txBox="1"/>
          <p:nvPr>
            <p:ph idx="1" type="body"/>
          </p:nvPr>
        </p:nvSpPr>
        <p:spPr>
          <a:xfrm>
            <a:off x="147800" y="101875"/>
            <a:ext cx="4530300" cy="46944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
              <a:t>In Python, type conversions are handled using the </a:t>
            </a:r>
            <a:r>
              <a:rPr b="1" i="1" lang="en">
                <a:solidFill>
                  <a:srgbClr val="FF0000"/>
                </a:solidFill>
              </a:rPr>
              <a:t>constructor</a:t>
            </a:r>
            <a:r>
              <a:rPr lang="en">
                <a:solidFill>
                  <a:srgbClr val="FF0000"/>
                </a:solidFill>
              </a:rPr>
              <a:t> </a:t>
            </a:r>
            <a:r>
              <a:rPr lang="en"/>
              <a:t>of the desired type, e.g.</a:t>
            </a:r>
            <a:endParaRPr/>
          </a:p>
          <a:p>
            <a:pPr indent="-298450" lvl="1" marL="914400" rtl="0" algn="l">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a_string = str(123)</a:t>
            </a:r>
            <a:endParaRPr>
              <a:solidFill>
                <a:srgbClr val="FF0000"/>
              </a:solidFill>
              <a:latin typeface="Courier New"/>
              <a:ea typeface="Courier New"/>
              <a:cs typeface="Courier New"/>
              <a:sym typeface="Courier New"/>
            </a:endParaRPr>
          </a:p>
          <a:p>
            <a:pPr indent="-298450" lvl="1" marL="914400" rtl="0" algn="l">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a_list = list("abcdef")</a:t>
            </a:r>
            <a:endParaRPr>
              <a:solidFill>
                <a:srgbClr val="FF0000"/>
              </a:solidFill>
              <a:latin typeface="Courier New"/>
              <a:ea typeface="Courier New"/>
              <a:cs typeface="Courier New"/>
              <a:sym typeface="Courier New"/>
            </a:endParaRPr>
          </a:p>
          <a:p>
            <a:pPr indent="-311150" lvl="0" marL="457200" rtl="0" algn="l">
              <a:lnSpc>
                <a:spcPct val="100000"/>
              </a:lnSpc>
              <a:spcBef>
                <a:spcPts val="0"/>
              </a:spcBef>
              <a:spcAft>
                <a:spcPts val="0"/>
              </a:spcAft>
              <a:buSzPts val="1300"/>
              <a:buChar char="●"/>
            </a:pPr>
            <a:r>
              <a:rPr lang="en"/>
              <a:t>In Java, converting a </a:t>
            </a:r>
            <a:r>
              <a:rPr b="1" i="1" lang="en">
                <a:solidFill>
                  <a:srgbClr val="FF0000"/>
                </a:solidFill>
              </a:rPr>
              <a:t>less complex type</a:t>
            </a:r>
            <a:r>
              <a:rPr lang="en"/>
              <a:t> to a </a:t>
            </a:r>
            <a:r>
              <a:rPr b="1" i="1" lang="en">
                <a:solidFill>
                  <a:srgbClr val="FF0000"/>
                </a:solidFill>
              </a:rPr>
              <a:t>more complex type</a:t>
            </a:r>
            <a:r>
              <a:rPr lang="en"/>
              <a:t> is considered </a:t>
            </a:r>
            <a:r>
              <a:rPr b="1" i="1" lang="en">
                <a:solidFill>
                  <a:srgbClr val="FF0000"/>
                </a:solidFill>
              </a:rPr>
              <a:t>safe</a:t>
            </a:r>
            <a:r>
              <a:rPr lang="en"/>
              <a:t> because there is no risk of </a:t>
            </a:r>
            <a:r>
              <a:rPr b="1" i="1" lang="en">
                <a:solidFill>
                  <a:srgbClr val="FF0000"/>
                </a:solidFill>
              </a:rPr>
              <a:t>data loss</a:t>
            </a:r>
            <a:r>
              <a:rPr lang="en"/>
              <a:t>. Such conversions may happen automatically, e.g.</a:t>
            </a:r>
            <a:endParaRPr/>
          </a:p>
          <a:p>
            <a:pPr indent="-298450" lvl="1" marL="914400" rtl="0" algn="l">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long x = 123; // int to long</a:t>
            </a:r>
            <a:endParaRPr>
              <a:solidFill>
                <a:srgbClr val="FF0000"/>
              </a:solidFill>
              <a:latin typeface="Courier New"/>
              <a:ea typeface="Courier New"/>
              <a:cs typeface="Courier New"/>
              <a:sym typeface="Courier New"/>
            </a:endParaRPr>
          </a:p>
          <a:p>
            <a:pPr indent="-298450" lvl="1" marL="914400" rtl="0" algn="l">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double y = 12.34f; // float to double</a:t>
            </a:r>
            <a:endParaRPr>
              <a:solidFill>
                <a:srgbClr val="FF0000"/>
              </a:solidFill>
              <a:latin typeface="Courier New"/>
              <a:ea typeface="Courier New"/>
              <a:cs typeface="Courier New"/>
              <a:sym typeface="Courier New"/>
            </a:endParaRPr>
          </a:p>
          <a:p>
            <a:pPr indent="-311150" lvl="0" marL="457200" rtl="0" algn="l">
              <a:lnSpc>
                <a:spcPct val="100000"/>
              </a:lnSpc>
              <a:spcBef>
                <a:spcPts val="0"/>
              </a:spcBef>
              <a:spcAft>
                <a:spcPts val="0"/>
              </a:spcAft>
              <a:buSzPts val="1300"/>
              <a:buChar char="●"/>
            </a:pPr>
            <a:r>
              <a:rPr lang="en"/>
              <a:t>However, converting from a </a:t>
            </a:r>
            <a:r>
              <a:rPr b="1" i="1" lang="en">
                <a:solidFill>
                  <a:srgbClr val="FF0000"/>
                </a:solidFill>
              </a:rPr>
              <a:t>more complex type</a:t>
            </a:r>
            <a:r>
              <a:rPr lang="en"/>
              <a:t> to a </a:t>
            </a:r>
            <a:r>
              <a:rPr b="1" i="1" lang="en">
                <a:solidFill>
                  <a:srgbClr val="FF0000"/>
                </a:solidFill>
              </a:rPr>
              <a:t>less complex type</a:t>
            </a:r>
            <a:r>
              <a:rPr lang="en"/>
              <a:t> risks data loss and is considered to be </a:t>
            </a:r>
            <a:r>
              <a:rPr b="1" i="1" lang="en">
                <a:solidFill>
                  <a:srgbClr val="FF0000"/>
                </a:solidFill>
              </a:rPr>
              <a:t>unsafe</a:t>
            </a:r>
            <a:r>
              <a:rPr lang="en"/>
              <a:t>. </a:t>
            </a:r>
            <a:r>
              <a:rPr lang="en"/>
              <a:t>Attempting to do so will cause a compiler error (</a:t>
            </a:r>
            <a:r>
              <a:rPr b="1" i="1" lang="en">
                <a:solidFill>
                  <a:srgbClr val="FF0000"/>
                </a:solidFill>
              </a:rPr>
              <a:t>incompatible types</a:t>
            </a:r>
            <a:r>
              <a:rPr lang="en"/>
              <a:t>), e.g.</a:t>
            </a:r>
            <a:endParaRPr/>
          </a:p>
          <a:p>
            <a:pPr indent="-298450" lvl="1" marL="914400" rtl="0" algn="l">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int x = 3246123456</a:t>
            </a:r>
            <a:r>
              <a:rPr lang="en">
                <a:solidFill>
                  <a:srgbClr val="4A86E8"/>
                </a:solidFill>
                <a:latin typeface="Courier New"/>
                <a:ea typeface="Courier New"/>
                <a:cs typeface="Courier New"/>
                <a:sym typeface="Courier New"/>
              </a:rPr>
              <a:t>l</a:t>
            </a:r>
            <a:r>
              <a:rPr lang="en">
                <a:solidFill>
                  <a:srgbClr val="FF0000"/>
                </a:solidFill>
                <a:latin typeface="Courier New"/>
                <a:ea typeface="Courier New"/>
                <a:cs typeface="Courier New"/>
                <a:sym typeface="Courier New"/>
              </a:rPr>
              <a:t>; // long to int</a:t>
            </a:r>
            <a:endParaRPr>
              <a:solidFill>
                <a:srgbClr val="FF0000"/>
              </a:solidFill>
              <a:latin typeface="Courier New"/>
              <a:ea typeface="Courier New"/>
              <a:cs typeface="Courier New"/>
              <a:sym typeface="Courier New"/>
            </a:endParaRPr>
          </a:p>
          <a:p>
            <a:pPr indent="-298450" lvl="1" marL="914400" rtl="0" algn="l">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float y = 1234.567; // double to float</a:t>
            </a:r>
            <a:endParaRPr>
              <a:solidFill>
                <a:srgbClr val="FF0000"/>
              </a:solidFill>
              <a:latin typeface="Courier New"/>
              <a:ea typeface="Courier New"/>
              <a:cs typeface="Courier New"/>
              <a:sym typeface="Courier New"/>
            </a:endParaRPr>
          </a:p>
          <a:p>
            <a:pPr indent="-311150" lvl="0" marL="457200" rtl="0" algn="l">
              <a:lnSpc>
                <a:spcPct val="100000"/>
              </a:lnSpc>
              <a:spcBef>
                <a:spcPts val="0"/>
              </a:spcBef>
              <a:spcAft>
                <a:spcPts val="0"/>
              </a:spcAft>
              <a:buSzPts val="1300"/>
              <a:buChar char="●"/>
            </a:pPr>
            <a:r>
              <a:rPr lang="en"/>
              <a:t>You may </a:t>
            </a:r>
            <a:r>
              <a:rPr b="1" i="1" lang="en">
                <a:solidFill>
                  <a:srgbClr val="FF0000"/>
                </a:solidFill>
              </a:rPr>
              <a:t>force</a:t>
            </a:r>
            <a:r>
              <a:rPr lang="en"/>
              <a:t> the conversion by </a:t>
            </a:r>
            <a:r>
              <a:rPr b="1" i="1" lang="en">
                <a:solidFill>
                  <a:srgbClr val="FF0000"/>
                </a:solidFill>
              </a:rPr>
              <a:t>casting</a:t>
            </a:r>
            <a:r>
              <a:rPr lang="en"/>
              <a:t>, wherein the desired type is specified in parentheses on the right side of the assignment statement, e.g.</a:t>
            </a:r>
            <a:endParaRPr/>
          </a:p>
          <a:p>
            <a:pPr indent="-298450" lvl="1" marL="914400" rtl="0" algn="l">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int x = (int)3246123456l;</a:t>
            </a:r>
            <a:endParaRPr>
              <a:solidFill>
                <a:srgbClr val="FF0000"/>
              </a:solidFill>
              <a:latin typeface="Courier New"/>
              <a:ea typeface="Courier New"/>
              <a:cs typeface="Courier New"/>
              <a:sym typeface="Courier New"/>
            </a:endParaRPr>
          </a:p>
          <a:p>
            <a:pPr indent="-298450" lvl="1" marL="914400" rtl="0" algn="l">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long y = (long)1234.567;</a:t>
            </a:r>
            <a:endParaRPr>
              <a:solidFill>
                <a:srgbClr val="FF0000"/>
              </a:solidFill>
              <a:latin typeface="Courier New"/>
              <a:ea typeface="Courier New"/>
              <a:cs typeface="Courier New"/>
              <a:sym typeface="Courier New"/>
            </a:endParaRPr>
          </a:p>
          <a:p>
            <a:pPr indent="-311150" lvl="0" marL="457200" rtl="0" algn="l">
              <a:lnSpc>
                <a:spcPct val="100000"/>
              </a:lnSpc>
              <a:spcBef>
                <a:spcPts val="0"/>
              </a:spcBef>
              <a:spcAft>
                <a:spcPts val="0"/>
              </a:spcAft>
              <a:buSzPts val="1300"/>
              <a:buChar char="●"/>
            </a:pPr>
            <a:r>
              <a:rPr lang="en"/>
              <a:t>This is a signal to the compiler that it is OK if there will be some data loss, e.g. the fractional part of a decimal.</a:t>
            </a:r>
            <a:endParaRPr/>
          </a:p>
        </p:txBody>
      </p:sp>
      <p:graphicFrame>
        <p:nvGraphicFramePr>
          <p:cNvPr id="722" name="Google Shape;722;p79"/>
          <p:cNvGraphicFramePr/>
          <p:nvPr/>
        </p:nvGraphicFramePr>
        <p:xfrm>
          <a:off x="4933525" y="824580"/>
          <a:ext cx="3000000" cy="3000000"/>
        </p:xfrm>
        <a:graphic>
          <a:graphicData uri="http://schemas.openxmlformats.org/drawingml/2006/table">
            <a:tbl>
              <a:tblPr>
                <a:noFill/>
                <a:tableStyleId>{65D460F2-0F06-4B13-B29C-4269B7BDB11E}</a:tableStyleId>
              </a:tblPr>
              <a:tblGrid>
                <a:gridCol w="2371475"/>
                <a:gridCol w="1760000"/>
              </a:tblGrid>
              <a:tr h="396700">
                <a:tc>
                  <a:txBody>
                    <a:bodyPr/>
                    <a:lstStyle/>
                    <a:p>
                      <a:pPr indent="0" lvl="0" marL="0" rtl="0" algn="ctr">
                        <a:spcBef>
                          <a:spcPts val="0"/>
                        </a:spcBef>
                        <a:spcAft>
                          <a:spcPts val="0"/>
                        </a:spcAft>
                        <a:buNone/>
                      </a:pPr>
                      <a:r>
                        <a:rPr lang="en" sz="1200">
                          <a:solidFill>
                            <a:srgbClr val="FFFFFF"/>
                          </a:solidFill>
                        </a:rPr>
                        <a:t>Safe Type Conversions</a:t>
                      </a:r>
                      <a:endParaRPr sz="1200">
                        <a:solidFill>
                          <a:srgbClr val="FFFFFF"/>
                        </a:solidFill>
                      </a:endParaRPr>
                    </a:p>
                    <a:p>
                      <a:pPr indent="0" lvl="0" marL="0" rtl="0" algn="ctr">
                        <a:spcBef>
                          <a:spcPts val="0"/>
                        </a:spcBef>
                        <a:spcAft>
                          <a:spcPts val="0"/>
                        </a:spcAft>
                        <a:buNone/>
                      </a:pPr>
                      <a:r>
                        <a:rPr lang="en" sz="1200">
                          <a:solidFill>
                            <a:srgbClr val="FFFFFF"/>
                          </a:solidFill>
                        </a:rPr>
                        <a:t>(automatic)</a:t>
                      </a:r>
                      <a:endParaRPr sz="1200">
                        <a:solidFill>
                          <a:srgbClr val="FFFFFF"/>
                        </a:solidFill>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200">
                          <a:solidFill>
                            <a:srgbClr val="FFFFFF"/>
                          </a:solidFill>
                        </a:rPr>
                        <a:t>Example</a:t>
                      </a:r>
                      <a:endParaRPr sz="1200">
                        <a:solidFill>
                          <a:srgbClr val="FFFFFF"/>
                        </a:solidFill>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4A86E8"/>
                    </a:solidFill>
                  </a:tcPr>
                </a:tc>
              </a:tr>
              <a:tr h="396700">
                <a:tc>
                  <a:txBody>
                    <a:bodyPr/>
                    <a:lstStyle/>
                    <a:p>
                      <a:pPr indent="0" lvl="0" marL="0" rtl="0" algn="l">
                        <a:spcBef>
                          <a:spcPts val="0"/>
                        </a:spcBef>
                        <a:spcAft>
                          <a:spcPts val="0"/>
                        </a:spcAft>
                        <a:buNone/>
                      </a:pPr>
                      <a:r>
                        <a:rPr lang="en" sz="1200"/>
                        <a:t>smaller integer      larger integer</a:t>
                      </a:r>
                      <a:endParaRPr sz="12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Consolas"/>
                          <a:ea typeface="Consolas"/>
                          <a:cs typeface="Consolas"/>
                          <a:sym typeface="Consolas"/>
                        </a:rPr>
                        <a:t>int x = 1234;</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long y = x;</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396700">
                <a:tc>
                  <a:txBody>
                    <a:bodyPr/>
                    <a:lstStyle/>
                    <a:p>
                      <a:pPr indent="0" lvl="0" marL="0" rtl="0" algn="l">
                        <a:spcBef>
                          <a:spcPts val="0"/>
                        </a:spcBef>
                        <a:spcAft>
                          <a:spcPts val="0"/>
                        </a:spcAft>
                        <a:buNone/>
                      </a:pPr>
                      <a:r>
                        <a:rPr lang="en" sz="1200"/>
                        <a:t>integer      floating point</a:t>
                      </a:r>
                      <a:endParaRPr sz="12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Consolas"/>
                          <a:ea typeface="Consolas"/>
                          <a:cs typeface="Consolas"/>
                          <a:sym typeface="Consolas"/>
                        </a:rPr>
                        <a:t>int x = 1234;</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double y = x;</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bl>
          </a:graphicData>
        </a:graphic>
      </p:graphicFrame>
      <p:graphicFrame>
        <p:nvGraphicFramePr>
          <p:cNvPr id="723" name="Google Shape;723;p79"/>
          <p:cNvGraphicFramePr/>
          <p:nvPr/>
        </p:nvGraphicFramePr>
        <p:xfrm>
          <a:off x="4933525" y="2577180"/>
          <a:ext cx="3000000" cy="3000000"/>
        </p:xfrm>
        <a:graphic>
          <a:graphicData uri="http://schemas.openxmlformats.org/drawingml/2006/table">
            <a:tbl>
              <a:tblPr>
                <a:noFill/>
                <a:tableStyleId>{65D460F2-0F06-4B13-B29C-4269B7BDB11E}</a:tableStyleId>
              </a:tblPr>
              <a:tblGrid>
                <a:gridCol w="2371475"/>
                <a:gridCol w="1760000"/>
              </a:tblGrid>
              <a:tr h="396700">
                <a:tc>
                  <a:txBody>
                    <a:bodyPr/>
                    <a:lstStyle/>
                    <a:p>
                      <a:pPr indent="0" lvl="0" marL="0" rtl="0" algn="ctr">
                        <a:spcBef>
                          <a:spcPts val="0"/>
                        </a:spcBef>
                        <a:spcAft>
                          <a:spcPts val="0"/>
                        </a:spcAft>
                        <a:buNone/>
                      </a:pPr>
                      <a:r>
                        <a:rPr i="1" lang="en" sz="1200">
                          <a:solidFill>
                            <a:srgbClr val="FFFFFF"/>
                          </a:solidFill>
                        </a:rPr>
                        <a:t>Unsafe </a:t>
                      </a:r>
                      <a:r>
                        <a:rPr lang="en" sz="1200">
                          <a:solidFill>
                            <a:srgbClr val="FFFFFF"/>
                          </a:solidFill>
                        </a:rPr>
                        <a:t>Type Conversions</a:t>
                      </a:r>
                      <a:endParaRPr sz="1200">
                        <a:solidFill>
                          <a:srgbClr val="FFFFFF"/>
                        </a:solidFill>
                      </a:endParaRPr>
                    </a:p>
                    <a:p>
                      <a:pPr indent="0" lvl="0" marL="0" rtl="0" algn="ctr">
                        <a:spcBef>
                          <a:spcPts val="0"/>
                        </a:spcBef>
                        <a:spcAft>
                          <a:spcPts val="0"/>
                        </a:spcAft>
                        <a:buNone/>
                      </a:pPr>
                      <a:r>
                        <a:rPr lang="en" sz="1200">
                          <a:solidFill>
                            <a:srgbClr val="FFFFFF"/>
                          </a:solidFill>
                        </a:rPr>
                        <a:t>(</a:t>
                      </a:r>
                      <a:r>
                        <a:rPr i="1" lang="en" sz="1200" u="sng">
                          <a:solidFill>
                            <a:srgbClr val="FFFFFF"/>
                          </a:solidFill>
                        </a:rPr>
                        <a:t>requires</a:t>
                      </a:r>
                      <a:r>
                        <a:rPr lang="en" sz="1200">
                          <a:solidFill>
                            <a:srgbClr val="FFFFFF"/>
                          </a:solidFill>
                        </a:rPr>
                        <a:t> casting)</a:t>
                      </a:r>
                      <a:endParaRPr sz="1200">
                        <a:solidFill>
                          <a:srgbClr val="FFFFFF"/>
                        </a:solidFill>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lang="en" sz="1200">
                          <a:solidFill>
                            <a:srgbClr val="FFFFFF"/>
                          </a:solidFill>
                        </a:rPr>
                        <a:t>Example</a:t>
                      </a:r>
                      <a:endParaRPr sz="1200">
                        <a:solidFill>
                          <a:srgbClr val="FFFFFF"/>
                        </a:solidFill>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4A86E8"/>
                    </a:solidFill>
                  </a:tcPr>
                </a:tc>
              </a:tr>
              <a:tr h="396700">
                <a:tc>
                  <a:txBody>
                    <a:bodyPr/>
                    <a:lstStyle/>
                    <a:p>
                      <a:pPr indent="0" lvl="0" marL="0" rtl="0" algn="l">
                        <a:spcBef>
                          <a:spcPts val="0"/>
                        </a:spcBef>
                        <a:spcAft>
                          <a:spcPts val="0"/>
                        </a:spcAft>
                        <a:buNone/>
                      </a:pPr>
                      <a:r>
                        <a:rPr lang="en" sz="1200"/>
                        <a:t>larger integer      smaller integer</a:t>
                      </a:r>
                      <a:endParaRPr sz="12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Consolas"/>
                          <a:ea typeface="Consolas"/>
                          <a:cs typeface="Consolas"/>
                          <a:sym typeface="Consolas"/>
                        </a:rPr>
                        <a:t>long x = 1234l;</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int y = (int)x;</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396700">
                <a:tc>
                  <a:txBody>
                    <a:bodyPr/>
                    <a:lstStyle/>
                    <a:p>
                      <a:pPr indent="0" lvl="0" marL="0" rtl="0" algn="l">
                        <a:spcBef>
                          <a:spcPts val="0"/>
                        </a:spcBef>
                        <a:spcAft>
                          <a:spcPts val="0"/>
                        </a:spcAft>
                        <a:buNone/>
                      </a:pPr>
                      <a:r>
                        <a:rPr lang="en" sz="1200"/>
                        <a:t>floating point      integer</a:t>
                      </a:r>
                      <a:endParaRPr sz="12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Consolas"/>
                          <a:ea typeface="Consolas"/>
                          <a:cs typeface="Consolas"/>
                          <a:sym typeface="Consolas"/>
                        </a:rPr>
                        <a:t>float x = 12.34f;</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int y = (int)x;</a:t>
                      </a:r>
                      <a:endParaRPr sz="1200">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bl>
          </a:graphicData>
        </a:graphic>
      </p:graphicFrame>
      <p:sp>
        <p:nvSpPr>
          <p:cNvPr id="724" name="Google Shape;724;p79"/>
          <p:cNvSpPr txBox="1"/>
          <p:nvPr>
            <p:ph idx="3" type="body"/>
          </p:nvPr>
        </p:nvSpPr>
        <p:spPr>
          <a:xfrm>
            <a:off x="4933525" y="4289239"/>
            <a:ext cx="4131600" cy="638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Conversions between </a:t>
            </a:r>
            <a:r>
              <a:rPr b="1" i="1" lang="en" sz="1200">
                <a:solidFill>
                  <a:srgbClr val="FF0000"/>
                </a:solidFill>
              </a:rPr>
              <a:t>incompatible types</a:t>
            </a:r>
            <a:r>
              <a:rPr lang="en" sz="1200"/>
              <a:t>, e.g. </a:t>
            </a:r>
            <a:r>
              <a:rPr lang="en" sz="1200">
                <a:solidFill>
                  <a:srgbClr val="FF0000"/>
                </a:solidFill>
                <a:latin typeface="Courier New"/>
                <a:ea typeface="Courier New"/>
                <a:cs typeface="Courier New"/>
                <a:sym typeface="Courier New"/>
              </a:rPr>
              <a:t>boolean</a:t>
            </a:r>
            <a:r>
              <a:rPr lang="en" sz="1200">
                <a:solidFill>
                  <a:srgbClr val="FF0000"/>
                </a:solidFill>
              </a:rPr>
              <a:t> </a:t>
            </a:r>
            <a:r>
              <a:rPr lang="en" sz="1200"/>
              <a:t>and </a:t>
            </a:r>
            <a:r>
              <a:rPr lang="en" sz="1200">
                <a:solidFill>
                  <a:srgbClr val="FF0000"/>
                </a:solidFill>
                <a:latin typeface="Courier New"/>
                <a:ea typeface="Courier New"/>
                <a:cs typeface="Courier New"/>
                <a:sym typeface="Courier New"/>
              </a:rPr>
              <a:t>int</a:t>
            </a:r>
            <a:r>
              <a:rPr lang="en" sz="1200"/>
              <a:t>, will result in a </a:t>
            </a:r>
            <a:r>
              <a:rPr b="1" i="1" lang="en" sz="1200">
                <a:solidFill>
                  <a:srgbClr val="FF0000"/>
                </a:solidFill>
              </a:rPr>
              <a:t>compilation error</a:t>
            </a:r>
            <a:r>
              <a:rPr lang="en" sz="1200">
                <a:solidFill>
                  <a:srgbClr val="FF0000"/>
                </a:solidFill>
              </a:rPr>
              <a:t> </a:t>
            </a:r>
            <a:r>
              <a:rPr lang="en" sz="1200"/>
              <a:t>under any circumstances (even with a cast).</a:t>
            </a:r>
            <a:endParaRPr sz="1200"/>
          </a:p>
        </p:txBody>
      </p:sp>
      <p:cxnSp>
        <p:nvCxnSpPr>
          <p:cNvPr id="725" name="Google Shape;725;p79"/>
          <p:cNvCxnSpPr/>
          <p:nvPr/>
        </p:nvCxnSpPr>
        <p:spPr>
          <a:xfrm>
            <a:off x="5921350" y="3947575"/>
            <a:ext cx="174900" cy="0"/>
          </a:xfrm>
          <a:prstGeom prst="straightConnector1">
            <a:avLst/>
          </a:prstGeom>
          <a:noFill/>
          <a:ln cap="flat" cmpd="sng" w="9525">
            <a:solidFill>
              <a:srgbClr val="000000"/>
            </a:solidFill>
            <a:prstDash val="solid"/>
            <a:round/>
            <a:headEnd len="med" w="med" type="none"/>
            <a:tailEnd len="med" w="med" type="triangle"/>
          </a:ln>
        </p:spPr>
      </p:cxnSp>
      <p:cxnSp>
        <p:nvCxnSpPr>
          <p:cNvPr id="726" name="Google Shape;726;p79"/>
          <p:cNvCxnSpPr/>
          <p:nvPr/>
        </p:nvCxnSpPr>
        <p:spPr>
          <a:xfrm>
            <a:off x="5979725" y="3394375"/>
            <a:ext cx="174900" cy="0"/>
          </a:xfrm>
          <a:prstGeom prst="straightConnector1">
            <a:avLst/>
          </a:prstGeom>
          <a:noFill/>
          <a:ln cap="flat" cmpd="sng" w="9525">
            <a:solidFill>
              <a:srgbClr val="000000"/>
            </a:solidFill>
            <a:prstDash val="solid"/>
            <a:round/>
            <a:headEnd len="med" w="med" type="none"/>
            <a:tailEnd len="med" w="med" type="triangle"/>
          </a:ln>
        </p:spPr>
      </p:cxnSp>
      <p:cxnSp>
        <p:nvCxnSpPr>
          <p:cNvPr id="727" name="Google Shape;727;p79"/>
          <p:cNvCxnSpPr/>
          <p:nvPr/>
        </p:nvCxnSpPr>
        <p:spPr>
          <a:xfrm>
            <a:off x="6058150" y="1641775"/>
            <a:ext cx="174900" cy="0"/>
          </a:xfrm>
          <a:prstGeom prst="straightConnector1">
            <a:avLst/>
          </a:prstGeom>
          <a:noFill/>
          <a:ln cap="flat" cmpd="sng" w="9525">
            <a:solidFill>
              <a:srgbClr val="000000"/>
            </a:solidFill>
            <a:prstDash val="solid"/>
            <a:round/>
            <a:headEnd len="med" w="med" type="none"/>
            <a:tailEnd len="med" w="med" type="triangle"/>
          </a:ln>
        </p:spPr>
      </p:cxnSp>
      <p:cxnSp>
        <p:nvCxnSpPr>
          <p:cNvPr id="728" name="Google Shape;728;p79"/>
          <p:cNvCxnSpPr/>
          <p:nvPr/>
        </p:nvCxnSpPr>
        <p:spPr>
          <a:xfrm>
            <a:off x="5532375" y="2190425"/>
            <a:ext cx="1749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1">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1000"/>
                                        <p:tgtEl>
                                          <p:spTgt spid="722"/>
                                        </p:tgtEl>
                                      </p:cBhvr>
                                    </p:animEffect>
                                  </p:childTnLst>
                                </p:cTn>
                              </p:par>
                              <p:par>
                                <p:cTn fill="hold" nodeType="withEffect" presetClass="entr" presetID="1" presetSubtype="0">
                                  <p:stCondLst>
                                    <p:cond delay="0"/>
                                  </p:stCondLst>
                                  <p:childTnLst>
                                    <p:set>
                                      <p:cBhvr>
                                        <p:cTn dur="1" fill="hold">
                                          <p:stCondLst>
                                            <p:cond delay="0"/>
                                          </p:stCondLst>
                                        </p:cTn>
                                        <p:tgtEl>
                                          <p:spTgt spid="7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1000"/>
                                        <p:tgtEl>
                                          <p:spTgt spid="723"/>
                                        </p:tgtEl>
                                      </p:cBhvr>
                                    </p:animEffect>
                                  </p:childTnLst>
                                </p:cTn>
                              </p:par>
                              <p:par>
                                <p:cTn fill="hold" nodeType="withEffect" presetClass="entr" presetID="1" presetSubtype="0">
                                  <p:stCondLst>
                                    <p:cond delay="0"/>
                                  </p:stCondLst>
                                  <p:childTnLst>
                                    <p:set>
                                      <p:cBhvr>
                                        <p:cTn dur="1" fill="hold">
                                          <p:stCondLst>
                                            <p:cond delay="0"/>
                                          </p:stCondLst>
                                        </p:cTn>
                                        <p:tgtEl>
                                          <p:spTgt spid="7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000"/>
                                        <p:tgtEl>
                                          <p:spTgt spid="7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p80"/>
          <p:cNvPicPr preferRelativeResize="0"/>
          <p:nvPr/>
        </p:nvPicPr>
        <p:blipFill>
          <a:blip r:embed="rId3">
            <a:alphaModFix/>
          </a:blip>
          <a:stretch>
            <a:fillRect/>
          </a:stretch>
        </p:blipFill>
        <p:spPr>
          <a:xfrm>
            <a:off x="295450" y="2266950"/>
            <a:ext cx="2185326" cy="1456876"/>
          </a:xfrm>
          <a:prstGeom prst="rect">
            <a:avLst/>
          </a:prstGeom>
          <a:noFill/>
          <a:ln>
            <a:noFill/>
          </a:ln>
        </p:spPr>
      </p:pic>
      <p:sp>
        <p:nvSpPr>
          <p:cNvPr id="734" name="Google Shape;734;p80"/>
          <p:cNvSpPr/>
          <p:nvPr/>
        </p:nvSpPr>
        <p:spPr>
          <a:xfrm>
            <a:off x="271125" y="1715737"/>
            <a:ext cx="2737200" cy="599100"/>
          </a:xfrm>
          <a:prstGeom prst="wedgeRoundRectCallout">
            <a:avLst>
              <a:gd fmla="val -37313" name="adj1"/>
              <a:gd fmla="val 91110" name="adj2"/>
              <a:gd fmla="val 0" name="adj3"/>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Sometimes casting can have… </a:t>
            </a:r>
            <a:r>
              <a:rPr b="1" i="1" lang="en" sz="1300">
                <a:solidFill>
                  <a:srgbClr val="FF0000"/>
                </a:solidFill>
              </a:rPr>
              <a:t>unintended consequences</a:t>
            </a:r>
            <a:r>
              <a:rPr lang="en" sz="1300"/>
              <a:t>.</a:t>
            </a:r>
            <a:endParaRPr sz="1300"/>
          </a:p>
        </p:txBody>
      </p:sp>
      <p:sp>
        <p:nvSpPr>
          <p:cNvPr id="735" name="Google Shape;735;p80"/>
          <p:cNvSpPr txBox="1"/>
          <p:nvPr>
            <p:ph idx="1" type="body"/>
          </p:nvPr>
        </p:nvSpPr>
        <p:spPr>
          <a:xfrm>
            <a:off x="65250" y="731625"/>
            <a:ext cx="89559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a:t>Casting is only necessary when assigning a value of a more complex type to a variable of a less complex type, e.g. a </a:t>
            </a:r>
            <a:r>
              <a:rPr lang="en">
                <a:latin typeface="Courier New"/>
                <a:ea typeface="Courier New"/>
                <a:cs typeface="Courier New"/>
                <a:sym typeface="Courier New"/>
              </a:rPr>
              <a:t>double</a:t>
            </a:r>
            <a:r>
              <a:rPr lang="en"/>
              <a:t> value to an </a:t>
            </a:r>
            <a:r>
              <a:rPr lang="en">
                <a:latin typeface="Courier New"/>
                <a:ea typeface="Courier New"/>
                <a:cs typeface="Courier New"/>
                <a:sym typeface="Courier New"/>
              </a:rPr>
              <a:t>int</a:t>
            </a:r>
            <a:r>
              <a:rPr lang="en"/>
              <a:t> variable. Try it out now to see what happens when you cast values of different types.</a:t>
            </a:r>
            <a:endParaRPr/>
          </a:p>
        </p:txBody>
      </p:sp>
      <p:sp>
        <p:nvSpPr>
          <p:cNvPr id="736" name="Google Shape;736;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7" name="Google Shape;737;p80"/>
          <p:cNvSpPr txBox="1"/>
          <p:nvPr>
            <p:ph idx="2" type="body"/>
          </p:nvPr>
        </p:nvSpPr>
        <p:spPr>
          <a:xfrm>
            <a:off x="3195575" y="1781025"/>
            <a:ext cx="5691900" cy="3017700"/>
          </a:xfrm>
          <a:prstGeom prst="rect">
            <a:avLst/>
          </a:prstGeom>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Create a new Java class in a file called "</a:t>
            </a:r>
            <a:r>
              <a:rPr lang="en" sz="1500">
                <a:solidFill>
                  <a:srgbClr val="FF0000"/>
                </a:solidFill>
                <a:latin typeface="Courier New"/>
                <a:ea typeface="Courier New"/>
                <a:cs typeface="Courier New"/>
                <a:sym typeface="Courier New"/>
              </a:rPr>
              <a:t>Casting.java</a:t>
            </a:r>
            <a:r>
              <a:rPr lang="en" sz="1500"/>
              <a:t>" and define a </a:t>
            </a:r>
            <a:r>
              <a:rPr lang="en" sz="1500">
                <a:solidFill>
                  <a:srgbClr val="FF0000"/>
                </a:solidFill>
                <a:latin typeface="Courier New"/>
                <a:ea typeface="Courier New"/>
                <a:cs typeface="Courier New"/>
                <a:sym typeface="Courier New"/>
              </a:rPr>
              <a:t>main</a:t>
            </a:r>
            <a:r>
              <a:rPr lang="en" sz="1500">
                <a:solidFill>
                  <a:srgbClr val="FF0000"/>
                </a:solidFill>
              </a:rPr>
              <a:t> </a:t>
            </a:r>
            <a:r>
              <a:rPr lang="en" sz="1500"/>
              <a:t>method with the appropriate signature.</a:t>
            </a:r>
            <a:endParaRPr sz="1500"/>
          </a:p>
          <a:p>
            <a:pPr indent="-311150" lvl="1" marL="914400" rtl="0" algn="l">
              <a:spcBef>
                <a:spcPts val="0"/>
              </a:spcBef>
              <a:spcAft>
                <a:spcPts val="0"/>
              </a:spcAft>
              <a:buSzPts val="1300"/>
              <a:buChar char="○"/>
            </a:pPr>
            <a:r>
              <a:rPr lang="en" sz="1300"/>
              <a:t>Experiment with casting by creating variables different types and trying to cast them into variables of another type. Print the values before and after casting. Try at least two of the suggestions below:</a:t>
            </a:r>
            <a:endParaRPr sz="1300"/>
          </a:p>
          <a:p>
            <a:pPr indent="-311150" lvl="2" marL="1371600" rtl="0" algn="l">
              <a:spcBef>
                <a:spcPts val="0"/>
              </a:spcBef>
              <a:spcAft>
                <a:spcPts val="0"/>
              </a:spcAft>
              <a:buSzPts val="1300"/>
              <a:buChar char="■"/>
            </a:pPr>
            <a:r>
              <a:rPr lang="en" sz="1300">
                <a:solidFill>
                  <a:srgbClr val="FF0000"/>
                </a:solidFill>
                <a:latin typeface="Courier New"/>
                <a:ea typeface="Courier New"/>
                <a:cs typeface="Courier New"/>
                <a:sym typeface="Courier New"/>
              </a:rPr>
              <a:t>int</a:t>
            </a:r>
            <a:r>
              <a:rPr lang="en" sz="1300">
                <a:solidFill>
                  <a:srgbClr val="FF0000"/>
                </a:solidFill>
              </a:rPr>
              <a:t> </a:t>
            </a:r>
            <a:r>
              <a:rPr lang="en" sz="1300"/>
              <a:t>to </a:t>
            </a:r>
            <a:r>
              <a:rPr lang="en" sz="1300">
                <a:solidFill>
                  <a:srgbClr val="FF0000"/>
                </a:solidFill>
                <a:latin typeface="Courier New"/>
                <a:ea typeface="Courier New"/>
                <a:cs typeface="Courier New"/>
                <a:sym typeface="Courier New"/>
              </a:rPr>
              <a:t>long</a:t>
            </a:r>
            <a:endParaRPr sz="1300">
              <a:solidFill>
                <a:srgbClr val="FF0000"/>
              </a:solidFill>
              <a:latin typeface="Courier New"/>
              <a:ea typeface="Courier New"/>
              <a:cs typeface="Courier New"/>
              <a:sym typeface="Courier New"/>
            </a:endParaRPr>
          </a:p>
          <a:p>
            <a:pPr indent="-311150" lvl="2" marL="1371600" rtl="0" algn="l">
              <a:spcBef>
                <a:spcPts val="0"/>
              </a:spcBef>
              <a:spcAft>
                <a:spcPts val="0"/>
              </a:spcAft>
              <a:buSzPts val="1300"/>
              <a:buChar char="■"/>
            </a:pPr>
            <a:r>
              <a:rPr lang="en" sz="1300">
                <a:solidFill>
                  <a:srgbClr val="FF0000"/>
                </a:solidFill>
                <a:latin typeface="Courier New"/>
                <a:ea typeface="Courier New"/>
                <a:cs typeface="Courier New"/>
                <a:sym typeface="Courier New"/>
              </a:rPr>
              <a:t>long</a:t>
            </a:r>
            <a:r>
              <a:rPr lang="en" sz="1300">
                <a:solidFill>
                  <a:srgbClr val="FF0000"/>
                </a:solidFill>
              </a:rPr>
              <a:t> </a:t>
            </a:r>
            <a:r>
              <a:rPr i="1" lang="en" sz="1300"/>
              <a:t>&gt;3 Billion</a:t>
            </a:r>
            <a:r>
              <a:rPr lang="en" sz="1300"/>
              <a:t> to </a:t>
            </a:r>
            <a:r>
              <a:rPr lang="en" sz="1300">
                <a:solidFill>
                  <a:srgbClr val="FF0000"/>
                </a:solidFill>
                <a:latin typeface="Courier New"/>
                <a:ea typeface="Courier New"/>
                <a:cs typeface="Courier New"/>
                <a:sym typeface="Courier New"/>
              </a:rPr>
              <a:t>int</a:t>
            </a:r>
            <a:endParaRPr sz="1300">
              <a:solidFill>
                <a:srgbClr val="FF0000"/>
              </a:solidFill>
              <a:latin typeface="Courier New"/>
              <a:ea typeface="Courier New"/>
              <a:cs typeface="Courier New"/>
              <a:sym typeface="Courier New"/>
            </a:endParaRPr>
          </a:p>
          <a:p>
            <a:pPr indent="-311150" lvl="2" marL="1371600" rtl="0" algn="l">
              <a:spcBef>
                <a:spcPts val="0"/>
              </a:spcBef>
              <a:spcAft>
                <a:spcPts val="0"/>
              </a:spcAft>
              <a:buSzPts val="1300"/>
              <a:buChar char="■"/>
            </a:pPr>
            <a:r>
              <a:rPr lang="en" sz="1300">
                <a:solidFill>
                  <a:srgbClr val="FF0000"/>
                </a:solidFill>
                <a:latin typeface="Courier New"/>
                <a:ea typeface="Courier New"/>
                <a:cs typeface="Courier New"/>
                <a:sym typeface="Courier New"/>
              </a:rPr>
              <a:t>char</a:t>
            </a:r>
            <a:r>
              <a:rPr lang="en" sz="1300">
                <a:solidFill>
                  <a:srgbClr val="FF0000"/>
                </a:solidFill>
              </a:rPr>
              <a:t> </a:t>
            </a:r>
            <a:r>
              <a:rPr lang="en" sz="1300"/>
              <a:t>to </a:t>
            </a:r>
            <a:r>
              <a:rPr lang="en" sz="1300">
                <a:solidFill>
                  <a:srgbClr val="FF0000"/>
                </a:solidFill>
                <a:latin typeface="Courier New"/>
                <a:ea typeface="Courier New"/>
                <a:cs typeface="Courier New"/>
                <a:sym typeface="Courier New"/>
              </a:rPr>
              <a:t>int</a:t>
            </a:r>
            <a:endParaRPr sz="1300">
              <a:solidFill>
                <a:srgbClr val="FF0000"/>
              </a:solidFill>
              <a:latin typeface="Courier New"/>
              <a:ea typeface="Courier New"/>
              <a:cs typeface="Courier New"/>
              <a:sym typeface="Courier New"/>
            </a:endParaRPr>
          </a:p>
          <a:p>
            <a:pPr indent="-311150" lvl="2" marL="1371600" rtl="0" algn="l">
              <a:spcBef>
                <a:spcPts val="0"/>
              </a:spcBef>
              <a:spcAft>
                <a:spcPts val="0"/>
              </a:spcAft>
              <a:buSzPts val="1300"/>
              <a:buChar char="■"/>
            </a:pPr>
            <a:r>
              <a:rPr lang="en" sz="1300">
                <a:solidFill>
                  <a:srgbClr val="FF0000"/>
                </a:solidFill>
                <a:latin typeface="Courier New"/>
                <a:ea typeface="Courier New"/>
                <a:cs typeface="Courier New"/>
                <a:sym typeface="Courier New"/>
              </a:rPr>
              <a:t>int</a:t>
            </a:r>
            <a:r>
              <a:rPr lang="en" sz="1300">
                <a:solidFill>
                  <a:srgbClr val="FF0000"/>
                </a:solidFill>
              </a:rPr>
              <a:t> </a:t>
            </a:r>
            <a:r>
              <a:rPr lang="en" sz="1300"/>
              <a:t>in the range </a:t>
            </a:r>
            <a:r>
              <a:rPr i="1" lang="en" sz="1300"/>
              <a:t>33 ≤ i ≤ 126</a:t>
            </a:r>
            <a:r>
              <a:rPr lang="en" sz="1300"/>
              <a:t> to </a:t>
            </a:r>
            <a:r>
              <a:rPr lang="en" sz="1300">
                <a:solidFill>
                  <a:srgbClr val="FF0000"/>
                </a:solidFill>
                <a:latin typeface="Courier New"/>
                <a:ea typeface="Courier New"/>
                <a:cs typeface="Courier New"/>
                <a:sym typeface="Courier New"/>
              </a:rPr>
              <a:t>char</a:t>
            </a:r>
            <a:endParaRPr sz="1300">
              <a:solidFill>
                <a:srgbClr val="FF0000"/>
              </a:solidFill>
              <a:latin typeface="Courier New"/>
              <a:ea typeface="Courier New"/>
              <a:cs typeface="Courier New"/>
              <a:sym typeface="Courier New"/>
            </a:endParaRPr>
          </a:p>
          <a:p>
            <a:pPr indent="-311150" lvl="2" marL="1371600" rtl="0" algn="l">
              <a:spcBef>
                <a:spcPts val="0"/>
              </a:spcBef>
              <a:spcAft>
                <a:spcPts val="0"/>
              </a:spcAft>
              <a:buSzPts val="1300"/>
              <a:buChar char="■"/>
            </a:pPr>
            <a:r>
              <a:rPr lang="en" sz="1300">
                <a:solidFill>
                  <a:srgbClr val="FF0000"/>
                </a:solidFill>
                <a:latin typeface="Courier New"/>
                <a:ea typeface="Courier New"/>
                <a:cs typeface="Courier New"/>
                <a:sym typeface="Courier New"/>
              </a:rPr>
              <a:t>boolean</a:t>
            </a:r>
            <a:r>
              <a:rPr lang="en" sz="1300">
                <a:solidFill>
                  <a:srgbClr val="FF0000"/>
                </a:solidFill>
              </a:rPr>
              <a:t> </a:t>
            </a:r>
            <a:r>
              <a:rPr lang="en" sz="1300"/>
              <a:t>to </a:t>
            </a:r>
            <a:r>
              <a:rPr lang="en" sz="1300">
                <a:solidFill>
                  <a:srgbClr val="FF0000"/>
                </a:solidFill>
                <a:latin typeface="Courier New"/>
                <a:ea typeface="Courier New"/>
                <a:cs typeface="Courier New"/>
                <a:sym typeface="Courier New"/>
              </a:rPr>
              <a:t>int</a:t>
            </a:r>
            <a:endParaRPr sz="1300">
              <a:solidFill>
                <a:srgbClr val="FF0000"/>
              </a:solidFill>
              <a:latin typeface="Courier New"/>
              <a:ea typeface="Courier New"/>
              <a:cs typeface="Courier New"/>
              <a:sym typeface="Courier New"/>
            </a:endParaRPr>
          </a:p>
          <a:p>
            <a:pPr indent="-311150" lvl="0" marL="457200" rtl="0" algn="l">
              <a:spcBef>
                <a:spcPts val="0"/>
              </a:spcBef>
              <a:spcAft>
                <a:spcPts val="0"/>
              </a:spcAft>
              <a:buSzPts val="1300"/>
              <a:buChar char="●"/>
            </a:pPr>
            <a:r>
              <a:rPr lang="en" sz="1500"/>
              <a:t>Run the class.</a:t>
            </a:r>
            <a:endParaRPr/>
          </a:p>
        </p:txBody>
      </p:sp>
      <p:sp>
        <p:nvSpPr>
          <p:cNvPr id="738" name="Google Shape;738;p80"/>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Casting</a:t>
            </a:r>
            <a:endParaRPr/>
          </a:p>
        </p:txBody>
      </p:sp>
      <p:sp>
        <p:nvSpPr>
          <p:cNvPr id="739" name="Google Shape;739;p80"/>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1.15</a:t>
            </a:r>
            <a:endParaRPr/>
          </a:p>
        </p:txBody>
      </p:sp>
      <p:sp>
        <p:nvSpPr>
          <p:cNvPr id="740" name="Google Shape;740;p80"/>
          <p:cNvSpPr txBox="1"/>
          <p:nvPr/>
        </p:nvSpPr>
        <p:spPr>
          <a:xfrm>
            <a:off x="271125" y="3705650"/>
            <a:ext cx="2737200" cy="55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rgbClr val="267F99"/>
                </a:solidFill>
                <a:latin typeface="Consolas"/>
                <a:ea typeface="Consolas"/>
                <a:cs typeface="Consolas"/>
                <a:sym typeface="Consolas"/>
              </a:rPr>
              <a:t>double</a:t>
            </a: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x</a:t>
            </a:r>
            <a:r>
              <a:rPr lang="en" sz="1200">
                <a:latin typeface="Consolas"/>
                <a:ea typeface="Consolas"/>
                <a:cs typeface="Consolas"/>
                <a:sym typeface="Consolas"/>
              </a:rPr>
              <a:t> = </a:t>
            </a:r>
            <a:r>
              <a:rPr lang="en" sz="1200">
                <a:solidFill>
                  <a:srgbClr val="098658"/>
                </a:solidFill>
                <a:latin typeface="Consolas"/>
                <a:ea typeface="Consolas"/>
                <a:cs typeface="Consolas"/>
                <a:sym typeface="Consolas"/>
              </a:rPr>
              <a:t>47.2</a:t>
            </a:r>
            <a:r>
              <a:rPr lang="en" sz="1200">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rgbClr val="267F99"/>
                </a:solidFill>
                <a:latin typeface="Consolas"/>
                <a:ea typeface="Consolas"/>
                <a:cs typeface="Consolas"/>
                <a:sym typeface="Consolas"/>
              </a:rPr>
              <a:t>int</a:t>
            </a: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y</a:t>
            </a:r>
            <a:r>
              <a:rPr lang="en" sz="1200">
                <a:latin typeface="Consolas"/>
                <a:ea typeface="Consolas"/>
                <a:cs typeface="Consolas"/>
                <a:sym typeface="Consolas"/>
              </a:rPr>
              <a:t> = (</a:t>
            </a:r>
            <a:r>
              <a:rPr lang="en" sz="1200">
                <a:solidFill>
                  <a:srgbClr val="267F99"/>
                </a:solidFill>
                <a:latin typeface="Consolas"/>
                <a:ea typeface="Consolas"/>
                <a:cs typeface="Consolas"/>
                <a:sym typeface="Consolas"/>
              </a:rPr>
              <a:t>int</a:t>
            </a:r>
            <a:r>
              <a:rPr lang="en" sz="1200">
                <a:latin typeface="Consolas"/>
                <a:ea typeface="Consolas"/>
                <a:cs typeface="Consolas"/>
                <a:sym typeface="Consolas"/>
              </a:rPr>
              <a:t>)x; </a:t>
            </a:r>
            <a:r>
              <a:rPr lang="en" sz="1200">
                <a:solidFill>
                  <a:srgbClr val="008000"/>
                </a:solidFill>
                <a:latin typeface="Consolas"/>
                <a:ea typeface="Consolas"/>
                <a:cs typeface="Consolas"/>
                <a:sym typeface="Consolas"/>
              </a:rPr>
              <a:t>// cast needed</a:t>
            </a:r>
            <a:endParaRPr sz="1200">
              <a:solidFill>
                <a:srgbClr val="569CD6"/>
              </a:solidFill>
              <a:latin typeface="Consolas"/>
              <a:ea typeface="Consolas"/>
              <a:cs typeface="Consolas"/>
              <a:sym typeface="Consolas"/>
            </a:endParaRPr>
          </a:p>
        </p:txBody>
      </p:sp>
      <p:sp>
        <p:nvSpPr>
          <p:cNvPr id="741" name="Google Shape;741;p80"/>
          <p:cNvSpPr txBox="1"/>
          <p:nvPr>
            <p:ph idx="2" type="body"/>
          </p:nvPr>
        </p:nvSpPr>
        <p:spPr>
          <a:xfrm>
            <a:off x="271125" y="4343100"/>
            <a:ext cx="2737200" cy="692700"/>
          </a:xfrm>
          <a:prstGeom prst="rect">
            <a:avLst/>
          </a:prstGeom>
          <a:solidFill>
            <a:srgbClr val="FFF2CC"/>
          </a:solid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1600"/>
              </a:spcAft>
              <a:buNone/>
            </a:pPr>
            <a:r>
              <a:rPr lang="en" sz="1100">
                <a:solidFill>
                  <a:srgbClr val="000000"/>
                </a:solidFill>
                <a:latin typeface="Arial"/>
                <a:ea typeface="Arial"/>
                <a:cs typeface="Arial"/>
                <a:sym typeface="Arial"/>
              </a:rPr>
              <a:t>When casting, the type to cast into is specified in parentheses next to the value being cast.</a:t>
            </a:r>
            <a:endParaRPr sz="1100">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81"/>
          <p:cNvSpPr txBox="1"/>
          <p:nvPr>
            <p:ph idx="2" type="body"/>
          </p:nvPr>
        </p:nvSpPr>
        <p:spPr>
          <a:xfrm>
            <a:off x="303321" y="2849733"/>
            <a:ext cx="3725700" cy="11082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00">
                <a:solidFill>
                  <a:srgbClr val="098658"/>
                </a:solidFill>
                <a:latin typeface="Consolas"/>
                <a:ea typeface="Consolas"/>
                <a:cs typeface="Consolas"/>
                <a:sym typeface="Consolas"/>
              </a:rPr>
              <a:t>1</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Scanner</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 = </a:t>
            </a:r>
            <a:r>
              <a:rPr lang="en" sz="1000">
                <a:solidFill>
                  <a:srgbClr val="AF00DB"/>
                </a:solidFill>
                <a:latin typeface="Consolas"/>
                <a:ea typeface="Consolas"/>
                <a:cs typeface="Consolas"/>
                <a:sym typeface="Consolas"/>
              </a:rPr>
              <a:t>new</a:t>
            </a:r>
            <a:r>
              <a:rPr lang="en" sz="1000">
                <a:solidFill>
                  <a:srgbClr val="000000"/>
                </a:solidFill>
                <a:latin typeface="Consolas"/>
                <a:ea typeface="Consolas"/>
                <a:cs typeface="Consolas"/>
                <a:sym typeface="Consolas"/>
              </a:rPr>
              <a:t> </a:t>
            </a:r>
            <a:r>
              <a:rPr lang="en" sz="1000">
                <a:solidFill>
                  <a:srgbClr val="795E26"/>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in</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98658"/>
                </a:solidFill>
                <a:latin typeface="Consolas"/>
                <a:ea typeface="Consolas"/>
                <a:cs typeface="Consolas"/>
                <a:sym typeface="Consolas"/>
              </a:rPr>
              <a:t>2</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print</a:t>
            </a:r>
            <a:r>
              <a:rPr lang="en" sz="1000">
                <a:solidFill>
                  <a:srgbClr val="000000"/>
                </a:solidFill>
                <a:latin typeface="Consolas"/>
                <a:ea typeface="Consolas"/>
                <a:cs typeface="Consolas"/>
                <a:sym typeface="Consolas"/>
              </a:rPr>
              <a:t>(</a:t>
            </a:r>
            <a:r>
              <a:rPr lang="en" sz="1000">
                <a:solidFill>
                  <a:srgbClr val="A31515"/>
                </a:solidFill>
                <a:latin typeface="Consolas"/>
                <a:ea typeface="Consolas"/>
                <a:cs typeface="Consolas"/>
                <a:sym typeface="Consolas"/>
              </a:rPr>
              <a:t>"Enter age: "</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98658"/>
                </a:solidFill>
                <a:latin typeface="Consolas"/>
                <a:ea typeface="Consolas"/>
                <a:cs typeface="Consolas"/>
                <a:sym typeface="Consolas"/>
              </a:rPr>
              <a:t>3</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age</a:t>
            </a:r>
            <a:r>
              <a:rPr lang="en" sz="1000">
                <a:solidFill>
                  <a:srgbClr val="000000"/>
                </a:solidFill>
                <a:latin typeface="Consolas"/>
                <a:ea typeface="Consolas"/>
                <a:cs typeface="Consolas"/>
                <a:sym typeface="Consolas"/>
              </a:rPr>
              <a:t> = </a:t>
            </a: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nextInt</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98658"/>
                </a:solidFill>
                <a:latin typeface="Consolas"/>
                <a:ea typeface="Consolas"/>
                <a:cs typeface="Consolas"/>
                <a:sym typeface="Consolas"/>
              </a:rPr>
              <a:t>4</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months</a:t>
            </a:r>
            <a:r>
              <a:rPr lang="en" sz="1000">
                <a:solidFill>
                  <a:srgbClr val="000000"/>
                </a:solidFill>
                <a:latin typeface="Consolas"/>
                <a:ea typeface="Consolas"/>
                <a:cs typeface="Consolas"/>
                <a:sym typeface="Consolas"/>
              </a:rPr>
              <a:t> = age * </a:t>
            </a:r>
            <a:r>
              <a:rPr lang="en" sz="1000">
                <a:solidFill>
                  <a:srgbClr val="098658"/>
                </a:solidFill>
                <a:latin typeface="Consolas"/>
                <a:ea typeface="Consolas"/>
                <a:cs typeface="Consolas"/>
                <a:sym typeface="Consolas"/>
              </a:rPr>
              <a:t>12</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98658"/>
                </a:solidFill>
                <a:latin typeface="Consolas"/>
                <a:ea typeface="Consolas"/>
                <a:cs typeface="Consolas"/>
                <a:sym typeface="Consolas"/>
              </a:rPr>
              <a:t>5</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println</a:t>
            </a:r>
            <a:r>
              <a:rPr lang="en" sz="1000">
                <a:solidFill>
                  <a:srgbClr val="000000"/>
                </a:solidFill>
                <a:latin typeface="Consolas"/>
                <a:ea typeface="Consolas"/>
                <a:cs typeface="Consolas"/>
                <a:sym typeface="Consolas"/>
              </a:rPr>
              <a:t>(</a:t>
            </a:r>
            <a:r>
              <a:rPr lang="en" sz="1000">
                <a:solidFill>
                  <a:srgbClr val="A31515"/>
                </a:solidFill>
                <a:latin typeface="Consolas"/>
                <a:ea typeface="Consolas"/>
                <a:cs typeface="Consolas"/>
                <a:sym typeface="Consolas"/>
              </a:rPr>
              <a:t>"Age in months: "</a:t>
            </a:r>
            <a:r>
              <a:rPr lang="en" sz="1000">
                <a:solidFill>
                  <a:srgbClr val="000000"/>
                </a:solidFill>
                <a:latin typeface="Consolas"/>
                <a:ea typeface="Consolas"/>
                <a:cs typeface="Consolas"/>
                <a:sym typeface="Consolas"/>
              </a:rPr>
              <a:t> + months);</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98658"/>
                </a:solidFill>
                <a:latin typeface="Consolas"/>
                <a:ea typeface="Consolas"/>
                <a:cs typeface="Consolas"/>
                <a:sym typeface="Consolas"/>
              </a:rPr>
              <a:t>6</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close</a:t>
            </a:r>
            <a:r>
              <a:rPr lang="en" sz="1000">
                <a:solidFill>
                  <a:srgbClr val="000000"/>
                </a:solidFill>
                <a:latin typeface="Consolas"/>
                <a:ea typeface="Consolas"/>
                <a:cs typeface="Consolas"/>
                <a:sym typeface="Consolas"/>
              </a:rPr>
              <a:t>();</a:t>
            </a:r>
            <a:endParaRPr sz="1000">
              <a:solidFill>
                <a:srgbClr val="999999"/>
              </a:solidFill>
              <a:latin typeface="Consolas"/>
              <a:ea typeface="Consolas"/>
              <a:cs typeface="Consolas"/>
              <a:sym typeface="Consolas"/>
            </a:endParaRPr>
          </a:p>
        </p:txBody>
      </p:sp>
      <p:sp>
        <p:nvSpPr>
          <p:cNvPr id="747" name="Google Shape;747;p81"/>
          <p:cNvSpPr txBox="1"/>
          <p:nvPr>
            <p:ph type="title"/>
          </p:nvPr>
        </p:nvSpPr>
        <p:spPr>
          <a:xfrm>
            <a:off x="292525" y="400"/>
            <a:ext cx="3725700" cy="63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Standard Input</a:t>
            </a:r>
            <a:endParaRPr/>
          </a:p>
        </p:txBody>
      </p:sp>
      <p:sp>
        <p:nvSpPr>
          <p:cNvPr id="748" name="Google Shape;748;p81"/>
          <p:cNvSpPr txBox="1"/>
          <p:nvPr>
            <p:ph idx="1" type="body"/>
          </p:nvPr>
        </p:nvSpPr>
        <p:spPr>
          <a:xfrm>
            <a:off x="4416075" y="119925"/>
            <a:ext cx="4497600" cy="4702200"/>
          </a:xfrm>
          <a:prstGeom prst="rect">
            <a:avLst/>
          </a:prstGeom>
        </p:spPr>
        <p:txBody>
          <a:bodyPr anchorCtr="0" anchor="t" bIns="91425" lIns="91425" spcFirstLastPara="1" rIns="91425" wrap="square" tIns="91425">
            <a:spAutoFit/>
          </a:bodyPr>
          <a:lstStyle/>
          <a:p>
            <a:pPr indent="-311150" lvl="0" marL="457200" rtl="0" algn="l">
              <a:lnSpc>
                <a:spcPct val="110000"/>
              </a:lnSpc>
              <a:spcBef>
                <a:spcPts val="0"/>
              </a:spcBef>
              <a:spcAft>
                <a:spcPts val="0"/>
              </a:spcAft>
              <a:buSzPts val="1300"/>
              <a:buChar char="●"/>
            </a:pPr>
            <a:r>
              <a:rPr lang="en">
                <a:latin typeface="Courier New"/>
                <a:ea typeface="Courier New"/>
                <a:cs typeface="Courier New"/>
                <a:sym typeface="Courier New"/>
              </a:rPr>
              <a:t>System.out</a:t>
            </a:r>
            <a:r>
              <a:rPr lang="en"/>
              <a:t> is a reference to </a:t>
            </a:r>
            <a:r>
              <a:rPr b="1" i="1" lang="en">
                <a:solidFill>
                  <a:srgbClr val="FF0000"/>
                </a:solidFill>
              </a:rPr>
              <a:t>standard output</a:t>
            </a:r>
            <a:r>
              <a:rPr lang="en">
                <a:solidFill>
                  <a:srgbClr val="FF0000"/>
                </a:solidFill>
              </a:rPr>
              <a:t> </a:t>
            </a:r>
            <a:r>
              <a:rPr lang="en"/>
              <a:t>and the </a:t>
            </a:r>
            <a:r>
              <a:rPr lang="en">
                <a:latin typeface="Courier New"/>
                <a:ea typeface="Courier New"/>
                <a:cs typeface="Courier New"/>
                <a:sym typeface="Courier New"/>
              </a:rPr>
              <a:t>println</a:t>
            </a:r>
            <a:r>
              <a:rPr lang="en"/>
              <a:t> and </a:t>
            </a:r>
            <a:r>
              <a:rPr lang="en">
                <a:latin typeface="Courier New"/>
                <a:ea typeface="Courier New"/>
                <a:cs typeface="Courier New"/>
                <a:sym typeface="Courier New"/>
              </a:rPr>
              <a:t>print</a:t>
            </a:r>
            <a:r>
              <a:rPr lang="en"/>
              <a:t> functions can be used to direct output to the terminal.</a:t>
            </a:r>
            <a:endParaRPr/>
          </a:p>
          <a:p>
            <a:pPr indent="-311150" lvl="0" marL="457200" rtl="0" algn="l">
              <a:lnSpc>
                <a:spcPct val="110000"/>
              </a:lnSpc>
              <a:spcBef>
                <a:spcPts val="0"/>
              </a:spcBef>
              <a:spcAft>
                <a:spcPts val="0"/>
              </a:spcAft>
              <a:buSzPts val="1300"/>
              <a:buChar char="●"/>
            </a:pPr>
            <a:r>
              <a:rPr lang="en"/>
              <a:t>Similarly, </a:t>
            </a:r>
            <a:r>
              <a:rPr lang="en">
                <a:solidFill>
                  <a:srgbClr val="FF0000"/>
                </a:solidFill>
                <a:latin typeface="Courier New"/>
                <a:ea typeface="Courier New"/>
                <a:cs typeface="Courier New"/>
                <a:sym typeface="Courier New"/>
              </a:rPr>
              <a:t>System.in</a:t>
            </a:r>
            <a:r>
              <a:rPr lang="en"/>
              <a:t> is a reference to </a:t>
            </a:r>
            <a:r>
              <a:rPr b="1" i="1" lang="en">
                <a:solidFill>
                  <a:srgbClr val="FF0000"/>
                </a:solidFill>
              </a:rPr>
              <a:t>standard input</a:t>
            </a:r>
            <a:r>
              <a:rPr lang="en"/>
              <a:t>, and it </a:t>
            </a:r>
            <a:r>
              <a:rPr b="1" i="1" lang="en">
                <a:solidFill>
                  <a:srgbClr val="FF0000"/>
                </a:solidFill>
              </a:rPr>
              <a:t>can</a:t>
            </a:r>
            <a:r>
              <a:rPr lang="en">
                <a:solidFill>
                  <a:srgbClr val="FF0000"/>
                </a:solidFill>
              </a:rPr>
              <a:t> </a:t>
            </a:r>
            <a:r>
              <a:rPr lang="en"/>
              <a:t>be used to read user input from the terminal, but it's a little unwieldy to use.</a:t>
            </a:r>
            <a:endParaRPr/>
          </a:p>
          <a:p>
            <a:pPr indent="-311150" lvl="0" marL="457200" rtl="0" algn="l">
              <a:lnSpc>
                <a:spcPct val="110000"/>
              </a:lnSpc>
              <a:spcBef>
                <a:spcPts val="0"/>
              </a:spcBef>
              <a:spcAft>
                <a:spcPts val="0"/>
              </a:spcAft>
              <a:buSzPts val="1300"/>
              <a:buChar char="●"/>
            </a:pPr>
            <a:r>
              <a:rPr lang="en"/>
              <a:t>As an alternative to </a:t>
            </a:r>
            <a:r>
              <a:rPr lang="en">
                <a:latin typeface="Courier New"/>
                <a:ea typeface="Courier New"/>
                <a:cs typeface="Courier New"/>
                <a:sym typeface="Courier New"/>
              </a:rPr>
              <a:t>System.in</a:t>
            </a:r>
            <a:r>
              <a:rPr lang="en"/>
              <a:t>, Java provides the </a:t>
            </a:r>
            <a:r>
              <a:rPr lang="en">
                <a:solidFill>
                  <a:srgbClr val="FF0000"/>
                </a:solidFill>
                <a:latin typeface="Courier New"/>
                <a:ea typeface="Courier New"/>
                <a:cs typeface="Courier New"/>
                <a:sym typeface="Courier New"/>
              </a:rPr>
              <a:t>java.util.Scanner</a:t>
            </a:r>
            <a:r>
              <a:rPr lang="en"/>
              <a:t> class, which can be used to read data from </a:t>
            </a:r>
            <a:r>
              <a:rPr lang="en">
                <a:solidFill>
                  <a:srgbClr val="FF0000"/>
                </a:solidFill>
              </a:rPr>
              <a:t>any </a:t>
            </a:r>
            <a:r>
              <a:rPr lang="en"/>
              <a:t>input source, e.g. standard input, files, etc.</a:t>
            </a:r>
            <a:endParaRPr/>
          </a:p>
          <a:p>
            <a:pPr indent="-298450" lvl="1" marL="914400" rtl="0" algn="l">
              <a:lnSpc>
                <a:spcPct val="110000"/>
              </a:lnSpc>
              <a:spcBef>
                <a:spcPts val="0"/>
              </a:spcBef>
              <a:spcAft>
                <a:spcPts val="0"/>
              </a:spcAft>
              <a:buSzPts val="1100"/>
              <a:buChar char="○"/>
            </a:pPr>
            <a:r>
              <a:rPr lang="en"/>
              <a:t>A </a:t>
            </a:r>
            <a:r>
              <a:rPr lang="en">
                <a:latin typeface="Courier New"/>
                <a:ea typeface="Courier New"/>
                <a:cs typeface="Courier New"/>
                <a:sym typeface="Courier New"/>
              </a:rPr>
              <a:t>Scanner</a:t>
            </a:r>
            <a:r>
              <a:rPr lang="en"/>
              <a:t> needs to be told from where to read by passing the input source into its </a:t>
            </a:r>
            <a:r>
              <a:rPr b="1" i="1" lang="en">
                <a:solidFill>
                  <a:srgbClr val="FF0000"/>
                </a:solidFill>
              </a:rPr>
              <a:t>constructor</a:t>
            </a:r>
            <a:r>
              <a:rPr lang="en"/>
              <a:t>, e.g. </a:t>
            </a:r>
            <a:r>
              <a:rPr lang="en">
                <a:solidFill>
                  <a:srgbClr val="FF0000"/>
                </a:solidFill>
                <a:latin typeface="Courier New"/>
                <a:ea typeface="Courier New"/>
                <a:cs typeface="Courier New"/>
                <a:sym typeface="Courier New"/>
              </a:rPr>
              <a:t>Scanner s = new Scanner(System.in);</a:t>
            </a:r>
            <a:endParaRPr>
              <a:solidFill>
                <a:srgbClr val="FF0000"/>
              </a:solidFill>
              <a:latin typeface="Courier New"/>
              <a:ea typeface="Courier New"/>
              <a:cs typeface="Courier New"/>
              <a:sym typeface="Courier New"/>
            </a:endParaRPr>
          </a:p>
          <a:p>
            <a:pPr indent="-311150" lvl="0" marL="457200" rtl="0" algn="l">
              <a:lnSpc>
                <a:spcPct val="110000"/>
              </a:lnSpc>
              <a:spcBef>
                <a:spcPts val="0"/>
              </a:spcBef>
              <a:spcAft>
                <a:spcPts val="0"/>
              </a:spcAft>
              <a:buSzPts val="1300"/>
              <a:buChar char="●"/>
            </a:pPr>
            <a:r>
              <a:rPr lang="en">
                <a:latin typeface="Courier New"/>
                <a:ea typeface="Courier New"/>
                <a:cs typeface="Courier New"/>
                <a:sym typeface="Courier New"/>
              </a:rPr>
              <a:t>Scanner</a:t>
            </a:r>
            <a:r>
              <a:rPr lang="en"/>
              <a:t> provides lots of useful methods:</a:t>
            </a:r>
            <a:endParaRPr/>
          </a:p>
          <a:p>
            <a:pPr indent="-298450" lvl="1" marL="914400" rtl="0" algn="l">
              <a:lnSpc>
                <a:spcPct val="110000"/>
              </a:lnSpc>
              <a:spcBef>
                <a:spcPts val="0"/>
              </a:spcBef>
              <a:spcAft>
                <a:spcPts val="0"/>
              </a:spcAft>
              <a:buSzPts val="1100"/>
              <a:buChar char="○"/>
            </a:pPr>
            <a:r>
              <a:rPr lang="en">
                <a:solidFill>
                  <a:srgbClr val="FF0000"/>
                </a:solidFill>
                <a:latin typeface="Courier New"/>
                <a:ea typeface="Courier New"/>
                <a:cs typeface="Courier New"/>
                <a:sym typeface="Courier New"/>
              </a:rPr>
              <a:t>next()</a:t>
            </a:r>
            <a:r>
              <a:rPr lang="en"/>
              <a:t> returns the next word typed by the user (up to the next whitespace).</a:t>
            </a:r>
            <a:endParaRPr/>
          </a:p>
          <a:p>
            <a:pPr indent="-298450" lvl="1" marL="914400" rtl="0" algn="l">
              <a:lnSpc>
                <a:spcPct val="110000"/>
              </a:lnSpc>
              <a:spcBef>
                <a:spcPts val="0"/>
              </a:spcBef>
              <a:spcAft>
                <a:spcPts val="0"/>
              </a:spcAft>
              <a:buSzPts val="1100"/>
              <a:buChar char="○"/>
            </a:pPr>
            <a:r>
              <a:rPr lang="en">
                <a:solidFill>
                  <a:srgbClr val="FF0000"/>
                </a:solidFill>
                <a:latin typeface="Courier New"/>
                <a:ea typeface="Courier New"/>
                <a:cs typeface="Courier New"/>
                <a:sym typeface="Courier New"/>
              </a:rPr>
              <a:t>nextLine()</a:t>
            </a:r>
            <a:r>
              <a:rPr lang="en"/>
              <a:t> return everything up to the point where the user pressed the enter key.</a:t>
            </a:r>
            <a:endParaRPr/>
          </a:p>
          <a:p>
            <a:pPr indent="-298450" lvl="1" marL="914400" rtl="0" algn="l">
              <a:lnSpc>
                <a:spcPct val="110000"/>
              </a:lnSpc>
              <a:spcBef>
                <a:spcPts val="0"/>
              </a:spcBef>
              <a:spcAft>
                <a:spcPts val="0"/>
              </a:spcAft>
              <a:buSzPts val="1100"/>
              <a:buChar char="○"/>
            </a:pPr>
            <a:r>
              <a:rPr lang="en">
                <a:solidFill>
                  <a:srgbClr val="FF0000"/>
                </a:solidFill>
                <a:latin typeface="Courier New"/>
                <a:ea typeface="Courier New"/>
                <a:cs typeface="Courier New"/>
                <a:sym typeface="Courier New"/>
              </a:rPr>
              <a:t>nextInt()</a:t>
            </a:r>
            <a:r>
              <a:rPr lang="en"/>
              <a:t>, </a:t>
            </a:r>
            <a:r>
              <a:rPr lang="en">
                <a:solidFill>
                  <a:srgbClr val="FF0000"/>
                </a:solidFill>
                <a:latin typeface="Courier New"/>
                <a:ea typeface="Courier New"/>
                <a:cs typeface="Courier New"/>
                <a:sym typeface="Courier New"/>
              </a:rPr>
              <a:t>nextLong()</a:t>
            </a:r>
            <a:r>
              <a:rPr lang="en"/>
              <a:t>, </a:t>
            </a:r>
            <a:r>
              <a:rPr lang="en">
                <a:solidFill>
                  <a:srgbClr val="FF0000"/>
                </a:solidFill>
                <a:latin typeface="Courier New"/>
                <a:ea typeface="Courier New"/>
                <a:cs typeface="Courier New"/>
                <a:sym typeface="Courier New"/>
              </a:rPr>
              <a:t>nextFloat()</a:t>
            </a:r>
            <a:r>
              <a:rPr lang="en"/>
              <a:t>, etc. returns the next word as the corresponding type.</a:t>
            </a:r>
            <a:endParaRPr/>
          </a:p>
          <a:p>
            <a:pPr indent="-311150" lvl="0" marL="457200" rtl="0" algn="l">
              <a:lnSpc>
                <a:spcPct val="110000"/>
              </a:lnSpc>
              <a:spcBef>
                <a:spcPts val="0"/>
              </a:spcBef>
              <a:spcAft>
                <a:spcPts val="0"/>
              </a:spcAft>
              <a:buSzPts val="1300"/>
              <a:buChar char="●"/>
            </a:pPr>
            <a:r>
              <a:rPr lang="en"/>
              <a:t>It is considered good programming practice to </a:t>
            </a:r>
            <a:r>
              <a:rPr b="1" i="1" lang="en">
                <a:solidFill>
                  <a:srgbClr val="FF0000"/>
                </a:solidFill>
              </a:rPr>
              <a:t>close</a:t>
            </a:r>
            <a:r>
              <a:rPr lang="en"/>
              <a:t> a </a:t>
            </a:r>
            <a:r>
              <a:rPr lang="en">
                <a:latin typeface="Courier New"/>
                <a:ea typeface="Courier New"/>
                <a:cs typeface="Courier New"/>
                <a:sym typeface="Courier New"/>
              </a:rPr>
              <a:t>Scanner</a:t>
            </a:r>
            <a:r>
              <a:rPr lang="en"/>
              <a:t> when you are finished using it.</a:t>
            </a:r>
            <a:endParaRPr>
              <a:latin typeface="Courier New"/>
              <a:ea typeface="Courier New"/>
              <a:cs typeface="Courier New"/>
              <a:sym typeface="Courier New"/>
            </a:endParaRPr>
          </a:p>
        </p:txBody>
      </p:sp>
      <p:sp>
        <p:nvSpPr>
          <p:cNvPr id="749" name="Google Shape;749;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0" name="Google Shape;750;p81"/>
          <p:cNvSpPr txBox="1"/>
          <p:nvPr>
            <p:ph idx="2" type="body"/>
          </p:nvPr>
        </p:nvSpPr>
        <p:spPr>
          <a:xfrm>
            <a:off x="303321" y="1421075"/>
            <a:ext cx="3725700" cy="338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00">
                <a:solidFill>
                  <a:srgbClr val="0000FF"/>
                </a:solidFill>
                <a:latin typeface="Consolas"/>
                <a:ea typeface="Consolas"/>
                <a:cs typeface="Consolas"/>
                <a:sym typeface="Consolas"/>
              </a:rPr>
              <a:t>import</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java</a:t>
            </a:r>
            <a:r>
              <a:rPr lang="en" sz="1000">
                <a:solidFill>
                  <a:srgbClr val="000000"/>
                </a:solidFill>
                <a:latin typeface="Consolas"/>
                <a:ea typeface="Consolas"/>
                <a:cs typeface="Consolas"/>
                <a:sym typeface="Consolas"/>
              </a:rPr>
              <a:t>.</a:t>
            </a:r>
            <a:r>
              <a:rPr lang="en" sz="1000">
                <a:solidFill>
                  <a:srgbClr val="267F99"/>
                </a:solidFill>
                <a:latin typeface="Consolas"/>
                <a:ea typeface="Consolas"/>
                <a:cs typeface="Consolas"/>
                <a:sym typeface="Consolas"/>
              </a:rPr>
              <a:t>util</a:t>
            </a:r>
            <a:r>
              <a:rPr lang="en" sz="1000">
                <a:solidFill>
                  <a:srgbClr val="000000"/>
                </a:solidFill>
                <a:latin typeface="Consolas"/>
                <a:ea typeface="Consolas"/>
                <a:cs typeface="Consolas"/>
                <a:sym typeface="Consolas"/>
              </a:rPr>
              <a:t>.</a:t>
            </a:r>
            <a:r>
              <a:rPr lang="en" sz="1000">
                <a:solidFill>
                  <a:srgbClr val="267F99"/>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endParaRPr sz="1000">
              <a:solidFill>
                <a:srgbClr val="569CD6"/>
              </a:solidFill>
              <a:latin typeface="Consolas"/>
              <a:ea typeface="Consolas"/>
              <a:cs typeface="Consolas"/>
              <a:sym typeface="Consolas"/>
            </a:endParaRPr>
          </a:p>
        </p:txBody>
      </p:sp>
      <p:sp>
        <p:nvSpPr>
          <p:cNvPr id="751" name="Google Shape;751;p81"/>
          <p:cNvSpPr txBox="1"/>
          <p:nvPr>
            <p:ph idx="3" type="body"/>
          </p:nvPr>
        </p:nvSpPr>
        <p:spPr>
          <a:xfrm>
            <a:off x="303225" y="584450"/>
            <a:ext cx="3725700" cy="738900"/>
          </a:xfrm>
          <a:prstGeom prst="rect">
            <a:avLst/>
          </a:prstGeom>
        </p:spPr>
        <p:txBody>
          <a:bodyPr anchorCtr="0" anchor="ctr" bIns="91425" lIns="91425" spcFirstLastPara="1" rIns="91425" wrap="square" tIns="91425">
            <a:spAutoFit/>
          </a:bodyPr>
          <a:lstStyle/>
          <a:p>
            <a:pPr indent="0" lvl="0" marL="0" rtl="0" algn="l">
              <a:lnSpc>
                <a:spcPct val="100000"/>
              </a:lnSpc>
              <a:spcBef>
                <a:spcPts val="0"/>
              </a:spcBef>
              <a:spcAft>
                <a:spcPts val="0"/>
              </a:spcAft>
              <a:buNone/>
            </a:pPr>
            <a:r>
              <a:rPr lang="en" sz="1200"/>
              <a:t>The </a:t>
            </a:r>
            <a:r>
              <a:rPr lang="en" sz="1200">
                <a:solidFill>
                  <a:srgbClr val="FF0000"/>
                </a:solidFill>
                <a:latin typeface="Courier New"/>
                <a:ea typeface="Courier New"/>
                <a:cs typeface="Courier New"/>
                <a:sym typeface="Courier New"/>
              </a:rPr>
              <a:t>Scanner</a:t>
            </a:r>
            <a:r>
              <a:rPr lang="en" sz="1200">
                <a:solidFill>
                  <a:srgbClr val="FF0000"/>
                </a:solidFill>
              </a:rPr>
              <a:t> </a:t>
            </a:r>
            <a:r>
              <a:rPr lang="en" sz="1200"/>
              <a:t>class is in the </a:t>
            </a:r>
            <a:r>
              <a:rPr lang="en" sz="1200">
                <a:solidFill>
                  <a:srgbClr val="FF0000"/>
                </a:solidFill>
                <a:latin typeface="Courier New"/>
                <a:ea typeface="Courier New"/>
                <a:cs typeface="Courier New"/>
                <a:sym typeface="Courier New"/>
              </a:rPr>
              <a:t>java.util</a:t>
            </a:r>
            <a:r>
              <a:rPr lang="en" sz="1200"/>
              <a:t> package, and so must be </a:t>
            </a:r>
            <a:r>
              <a:rPr b="1" i="1" lang="en" sz="1200">
                <a:solidFill>
                  <a:srgbClr val="FF0000"/>
                </a:solidFill>
              </a:rPr>
              <a:t>imported</a:t>
            </a:r>
            <a:r>
              <a:rPr lang="en" sz="1200"/>
              <a:t>. Imports are done at the top of the class file.</a:t>
            </a:r>
            <a:endParaRPr sz="1200"/>
          </a:p>
        </p:txBody>
      </p:sp>
      <p:sp>
        <p:nvSpPr>
          <p:cNvPr id="752" name="Google Shape;752;p81"/>
          <p:cNvSpPr/>
          <p:nvPr/>
        </p:nvSpPr>
        <p:spPr>
          <a:xfrm>
            <a:off x="1920500" y="2681575"/>
            <a:ext cx="216350" cy="286025"/>
          </a:xfrm>
          <a:custGeom>
            <a:rect b="b" l="l" r="r" t="t"/>
            <a:pathLst>
              <a:path extrusionOk="0" h="11441" w="8654">
                <a:moveTo>
                  <a:pt x="0" y="0"/>
                </a:moveTo>
                <a:cubicBezTo>
                  <a:pt x="1430" y="681"/>
                  <a:pt x="8003" y="2179"/>
                  <a:pt x="8582" y="4086"/>
                </a:cubicBezTo>
                <a:cubicBezTo>
                  <a:pt x="9161" y="5993"/>
                  <a:pt x="4325" y="10215"/>
                  <a:pt x="3474" y="11441"/>
                </a:cubicBezTo>
              </a:path>
            </a:pathLst>
          </a:custGeom>
          <a:noFill/>
          <a:ln cap="flat" cmpd="sng" w="19050">
            <a:solidFill>
              <a:srgbClr val="FF0000"/>
            </a:solidFill>
            <a:prstDash val="solid"/>
            <a:round/>
            <a:headEnd len="med" w="med" type="none"/>
            <a:tailEnd len="med" w="med" type="triangle"/>
          </a:ln>
        </p:spPr>
      </p:sp>
      <p:sp>
        <p:nvSpPr>
          <p:cNvPr id="753" name="Google Shape;753;p81"/>
          <p:cNvSpPr/>
          <p:nvPr/>
        </p:nvSpPr>
        <p:spPr>
          <a:xfrm>
            <a:off x="2543650" y="2681575"/>
            <a:ext cx="527750" cy="270709"/>
          </a:xfrm>
          <a:custGeom>
            <a:rect b="b" l="l" r="r" t="t"/>
            <a:pathLst>
              <a:path extrusionOk="0" h="12871" w="21110">
                <a:moveTo>
                  <a:pt x="0" y="0"/>
                </a:moveTo>
                <a:cubicBezTo>
                  <a:pt x="3337" y="409"/>
                  <a:pt x="16958" y="306"/>
                  <a:pt x="20023" y="2451"/>
                </a:cubicBezTo>
                <a:cubicBezTo>
                  <a:pt x="23088" y="4596"/>
                  <a:pt x="18661" y="11134"/>
                  <a:pt x="18388" y="12871"/>
                </a:cubicBezTo>
              </a:path>
            </a:pathLst>
          </a:custGeom>
          <a:noFill/>
          <a:ln cap="flat" cmpd="sng" w="19050">
            <a:solidFill>
              <a:srgbClr val="FF0000"/>
            </a:solidFill>
            <a:prstDash val="solid"/>
            <a:round/>
            <a:headEnd len="med" w="med" type="none"/>
            <a:tailEnd len="med" w="med" type="triangle"/>
          </a:ln>
        </p:spPr>
      </p:sp>
      <p:sp>
        <p:nvSpPr>
          <p:cNvPr id="754" name="Google Shape;754;p81"/>
          <p:cNvSpPr txBox="1"/>
          <p:nvPr>
            <p:ph idx="3" type="body"/>
          </p:nvPr>
        </p:nvSpPr>
        <p:spPr>
          <a:xfrm>
            <a:off x="303321" y="1873038"/>
            <a:ext cx="3725700" cy="863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The </a:t>
            </a:r>
            <a:r>
              <a:rPr lang="en" sz="1200">
                <a:solidFill>
                  <a:srgbClr val="FF0000"/>
                </a:solidFill>
                <a:latin typeface="Courier New"/>
                <a:ea typeface="Courier New"/>
                <a:cs typeface="Courier New"/>
                <a:sym typeface="Courier New"/>
              </a:rPr>
              <a:t>new</a:t>
            </a:r>
            <a:r>
              <a:rPr lang="en" sz="1200">
                <a:solidFill>
                  <a:srgbClr val="FF0000"/>
                </a:solidFill>
              </a:rPr>
              <a:t> </a:t>
            </a:r>
            <a:r>
              <a:rPr lang="en" sz="1200"/>
              <a:t>keyword will create a new </a:t>
            </a:r>
            <a:r>
              <a:rPr lang="en" sz="1200">
                <a:latin typeface="Courier New"/>
                <a:ea typeface="Courier New"/>
                <a:cs typeface="Courier New"/>
                <a:sym typeface="Courier New"/>
              </a:rPr>
              <a:t>Scanner</a:t>
            </a:r>
            <a:r>
              <a:rPr lang="en" sz="1200"/>
              <a:t> by </a:t>
            </a:r>
            <a:r>
              <a:rPr b="1" i="1" lang="en" sz="1200">
                <a:solidFill>
                  <a:srgbClr val="FF0000"/>
                </a:solidFill>
              </a:rPr>
              <a:t>calling its constructor</a:t>
            </a:r>
            <a:r>
              <a:rPr lang="en" sz="1200"/>
              <a:t>. The </a:t>
            </a:r>
            <a:r>
              <a:rPr lang="en" sz="1200">
                <a:latin typeface="Courier New"/>
                <a:ea typeface="Courier New"/>
                <a:cs typeface="Courier New"/>
                <a:sym typeface="Courier New"/>
              </a:rPr>
              <a:t>Scanner</a:t>
            </a:r>
            <a:r>
              <a:rPr lang="en" sz="1200"/>
              <a:t> needs to be configured to read from a specific data source, e.g. </a:t>
            </a:r>
            <a:r>
              <a:rPr b="1" i="1" lang="en" sz="1200">
                <a:solidFill>
                  <a:srgbClr val="FF0000"/>
                </a:solidFill>
              </a:rPr>
              <a:t>standard input</a:t>
            </a:r>
            <a:r>
              <a:rPr lang="en" sz="1200"/>
              <a:t> (</a:t>
            </a:r>
            <a:r>
              <a:rPr lang="en" sz="1200">
                <a:solidFill>
                  <a:srgbClr val="FF0000"/>
                </a:solidFill>
                <a:latin typeface="Courier New"/>
                <a:ea typeface="Courier New"/>
                <a:cs typeface="Courier New"/>
                <a:sym typeface="Courier New"/>
              </a:rPr>
              <a:t>System.in</a:t>
            </a:r>
            <a:r>
              <a:rPr lang="en" sz="1200"/>
              <a:t>).</a:t>
            </a:r>
            <a:endParaRPr sz="1200"/>
          </a:p>
        </p:txBody>
      </p:sp>
      <p:sp>
        <p:nvSpPr>
          <p:cNvPr id="755" name="Google Shape;755;p81"/>
          <p:cNvSpPr/>
          <p:nvPr/>
        </p:nvSpPr>
        <p:spPr>
          <a:xfrm>
            <a:off x="107121" y="3342128"/>
            <a:ext cx="475150" cy="963700"/>
          </a:xfrm>
          <a:custGeom>
            <a:rect b="b" l="l" r="r" t="t"/>
            <a:pathLst>
              <a:path extrusionOk="0" h="38548" w="19006">
                <a:moveTo>
                  <a:pt x="9812" y="38548"/>
                </a:moveTo>
                <a:cubicBezTo>
                  <a:pt x="8212" y="32759"/>
                  <a:pt x="-1322" y="10150"/>
                  <a:pt x="210" y="3816"/>
                </a:cubicBezTo>
                <a:cubicBezTo>
                  <a:pt x="1742" y="-2517"/>
                  <a:pt x="15873" y="1092"/>
                  <a:pt x="19006" y="547"/>
                </a:cubicBezTo>
              </a:path>
            </a:pathLst>
          </a:custGeom>
          <a:noFill/>
          <a:ln cap="flat" cmpd="sng" w="19050">
            <a:solidFill>
              <a:srgbClr val="FF0000"/>
            </a:solidFill>
            <a:prstDash val="solid"/>
            <a:round/>
            <a:headEnd len="med" w="med" type="none"/>
            <a:tailEnd len="med" w="med" type="triangle"/>
          </a:ln>
        </p:spPr>
      </p:sp>
      <p:sp>
        <p:nvSpPr>
          <p:cNvPr id="756" name="Google Shape;756;p81"/>
          <p:cNvSpPr/>
          <p:nvPr/>
        </p:nvSpPr>
        <p:spPr>
          <a:xfrm>
            <a:off x="1777500" y="3887000"/>
            <a:ext cx="624475" cy="408625"/>
          </a:xfrm>
          <a:custGeom>
            <a:rect b="b" l="l" r="r" t="t"/>
            <a:pathLst>
              <a:path extrusionOk="0" h="16345" w="24979">
                <a:moveTo>
                  <a:pt x="5108" y="16345"/>
                </a:moveTo>
                <a:cubicBezTo>
                  <a:pt x="8411" y="14370"/>
                  <a:pt x="25777" y="7219"/>
                  <a:pt x="24926" y="4495"/>
                </a:cubicBezTo>
                <a:cubicBezTo>
                  <a:pt x="24075" y="1771"/>
                  <a:pt x="4154" y="749"/>
                  <a:pt x="0" y="0"/>
                </a:cubicBezTo>
              </a:path>
            </a:pathLst>
          </a:custGeom>
          <a:noFill/>
          <a:ln cap="flat" cmpd="sng" w="19050">
            <a:solidFill>
              <a:srgbClr val="FF0000"/>
            </a:solidFill>
            <a:prstDash val="solid"/>
            <a:round/>
            <a:headEnd len="med" w="med" type="none"/>
            <a:tailEnd len="med" w="med" type="triangle"/>
          </a:ln>
        </p:spPr>
      </p:sp>
      <p:sp>
        <p:nvSpPr>
          <p:cNvPr id="757" name="Google Shape;757;p81"/>
          <p:cNvSpPr txBox="1"/>
          <p:nvPr>
            <p:ph idx="3" type="body"/>
          </p:nvPr>
        </p:nvSpPr>
        <p:spPr>
          <a:xfrm>
            <a:off x="303325" y="4148300"/>
            <a:ext cx="3725700" cy="863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Methods like </a:t>
            </a:r>
            <a:r>
              <a:rPr lang="en" sz="1200">
                <a:solidFill>
                  <a:srgbClr val="FF0000"/>
                </a:solidFill>
                <a:latin typeface="Courier New"/>
                <a:ea typeface="Courier New"/>
                <a:cs typeface="Courier New"/>
                <a:sym typeface="Courier New"/>
              </a:rPr>
              <a:t>next()</a:t>
            </a:r>
            <a:r>
              <a:rPr lang="en" sz="1200"/>
              <a:t>, </a:t>
            </a:r>
            <a:r>
              <a:rPr lang="en" sz="1200">
                <a:solidFill>
                  <a:srgbClr val="FF0000"/>
                </a:solidFill>
                <a:latin typeface="Courier New"/>
                <a:ea typeface="Courier New"/>
                <a:cs typeface="Courier New"/>
                <a:sym typeface="Courier New"/>
              </a:rPr>
              <a:t>nextLine()</a:t>
            </a:r>
            <a:r>
              <a:rPr lang="en" sz="1200"/>
              <a:t>, and </a:t>
            </a:r>
            <a:r>
              <a:rPr lang="en" sz="1200">
                <a:solidFill>
                  <a:srgbClr val="FF0000"/>
                </a:solidFill>
                <a:latin typeface="Courier New"/>
                <a:ea typeface="Courier New"/>
                <a:cs typeface="Courier New"/>
                <a:sym typeface="Courier New"/>
              </a:rPr>
              <a:t>nextInt()</a:t>
            </a:r>
            <a:r>
              <a:rPr lang="en" sz="1200"/>
              <a:t> will return input typed by the user into the terminal. The </a:t>
            </a:r>
            <a:r>
              <a:rPr lang="en" sz="1200">
                <a:latin typeface="Courier New"/>
                <a:ea typeface="Courier New"/>
                <a:cs typeface="Courier New"/>
                <a:sym typeface="Courier New"/>
              </a:rPr>
              <a:t>Scanner</a:t>
            </a:r>
            <a:r>
              <a:rPr lang="en" sz="1200"/>
              <a:t> should be </a:t>
            </a:r>
            <a:r>
              <a:rPr b="1" i="1" lang="en" sz="1200">
                <a:solidFill>
                  <a:srgbClr val="FF0000"/>
                </a:solidFill>
              </a:rPr>
              <a:t>closed </a:t>
            </a:r>
            <a:r>
              <a:rPr lang="en" sz="1200"/>
              <a:t>when it is no longer needed.</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000"/>
                                        <p:tgtEl>
                                          <p:spTgt spid="75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82"/>
          <p:cNvSpPr txBox="1"/>
          <p:nvPr>
            <p:ph idx="2" type="body"/>
          </p:nvPr>
        </p:nvSpPr>
        <p:spPr>
          <a:xfrm>
            <a:off x="3855750" y="1814150"/>
            <a:ext cx="5100300" cy="3055500"/>
          </a:xfrm>
          <a:prstGeom prst="rect">
            <a:avLst/>
          </a:prstGeom>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sz="1400"/>
              <a:t>Create a new Java class in a file named "</a:t>
            </a:r>
            <a:r>
              <a:rPr lang="en" sz="1400">
                <a:solidFill>
                  <a:srgbClr val="FF0000"/>
                </a:solidFill>
                <a:latin typeface="Courier New"/>
                <a:ea typeface="Courier New"/>
                <a:cs typeface="Courier New"/>
                <a:sym typeface="Courier New"/>
              </a:rPr>
              <a:t>Hello.java</a:t>
            </a:r>
            <a:r>
              <a:rPr lang="en" sz="1400"/>
              <a:t>" and define a new method named "</a:t>
            </a:r>
            <a:r>
              <a:rPr lang="en" sz="1400">
                <a:solidFill>
                  <a:srgbClr val="FF0000"/>
                </a:solidFill>
                <a:latin typeface="Courier New"/>
                <a:ea typeface="Courier New"/>
                <a:cs typeface="Courier New"/>
                <a:sym typeface="Courier New"/>
              </a:rPr>
              <a:t>helloYou</a:t>
            </a:r>
            <a:r>
              <a:rPr lang="en" sz="1400"/>
              <a:t>".</a:t>
            </a:r>
            <a:endParaRPr sz="1400"/>
          </a:p>
          <a:p>
            <a:pPr indent="-304800" lvl="1" marL="914400" rtl="0" algn="l">
              <a:spcBef>
                <a:spcPts val="0"/>
              </a:spcBef>
              <a:spcAft>
                <a:spcPts val="0"/>
              </a:spcAft>
              <a:buSzPts val="1200"/>
              <a:buChar char="○"/>
            </a:pPr>
            <a:r>
              <a:rPr lang="en" sz="1200"/>
              <a:t>Prompt the user to enter their </a:t>
            </a:r>
            <a:r>
              <a:rPr b="1" i="1" lang="en" sz="1200">
                <a:solidFill>
                  <a:srgbClr val="FF0000"/>
                </a:solidFill>
              </a:rPr>
              <a:t>name</a:t>
            </a:r>
            <a:r>
              <a:rPr lang="en" sz="1200"/>
              <a:t>.</a:t>
            </a:r>
            <a:endParaRPr sz="1200"/>
          </a:p>
          <a:p>
            <a:pPr indent="-304800" lvl="2" marL="1371600" rtl="0" algn="l">
              <a:spcBef>
                <a:spcPts val="0"/>
              </a:spcBef>
              <a:spcAft>
                <a:spcPts val="0"/>
              </a:spcAft>
              <a:buSzPts val="1200"/>
              <a:buChar char="■"/>
            </a:pPr>
            <a:r>
              <a:rPr lang="en" sz="1200"/>
              <a:t>Hint: the </a:t>
            </a:r>
            <a:r>
              <a:rPr lang="en" sz="1200">
                <a:latin typeface="Courier New"/>
                <a:ea typeface="Courier New"/>
                <a:cs typeface="Courier New"/>
                <a:sym typeface="Courier New"/>
              </a:rPr>
              <a:t>System.out.</a:t>
            </a:r>
            <a:r>
              <a:rPr lang="en" sz="1200">
                <a:solidFill>
                  <a:srgbClr val="FF0000"/>
                </a:solidFill>
                <a:latin typeface="Courier New"/>
                <a:ea typeface="Courier New"/>
                <a:cs typeface="Courier New"/>
                <a:sym typeface="Courier New"/>
              </a:rPr>
              <a:t>print</a:t>
            </a:r>
            <a:r>
              <a:rPr lang="en" sz="1200">
                <a:latin typeface="Courier New"/>
                <a:ea typeface="Courier New"/>
                <a:cs typeface="Courier New"/>
                <a:sym typeface="Courier New"/>
              </a:rPr>
              <a:t>()</a:t>
            </a:r>
            <a:r>
              <a:rPr lang="en" sz="1200"/>
              <a:t> method will not terminate with a newline, so the user can type on the same line as the prompt.</a:t>
            </a:r>
            <a:endParaRPr sz="1200"/>
          </a:p>
          <a:p>
            <a:pPr indent="-304800" lvl="1" marL="914400" rtl="0" algn="l">
              <a:spcBef>
                <a:spcPts val="0"/>
              </a:spcBef>
              <a:spcAft>
                <a:spcPts val="0"/>
              </a:spcAft>
              <a:buSzPts val="1200"/>
              <a:buChar char="○"/>
            </a:pPr>
            <a:r>
              <a:rPr lang="en" sz="1200"/>
              <a:t>Use a </a:t>
            </a:r>
            <a:r>
              <a:rPr lang="en" sz="1200">
                <a:solidFill>
                  <a:srgbClr val="FF0000"/>
                </a:solidFill>
                <a:latin typeface="Courier New"/>
                <a:ea typeface="Courier New"/>
                <a:cs typeface="Courier New"/>
                <a:sym typeface="Courier New"/>
              </a:rPr>
              <a:t>Scanner</a:t>
            </a:r>
            <a:r>
              <a:rPr lang="en" sz="1200">
                <a:solidFill>
                  <a:srgbClr val="FF0000"/>
                </a:solidFill>
              </a:rPr>
              <a:t> </a:t>
            </a:r>
            <a:r>
              <a:rPr lang="en" sz="1200"/>
              <a:t>to read the user's input and store it in a variable.</a:t>
            </a:r>
            <a:endParaRPr sz="1200"/>
          </a:p>
          <a:p>
            <a:pPr indent="-304800" lvl="2" marL="1371600" rtl="0" algn="l">
              <a:spcBef>
                <a:spcPts val="0"/>
              </a:spcBef>
              <a:spcAft>
                <a:spcPts val="0"/>
              </a:spcAft>
              <a:buSzPts val="1200"/>
              <a:buChar char="■"/>
            </a:pPr>
            <a:r>
              <a:rPr lang="en" sz="1200"/>
              <a:t>Remember, </a:t>
            </a:r>
            <a:r>
              <a:rPr lang="en" sz="1200">
                <a:latin typeface="Courier New"/>
                <a:ea typeface="Courier New"/>
                <a:cs typeface="Courier New"/>
                <a:sym typeface="Courier New"/>
              </a:rPr>
              <a:t>Scanner</a:t>
            </a:r>
            <a:r>
              <a:rPr lang="en" sz="1200"/>
              <a:t> is in the </a:t>
            </a:r>
            <a:r>
              <a:rPr lang="en" sz="1200">
                <a:solidFill>
                  <a:srgbClr val="FF0000"/>
                </a:solidFill>
                <a:latin typeface="Courier New"/>
                <a:ea typeface="Courier New"/>
                <a:cs typeface="Courier New"/>
                <a:sym typeface="Courier New"/>
              </a:rPr>
              <a:t>java.util</a:t>
            </a:r>
            <a:r>
              <a:rPr lang="en" sz="1200"/>
              <a:t> package. Don't forget to import it!</a:t>
            </a:r>
            <a:endParaRPr sz="1200"/>
          </a:p>
          <a:p>
            <a:pPr indent="-304800" lvl="1" marL="914400" rtl="0" algn="l">
              <a:spcBef>
                <a:spcPts val="0"/>
              </a:spcBef>
              <a:spcAft>
                <a:spcPts val="0"/>
              </a:spcAft>
              <a:buSzPts val="1200"/>
              <a:buChar char="○"/>
            </a:pPr>
            <a:r>
              <a:rPr lang="en" sz="1200"/>
              <a:t>Print a message in the format </a:t>
            </a:r>
            <a:r>
              <a:rPr lang="en" sz="1200">
                <a:solidFill>
                  <a:srgbClr val="FF0000"/>
                </a:solidFill>
                <a:latin typeface="Courier New"/>
                <a:ea typeface="Courier New"/>
                <a:cs typeface="Courier New"/>
                <a:sym typeface="Courier New"/>
              </a:rPr>
              <a:t>"Hello, &lt;name&gt;!"</a:t>
            </a:r>
            <a:endParaRPr sz="1200"/>
          </a:p>
          <a:p>
            <a:pPr indent="-317500" lvl="0" marL="457200" rtl="0" algn="l">
              <a:spcBef>
                <a:spcPts val="0"/>
              </a:spcBef>
              <a:spcAft>
                <a:spcPts val="0"/>
              </a:spcAft>
              <a:buSzPts val="1400"/>
              <a:buChar char="●"/>
            </a:pPr>
            <a:r>
              <a:rPr b="1" i="1" lang="en" sz="1400">
                <a:solidFill>
                  <a:srgbClr val="FF0000"/>
                </a:solidFill>
              </a:rPr>
              <a:t>Call</a:t>
            </a:r>
            <a:r>
              <a:rPr lang="en" sz="1400">
                <a:solidFill>
                  <a:srgbClr val="FF0000"/>
                </a:solidFill>
              </a:rPr>
              <a:t> </a:t>
            </a:r>
            <a:r>
              <a:rPr lang="en" sz="1400"/>
              <a:t>your method from </a:t>
            </a:r>
            <a:r>
              <a:rPr lang="en" sz="1400">
                <a:solidFill>
                  <a:srgbClr val="FF0000"/>
                </a:solidFill>
                <a:latin typeface="Courier New"/>
                <a:ea typeface="Courier New"/>
                <a:cs typeface="Courier New"/>
                <a:sym typeface="Courier New"/>
              </a:rPr>
              <a:t>main</a:t>
            </a:r>
            <a:r>
              <a:rPr lang="en" sz="1400"/>
              <a:t>.</a:t>
            </a:r>
            <a:endParaRPr sz="1400"/>
          </a:p>
          <a:p>
            <a:pPr indent="-317500" lvl="0" marL="457200" rtl="0" algn="l">
              <a:spcBef>
                <a:spcPts val="0"/>
              </a:spcBef>
              <a:spcAft>
                <a:spcPts val="0"/>
              </a:spcAft>
              <a:buSzPts val="1400"/>
              <a:buChar char="●"/>
            </a:pPr>
            <a:r>
              <a:rPr lang="en" sz="1400"/>
              <a:t>Run the class.</a:t>
            </a:r>
            <a:endParaRPr sz="1400"/>
          </a:p>
        </p:txBody>
      </p:sp>
      <p:pic>
        <p:nvPicPr>
          <p:cNvPr id="763" name="Google Shape;763;p82"/>
          <p:cNvPicPr preferRelativeResize="0"/>
          <p:nvPr/>
        </p:nvPicPr>
        <p:blipFill rotWithShape="1">
          <a:blip r:embed="rId3">
            <a:alphaModFix/>
          </a:blip>
          <a:srcRect b="10367" l="0" r="0" t="11384"/>
          <a:stretch/>
        </p:blipFill>
        <p:spPr>
          <a:xfrm>
            <a:off x="422275" y="1646301"/>
            <a:ext cx="3103500" cy="1714284"/>
          </a:xfrm>
          <a:prstGeom prst="rect">
            <a:avLst/>
          </a:prstGeom>
          <a:noFill/>
          <a:ln>
            <a:noFill/>
          </a:ln>
        </p:spPr>
      </p:pic>
      <p:sp>
        <p:nvSpPr>
          <p:cNvPr id="764" name="Google Shape;764;p82"/>
          <p:cNvSpPr txBox="1"/>
          <p:nvPr>
            <p:ph idx="1" type="body"/>
          </p:nvPr>
        </p:nvSpPr>
        <p:spPr>
          <a:xfrm>
            <a:off x="65250" y="731625"/>
            <a:ext cx="89559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You may remember that "Hello, You!" is a modified version of the classic "Hello, World!" program that prompts the user to enter their name and prints a customized "Hello!" message to standard output. Practice using </a:t>
            </a:r>
            <a:r>
              <a:rPr lang="en">
                <a:latin typeface="Courier New"/>
                <a:ea typeface="Courier New"/>
                <a:cs typeface="Courier New"/>
                <a:sym typeface="Courier New"/>
              </a:rPr>
              <a:t>Scanner</a:t>
            </a:r>
            <a:r>
              <a:rPr lang="en"/>
              <a:t> to implement it now.</a:t>
            </a:r>
            <a:endParaRPr/>
          </a:p>
        </p:txBody>
      </p:sp>
      <p:sp>
        <p:nvSpPr>
          <p:cNvPr id="765" name="Google Shape;765;p8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6" name="Google Shape;766;p82"/>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Hello, You! </a:t>
            </a:r>
            <a:endParaRPr/>
          </a:p>
        </p:txBody>
      </p:sp>
      <p:sp>
        <p:nvSpPr>
          <p:cNvPr id="767" name="Google Shape;767;p82"/>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1.16</a:t>
            </a:r>
            <a:endParaRPr/>
          </a:p>
        </p:txBody>
      </p:sp>
      <p:sp>
        <p:nvSpPr>
          <p:cNvPr id="768" name="Google Shape;768;p82"/>
          <p:cNvSpPr txBox="1"/>
          <p:nvPr>
            <p:ph idx="4" type="body"/>
          </p:nvPr>
        </p:nvSpPr>
        <p:spPr>
          <a:xfrm>
            <a:off x="227125" y="3840331"/>
            <a:ext cx="3493800" cy="11082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00">
                <a:solidFill>
                  <a:srgbClr val="267F99"/>
                </a:solidFill>
                <a:latin typeface="Consolas"/>
                <a:ea typeface="Consolas"/>
                <a:cs typeface="Consolas"/>
                <a:sym typeface="Consolas"/>
              </a:rPr>
              <a:t>Scanner</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 = </a:t>
            </a:r>
            <a:r>
              <a:rPr lang="en" sz="1000">
                <a:solidFill>
                  <a:srgbClr val="AF00DB"/>
                </a:solidFill>
                <a:latin typeface="Consolas"/>
                <a:ea typeface="Consolas"/>
                <a:cs typeface="Consolas"/>
                <a:sym typeface="Consolas"/>
              </a:rPr>
              <a:t>new</a:t>
            </a:r>
            <a:r>
              <a:rPr lang="en" sz="1000">
                <a:solidFill>
                  <a:srgbClr val="000000"/>
                </a:solidFill>
                <a:latin typeface="Consolas"/>
                <a:ea typeface="Consolas"/>
                <a:cs typeface="Consolas"/>
                <a:sym typeface="Consolas"/>
              </a:rPr>
              <a:t> </a:t>
            </a:r>
            <a:r>
              <a:rPr lang="en" sz="1000">
                <a:solidFill>
                  <a:srgbClr val="795E26"/>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in</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print</a:t>
            </a:r>
            <a:r>
              <a:rPr lang="en" sz="1000">
                <a:solidFill>
                  <a:srgbClr val="000000"/>
                </a:solidFill>
                <a:latin typeface="Consolas"/>
                <a:ea typeface="Consolas"/>
                <a:cs typeface="Consolas"/>
                <a:sym typeface="Consolas"/>
              </a:rPr>
              <a:t>(</a:t>
            </a:r>
            <a:r>
              <a:rPr lang="en" sz="1000">
                <a:solidFill>
                  <a:srgbClr val="A31515"/>
                </a:solidFill>
                <a:latin typeface="Consolas"/>
                <a:ea typeface="Consolas"/>
                <a:cs typeface="Consolas"/>
                <a:sym typeface="Consolas"/>
              </a:rPr>
              <a:t>"Enter age: "</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age</a:t>
            </a:r>
            <a:r>
              <a:rPr lang="en" sz="1000">
                <a:solidFill>
                  <a:srgbClr val="000000"/>
                </a:solidFill>
                <a:latin typeface="Consolas"/>
                <a:ea typeface="Consolas"/>
                <a:cs typeface="Consolas"/>
                <a:sym typeface="Consolas"/>
              </a:rPr>
              <a:t> = </a:t>
            </a: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nextInt</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months</a:t>
            </a:r>
            <a:r>
              <a:rPr lang="en" sz="1000">
                <a:solidFill>
                  <a:srgbClr val="000000"/>
                </a:solidFill>
                <a:latin typeface="Consolas"/>
                <a:ea typeface="Consolas"/>
                <a:cs typeface="Consolas"/>
                <a:sym typeface="Consolas"/>
              </a:rPr>
              <a:t> = age * </a:t>
            </a:r>
            <a:r>
              <a:rPr lang="en" sz="1000">
                <a:solidFill>
                  <a:srgbClr val="098658"/>
                </a:solidFill>
                <a:latin typeface="Consolas"/>
                <a:ea typeface="Consolas"/>
                <a:cs typeface="Consolas"/>
                <a:sym typeface="Consolas"/>
              </a:rPr>
              <a:t>12</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println</a:t>
            </a:r>
            <a:r>
              <a:rPr lang="en" sz="1000">
                <a:solidFill>
                  <a:srgbClr val="000000"/>
                </a:solidFill>
                <a:latin typeface="Consolas"/>
                <a:ea typeface="Consolas"/>
                <a:cs typeface="Consolas"/>
                <a:sym typeface="Consolas"/>
              </a:rPr>
              <a:t>(</a:t>
            </a:r>
            <a:r>
              <a:rPr lang="en" sz="1000">
                <a:solidFill>
                  <a:srgbClr val="A31515"/>
                </a:solidFill>
                <a:latin typeface="Consolas"/>
                <a:ea typeface="Consolas"/>
                <a:cs typeface="Consolas"/>
                <a:sym typeface="Consolas"/>
              </a:rPr>
              <a:t>"Age in months: "</a:t>
            </a:r>
            <a:r>
              <a:rPr lang="en" sz="1000">
                <a:solidFill>
                  <a:srgbClr val="000000"/>
                </a:solidFill>
                <a:latin typeface="Consolas"/>
                <a:ea typeface="Consolas"/>
                <a:cs typeface="Consolas"/>
                <a:sym typeface="Consolas"/>
              </a:rPr>
              <a:t> + months);</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close</a:t>
            </a:r>
            <a:r>
              <a:rPr lang="en" sz="1000">
                <a:solidFill>
                  <a:srgbClr val="000000"/>
                </a:solidFill>
                <a:latin typeface="Consolas"/>
                <a:ea typeface="Consolas"/>
                <a:cs typeface="Consolas"/>
                <a:sym typeface="Consolas"/>
              </a:rPr>
              <a:t>();</a:t>
            </a:r>
            <a:endParaRPr sz="1000">
              <a:solidFill>
                <a:srgbClr val="999999"/>
              </a:solidFill>
              <a:latin typeface="Consolas"/>
              <a:ea typeface="Consolas"/>
              <a:cs typeface="Consolas"/>
              <a:sym typeface="Consolas"/>
            </a:endParaRPr>
          </a:p>
        </p:txBody>
      </p:sp>
      <p:sp>
        <p:nvSpPr>
          <p:cNvPr id="769" name="Google Shape;769;p82"/>
          <p:cNvSpPr txBox="1"/>
          <p:nvPr>
            <p:ph idx="4" type="body"/>
          </p:nvPr>
        </p:nvSpPr>
        <p:spPr>
          <a:xfrm>
            <a:off x="227125" y="3393000"/>
            <a:ext cx="3493800" cy="338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00">
                <a:solidFill>
                  <a:srgbClr val="0000FF"/>
                </a:solidFill>
                <a:latin typeface="Consolas"/>
                <a:ea typeface="Consolas"/>
                <a:cs typeface="Consolas"/>
                <a:sym typeface="Consolas"/>
              </a:rPr>
              <a:t>import</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java</a:t>
            </a:r>
            <a:r>
              <a:rPr lang="en" sz="1000">
                <a:solidFill>
                  <a:srgbClr val="000000"/>
                </a:solidFill>
                <a:latin typeface="Consolas"/>
                <a:ea typeface="Consolas"/>
                <a:cs typeface="Consolas"/>
                <a:sym typeface="Consolas"/>
              </a:rPr>
              <a:t>.</a:t>
            </a:r>
            <a:r>
              <a:rPr lang="en" sz="1000">
                <a:solidFill>
                  <a:srgbClr val="267F99"/>
                </a:solidFill>
                <a:latin typeface="Consolas"/>
                <a:ea typeface="Consolas"/>
                <a:cs typeface="Consolas"/>
                <a:sym typeface="Consolas"/>
              </a:rPr>
              <a:t>util</a:t>
            </a:r>
            <a:r>
              <a:rPr lang="en" sz="1000">
                <a:solidFill>
                  <a:srgbClr val="000000"/>
                </a:solidFill>
                <a:latin typeface="Consolas"/>
                <a:ea typeface="Consolas"/>
                <a:cs typeface="Consolas"/>
                <a:sym typeface="Consolas"/>
              </a:rPr>
              <a:t>.</a:t>
            </a:r>
            <a:r>
              <a:rPr lang="en" sz="1000">
                <a:solidFill>
                  <a:srgbClr val="267F99"/>
                </a:solidFill>
                <a:latin typeface="Consolas"/>
                <a:ea typeface="Consolas"/>
                <a:cs typeface="Consolas"/>
                <a:sym typeface="Consolas"/>
              </a:rPr>
              <a:t>Scanner</a:t>
            </a:r>
            <a:r>
              <a:rPr lang="en" sz="1000">
                <a:solidFill>
                  <a:srgbClr val="000000"/>
                </a:solidFill>
                <a:latin typeface="Consolas"/>
                <a:ea typeface="Consolas"/>
                <a:cs typeface="Consolas"/>
                <a:sym typeface="Consolas"/>
              </a:rPr>
              <a:t>; </a:t>
            </a:r>
            <a:r>
              <a:rPr lang="en" sz="1000">
                <a:solidFill>
                  <a:srgbClr val="008000"/>
                </a:solidFill>
                <a:latin typeface="Consolas"/>
                <a:ea typeface="Consolas"/>
                <a:cs typeface="Consolas"/>
                <a:sym typeface="Consolas"/>
              </a:rPr>
              <a:t>// import!</a:t>
            </a:r>
            <a:endParaRPr sz="1000">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3"/>
          <p:cNvSpPr txBox="1"/>
          <p:nvPr>
            <p:ph idx="1" type="body"/>
          </p:nvPr>
        </p:nvSpPr>
        <p:spPr>
          <a:xfrm>
            <a:off x="65250" y="731625"/>
            <a:ext cx="89559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We'll be using the </a:t>
            </a:r>
            <a:r>
              <a:rPr lang="en">
                <a:latin typeface="Courier New"/>
                <a:ea typeface="Courier New"/>
                <a:cs typeface="Courier New"/>
                <a:sym typeface="Courier New"/>
              </a:rPr>
              <a:t>Scanner</a:t>
            </a:r>
            <a:r>
              <a:rPr lang="en"/>
              <a:t> a lot to read user input from standard input. Let's practice a little more by making an improvement to the five function calculator by prompting the user to enter the values to add, subtract, multiply, divide, and raise.</a:t>
            </a:r>
            <a:endParaRPr/>
          </a:p>
        </p:txBody>
      </p:sp>
      <p:sp>
        <p:nvSpPr>
          <p:cNvPr id="775" name="Google Shape;775;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6" name="Google Shape;776;p83"/>
          <p:cNvSpPr txBox="1"/>
          <p:nvPr>
            <p:ph idx="2" type="body"/>
          </p:nvPr>
        </p:nvSpPr>
        <p:spPr>
          <a:xfrm>
            <a:off x="3840775" y="1751950"/>
            <a:ext cx="4988100" cy="2110200"/>
          </a:xfrm>
          <a:prstGeom prst="rect">
            <a:avLst/>
          </a:prstGeom>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sz="1700"/>
              <a:t>Open your </a:t>
            </a:r>
            <a:r>
              <a:rPr lang="en" sz="1700">
                <a:latin typeface="Courier New"/>
                <a:ea typeface="Courier New"/>
                <a:cs typeface="Courier New"/>
                <a:sym typeface="Courier New"/>
              </a:rPr>
              <a:t>Calculon</a:t>
            </a:r>
            <a:r>
              <a:rPr lang="en" sz="1700"/>
              <a:t> class and update your </a:t>
            </a:r>
            <a:r>
              <a:rPr lang="en" sz="1700">
                <a:latin typeface="Courier New"/>
                <a:ea typeface="Courier New"/>
                <a:cs typeface="Courier New"/>
                <a:sym typeface="Courier New"/>
              </a:rPr>
              <a:t>main</a:t>
            </a:r>
            <a:r>
              <a:rPr lang="en" sz="1700"/>
              <a:t> method.</a:t>
            </a:r>
            <a:endParaRPr sz="1700"/>
          </a:p>
          <a:p>
            <a:pPr indent="-323850" lvl="1" marL="914400" rtl="0" algn="l">
              <a:spcBef>
                <a:spcPts val="0"/>
              </a:spcBef>
              <a:spcAft>
                <a:spcPts val="0"/>
              </a:spcAft>
              <a:buSzPts val="1500"/>
              <a:buChar char="○"/>
            </a:pPr>
            <a:r>
              <a:rPr b="1" i="1" lang="en" sz="1500">
                <a:solidFill>
                  <a:srgbClr val="FF0000"/>
                </a:solidFill>
              </a:rPr>
              <a:t>Prompt </a:t>
            </a:r>
            <a:r>
              <a:rPr lang="en" sz="1500"/>
              <a:t>the user to enter two floating point operands.</a:t>
            </a:r>
            <a:endParaRPr sz="1500"/>
          </a:p>
          <a:p>
            <a:pPr indent="-323850" lvl="1" marL="914400" rtl="0" algn="l">
              <a:spcBef>
                <a:spcPts val="0"/>
              </a:spcBef>
              <a:spcAft>
                <a:spcPts val="0"/>
              </a:spcAft>
              <a:buSzPts val="1500"/>
              <a:buChar char="○"/>
            </a:pPr>
            <a:r>
              <a:rPr b="1" i="1" lang="en" sz="1500">
                <a:solidFill>
                  <a:srgbClr val="FF0000"/>
                </a:solidFill>
              </a:rPr>
              <a:t>Print </a:t>
            </a:r>
            <a:r>
              <a:rPr lang="en" sz="1500"/>
              <a:t>the results of calling </a:t>
            </a:r>
            <a:r>
              <a:rPr b="1" i="1" lang="en" sz="1500">
                <a:solidFill>
                  <a:srgbClr val="FF0000"/>
                </a:solidFill>
              </a:rPr>
              <a:t>all five methods </a:t>
            </a:r>
            <a:r>
              <a:rPr lang="en" sz="1500"/>
              <a:t>on your calculator.</a:t>
            </a:r>
            <a:endParaRPr sz="1500"/>
          </a:p>
          <a:p>
            <a:pPr indent="-336550" lvl="0" marL="457200" rtl="0" algn="l">
              <a:spcBef>
                <a:spcPts val="0"/>
              </a:spcBef>
              <a:spcAft>
                <a:spcPts val="0"/>
              </a:spcAft>
              <a:buSzPts val="1700"/>
              <a:buChar char="●"/>
            </a:pPr>
            <a:r>
              <a:rPr lang="en" sz="1700"/>
              <a:t>Run the class.</a:t>
            </a:r>
            <a:endParaRPr sz="1700"/>
          </a:p>
        </p:txBody>
      </p:sp>
      <p:sp>
        <p:nvSpPr>
          <p:cNvPr id="777" name="Google Shape;777;p83"/>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Calculon+++</a:t>
            </a:r>
            <a:endParaRPr/>
          </a:p>
        </p:txBody>
      </p:sp>
      <p:sp>
        <p:nvSpPr>
          <p:cNvPr id="778" name="Google Shape;778;p83"/>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1.17</a:t>
            </a:r>
            <a:endParaRPr/>
          </a:p>
        </p:txBody>
      </p:sp>
      <p:sp>
        <p:nvSpPr>
          <p:cNvPr id="779" name="Google Shape;779;p83"/>
          <p:cNvSpPr txBox="1"/>
          <p:nvPr>
            <p:ph idx="4" type="body"/>
          </p:nvPr>
        </p:nvSpPr>
        <p:spPr>
          <a:xfrm>
            <a:off x="227125" y="3840331"/>
            <a:ext cx="3493800" cy="11082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00">
                <a:solidFill>
                  <a:srgbClr val="267F99"/>
                </a:solidFill>
                <a:latin typeface="Consolas"/>
                <a:ea typeface="Consolas"/>
                <a:cs typeface="Consolas"/>
                <a:sym typeface="Consolas"/>
              </a:rPr>
              <a:t>Scanner</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 = </a:t>
            </a:r>
            <a:r>
              <a:rPr lang="en" sz="1000">
                <a:solidFill>
                  <a:srgbClr val="AF00DB"/>
                </a:solidFill>
                <a:latin typeface="Consolas"/>
                <a:ea typeface="Consolas"/>
                <a:cs typeface="Consolas"/>
                <a:sym typeface="Consolas"/>
              </a:rPr>
              <a:t>new</a:t>
            </a:r>
            <a:r>
              <a:rPr lang="en" sz="1000">
                <a:solidFill>
                  <a:srgbClr val="000000"/>
                </a:solidFill>
                <a:latin typeface="Consolas"/>
                <a:ea typeface="Consolas"/>
                <a:cs typeface="Consolas"/>
                <a:sym typeface="Consolas"/>
              </a:rPr>
              <a:t> </a:t>
            </a:r>
            <a:r>
              <a:rPr lang="en" sz="1000">
                <a:solidFill>
                  <a:srgbClr val="795E26"/>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in</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print</a:t>
            </a:r>
            <a:r>
              <a:rPr lang="en" sz="1000">
                <a:solidFill>
                  <a:srgbClr val="000000"/>
                </a:solidFill>
                <a:latin typeface="Consolas"/>
                <a:ea typeface="Consolas"/>
                <a:cs typeface="Consolas"/>
                <a:sym typeface="Consolas"/>
              </a:rPr>
              <a:t>(</a:t>
            </a:r>
            <a:r>
              <a:rPr lang="en" sz="1000">
                <a:solidFill>
                  <a:srgbClr val="A31515"/>
                </a:solidFill>
                <a:latin typeface="Consolas"/>
                <a:ea typeface="Consolas"/>
                <a:cs typeface="Consolas"/>
                <a:sym typeface="Consolas"/>
              </a:rPr>
              <a:t>"Enter age: "</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age</a:t>
            </a:r>
            <a:r>
              <a:rPr lang="en" sz="1000">
                <a:solidFill>
                  <a:srgbClr val="000000"/>
                </a:solidFill>
                <a:latin typeface="Consolas"/>
                <a:ea typeface="Consolas"/>
                <a:cs typeface="Consolas"/>
                <a:sym typeface="Consolas"/>
              </a:rPr>
              <a:t> = </a:t>
            </a: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nextInt</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months</a:t>
            </a:r>
            <a:r>
              <a:rPr lang="en" sz="1000">
                <a:solidFill>
                  <a:srgbClr val="000000"/>
                </a:solidFill>
                <a:latin typeface="Consolas"/>
                <a:ea typeface="Consolas"/>
                <a:cs typeface="Consolas"/>
                <a:sym typeface="Consolas"/>
              </a:rPr>
              <a:t> = age * </a:t>
            </a:r>
            <a:r>
              <a:rPr lang="en" sz="1000">
                <a:solidFill>
                  <a:srgbClr val="098658"/>
                </a:solidFill>
                <a:latin typeface="Consolas"/>
                <a:ea typeface="Consolas"/>
                <a:cs typeface="Consolas"/>
                <a:sym typeface="Consolas"/>
              </a:rPr>
              <a:t>12</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println</a:t>
            </a:r>
            <a:r>
              <a:rPr lang="en" sz="1000">
                <a:solidFill>
                  <a:srgbClr val="000000"/>
                </a:solidFill>
                <a:latin typeface="Consolas"/>
                <a:ea typeface="Consolas"/>
                <a:cs typeface="Consolas"/>
                <a:sym typeface="Consolas"/>
              </a:rPr>
              <a:t>(</a:t>
            </a:r>
            <a:r>
              <a:rPr lang="en" sz="1000">
                <a:solidFill>
                  <a:srgbClr val="A31515"/>
                </a:solidFill>
                <a:latin typeface="Consolas"/>
                <a:ea typeface="Consolas"/>
                <a:cs typeface="Consolas"/>
                <a:sym typeface="Consolas"/>
              </a:rPr>
              <a:t>"Age in months: "</a:t>
            </a:r>
            <a:r>
              <a:rPr lang="en" sz="1000">
                <a:solidFill>
                  <a:srgbClr val="000000"/>
                </a:solidFill>
                <a:latin typeface="Consolas"/>
                <a:ea typeface="Consolas"/>
                <a:cs typeface="Consolas"/>
                <a:sym typeface="Consolas"/>
              </a:rPr>
              <a:t> + months);</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close</a:t>
            </a:r>
            <a:r>
              <a:rPr lang="en" sz="1000">
                <a:solidFill>
                  <a:srgbClr val="000000"/>
                </a:solidFill>
                <a:latin typeface="Consolas"/>
                <a:ea typeface="Consolas"/>
                <a:cs typeface="Consolas"/>
                <a:sym typeface="Consolas"/>
              </a:rPr>
              <a:t>();</a:t>
            </a:r>
            <a:endParaRPr sz="1000">
              <a:solidFill>
                <a:srgbClr val="999999"/>
              </a:solidFill>
              <a:latin typeface="Consolas"/>
              <a:ea typeface="Consolas"/>
              <a:cs typeface="Consolas"/>
              <a:sym typeface="Consolas"/>
            </a:endParaRPr>
          </a:p>
        </p:txBody>
      </p:sp>
      <p:sp>
        <p:nvSpPr>
          <p:cNvPr id="780" name="Google Shape;780;p83"/>
          <p:cNvSpPr txBox="1"/>
          <p:nvPr>
            <p:ph idx="4" type="body"/>
          </p:nvPr>
        </p:nvSpPr>
        <p:spPr>
          <a:xfrm>
            <a:off x="227125" y="3431766"/>
            <a:ext cx="3493800" cy="338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00">
                <a:solidFill>
                  <a:srgbClr val="0000FF"/>
                </a:solidFill>
                <a:latin typeface="Consolas"/>
                <a:ea typeface="Consolas"/>
                <a:cs typeface="Consolas"/>
                <a:sym typeface="Consolas"/>
              </a:rPr>
              <a:t>import</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java</a:t>
            </a:r>
            <a:r>
              <a:rPr lang="en" sz="1000">
                <a:solidFill>
                  <a:srgbClr val="000000"/>
                </a:solidFill>
                <a:latin typeface="Consolas"/>
                <a:ea typeface="Consolas"/>
                <a:cs typeface="Consolas"/>
                <a:sym typeface="Consolas"/>
              </a:rPr>
              <a:t>.</a:t>
            </a:r>
            <a:r>
              <a:rPr lang="en" sz="1000">
                <a:solidFill>
                  <a:srgbClr val="267F99"/>
                </a:solidFill>
                <a:latin typeface="Consolas"/>
                <a:ea typeface="Consolas"/>
                <a:cs typeface="Consolas"/>
                <a:sym typeface="Consolas"/>
              </a:rPr>
              <a:t>util</a:t>
            </a:r>
            <a:r>
              <a:rPr lang="en" sz="1000">
                <a:solidFill>
                  <a:srgbClr val="000000"/>
                </a:solidFill>
                <a:latin typeface="Consolas"/>
                <a:ea typeface="Consolas"/>
                <a:cs typeface="Consolas"/>
                <a:sym typeface="Consolas"/>
              </a:rPr>
              <a:t>.</a:t>
            </a:r>
            <a:r>
              <a:rPr lang="en" sz="1000">
                <a:solidFill>
                  <a:srgbClr val="267F99"/>
                </a:solidFill>
                <a:latin typeface="Consolas"/>
                <a:ea typeface="Consolas"/>
                <a:cs typeface="Consolas"/>
                <a:sym typeface="Consolas"/>
              </a:rPr>
              <a:t>Scanner</a:t>
            </a:r>
            <a:r>
              <a:rPr lang="en" sz="1000">
                <a:solidFill>
                  <a:srgbClr val="000000"/>
                </a:solidFill>
                <a:latin typeface="Consolas"/>
                <a:ea typeface="Consolas"/>
                <a:cs typeface="Consolas"/>
                <a:sym typeface="Consolas"/>
              </a:rPr>
              <a:t>; </a:t>
            </a:r>
            <a:r>
              <a:rPr lang="en" sz="1000">
                <a:solidFill>
                  <a:srgbClr val="008000"/>
                </a:solidFill>
                <a:latin typeface="Consolas"/>
                <a:ea typeface="Consolas"/>
                <a:cs typeface="Consolas"/>
                <a:sym typeface="Consolas"/>
              </a:rPr>
              <a:t>// import!</a:t>
            </a:r>
            <a:endParaRPr sz="1000">
              <a:latin typeface="Consolas"/>
              <a:ea typeface="Consolas"/>
              <a:cs typeface="Consolas"/>
              <a:sym typeface="Consolas"/>
            </a:endParaRPr>
          </a:p>
        </p:txBody>
      </p:sp>
      <p:pic>
        <p:nvPicPr>
          <p:cNvPr id="781" name="Google Shape;781;p83"/>
          <p:cNvPicPr preferRelativeResize="0"/>
          <p:nvPr/>
        </p:nvPicPr>
        <p:blipFill rotWithShape="1">
          <a:blip r:embed="rId3">
            <a:alphaModFix/>
          </a:blip>
          <a:srcRect b="5646" l="0" r="0" t="12753"/>
          <a:stretch/>
        </p:blipFill>
        <p:spPr>
          <a:xfrm>
            <a:off x="227125" y="1751941"/>
            <a:ext cx="3493800" cy="16036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8"/>
          <p:cNvSpPr/>
          <p:nvPr/>
        </p:nvSpPr>
        <p:spPr>
          <a:xfrm>
            <a:off x="5192275" y="650875"/>
            <a:ext cx="3706500" cy="3492600"/>
          </a:xfrm>
          <a:prstGeom prst="rect">
            <a:avLst/>
          </a:prstGeom>
          <a:solidFill>
            <a:srgbClr val="FFFFFF"/>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8"/>
          <p:cNvSpPr txBox="1"/>
          <p:nvPr>
            <p:ph idx="12" type="sldNum"/>
          </p:nvPr>
        </p:nvSpPr>
        <p:spPr>
          <a:xfrm>
            <a:off x="90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7" name="Google Shape;277;p48"/>
          <p:cNvSpPr txBox="1"/>
          <p:nvPr>
            <p:ph type="title"/>
          </p:nvPr>
        </p:nvSpPr>
        <p:spPr>
          <a:xfrm>
            <a:off x="5148838" y="51663"/>
            <a:ext cx="3706500" cy="6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Why Another Language?</a:t>
            </a:r>
            <a:endParaRPr sz="2300"/>
          </a:p>
        </p:txBody>
      </p:sp>
      <p:sp>
        <p:nvSpPr>
          <p:cNvPr id="278" name="Google Shape;278;p48"/>
          <p:cNvSpPr txBox="1"/>
          <p:nvPr>
            <p:ph idx="1" type="body"/>
          </p:nvPr>
        </p:nvSpPr>
        <p:spPr>
          <a:xfrm>
            <a:off x="225075" y="348525"/>
            <a:ext cx="4346700" cy="44076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Python is an incredibly powerful and flexible language.</a:t>
            </a:r>
            <a:endParaRPr/>
          </a:p>
          <a:p>
            <a:pPr indent="-298450" lvl="1" marL="914400" rtl="0" algn="l">
              <a:spcBef>
                <a:spcPts val="0"/>
              </a:spcBef>
              <a:spcAft>
                <a:spcPts val="0"/>
              </a:spcAft>
              <a:buSzPts val="1100"/>
              <a:buChar char="○"/>
            </a:pPr>
            <a:r>
              <a:rPr lang="en"/>
              <a:t>It is also one of the most popular languages used today according to </a:t>
            </a:r>
            <a:r>
              <a:rPr lang="en" u="sng">
                <a:solidFill>
                  <a:schemeClr val="hlink"/>
                </a:solidFill>
                <a:hlinkClick r:id="rId3"/>
              </a:rPr>
              <a:t>GitHub</a:t>
            </a:r>
            <a:r>
              <a:rPr lang="en"/>
              <a:t> and </a:t>
            </a:r>
            <a:r>
              <a:rPr lang="en" u="sng">
                <a:solidFill>
                  <a:schemeClr val="hlink"/>
                </a:solidFill>
                <a:hlinkClick r:id="rId4"/>
              </a:rPr>
              <a:t>Stack Overflow</a:t>
            </a:r>
            <a:r>
              <a:rPr lang="en"/>
              <a:t>.</a:t>
            </a:r>
            <a:endParaRPr/>
          </a:p>
          <a:p>
            <a:pPr indent="-311150" lvl="0" marL="457200" rtl="0" algn="l">
              <a:spcBef>
                <a:spcPts val="0"/>
              </a:spcBef>
              <a:spcAft>
                <a:spcPts val="0"/>
              </a:spcAft>
              <a:buSzPts val="1300"/>
              <a:buChar char="●"/>
            </a:pPr>
            <a:r>
              <a:rPr lang="en"/>
              <a:t>It is also a great learning language for inexperienced programmers because, while it is very powerful, it is also relatively quick and easy to pick up the basics.</a:t>
            </a:r>
            <a:endParaRPr/>
          </a:p>
          <a:p>
            <a:pPr indent="-298450" lvl="1" marL="914400" rtl="0" algn="l">
              <a:spcBef>
                <a:spcPts val="0"/>
              </a:spcBef>
              <a:spcAft>
                <a:spcPts val="0"/>
              </a:spcAft>
              <a:buSzPts val="1100"/>
              <a:buChar char="○"/>
            </a:pPr>
            <a:r>
              <a:rPr lang="en"/>
              <a:t>"Hello, World!" is just </a:t>
            </a:r>
            <a:r>
              <a:rPr lang="en">
                <a:latin typeface="Courier New"/>
                <a:ea typeface="Courier New"/>
                <a:cs typeface="Courier New"/>
                <a:sym typeface="Courier New"/>
              </a:rPr>
              <a:t>print("Hello, World!")</a:t>
            </a:r>
            <a:endParaRPr>
              <a:latin typeface="Courier New"/>
              <a:ea typeface="Courier New"/>
              <a:cs typeface="Courier New"/>
              <a:sym typeface="Courier New"/>
            </a:endParaRPr>
          </a:p>
          <a:p>
            <a:pPr indent="-311150" lvl="0" marL="457200" rtl="0" algn="l">
              <a:spcBef>
                <a:spcPts val="0"/>
              </a:spcBef>
              <a:spcAft>
                <a:spcPts val="0"/>
              </a:spcAft>
              <a:buSzPts val="1300"/>
              <a:buChar char="●"/>
            </a:pPr>
            <a:r>
              <a:rPr lang="en"/>
              <a:t>However, while Python supports classes and objects, it is not a great object-oriented language.</a:t>
            </a:r>
            <a:endParaRPr/>
          </a:p>
          <a:p>
            <a:pPr indent="-298450" lvl="1" marL="914400" rtl="0" algn="l">
              <a:spcBef>
                <a:spcPts val="0"/>
              </a:spcBef>
              <a:spcAft>
                <a:spcPts val="0"/>
              </a:spcAft>
              <a:buSzPts val="1100"/>
              <a:buChar char="○"/>
            </a:pPr>
            <a:r>
              <a:rPr lang="en"/>
              <a:t>OO concepts like encapsulation, inheritance, overriding, and overloading are all </a:t>
            </a:r>
            <a:r>
              <a:rPr lang="en"/>
              <a:t>very</a:t>
            </a:r>
            <a:r>
              <a:rPr lang="en"/>
              <a:t> oddly implemented in Python when compared to other languages.</a:t>
            </a:r>
            <a:endParaRPr/>
          </a:p>
          <a:p>
            <a:pPr indent="-311150" lvl="0" marL="457200" rtl="0" algn="l">
              <a:spcBef>
                <a:spcPts val="0"/>
              </a:spcBef>
              <a:spcAft>
                <a:spcPts val="0"/>
              </a:spcAft>
              <a:buSzPts val="1300"/>
              <a:buChar char="●"/>
            </a:pPr>
            <a:r>
              <a:rPr lang="en"/>
              <a:t>There are also significant benefits to learning a new programming language.</a:t>
            </a:r>
            <a:endParaRPr/>
          </a:p>
          <a:p>
            <a:pPr indent="-298450" lvl="1" marL="914400" rtl="0" algn="l">
              <a:spcBef>
                <a:spcPts val="0"/>
              </a:spcBef>
              <a:spcAft>
                <a:spcPts val="0"/>
              </a:spcAft>
              <a:buSzPts val="1100"/>
              <a:buChar char="○"/>
            </a:pPr>
            <a:r>
              <a:rPr lang="en"/>
              <a:t>Not only is it great for your resume, but the more languages that you learn, the more easily you will pick up the syntax of new languages.</a:t>
            </a:r>
            <a:endParaRPr/>
          </a:p>
        </p:txBody>
      </p:sp>
      <p:sp>
        <p:nvSpPr>
          <p:cNvPr id="279" name="Google Shape;279;p48"/>
          <p:cNvSpPr txBox="1"/>
          <p:nvPr>
            <p:ph idx="3" type="body"/>
          </p:nvPr>
        </p:nvSpPr>
        <p:spPr>
          <a:xfrm>
            <a:off x="5192225" y="4242050"/>
            <a:ext cx="3706500" cy="680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It's great to have a favorite language that is your "go to" for personal projects, but be careful not to get stuck in a professional rut.</a:t>
            </a:r>
            <a:endParaRPr sz="1200"/>
          </a:p>
        </p:txBody>
      </p:sp>
      <p:pic>
        <p:nvPicPr>
          <p:cNvPr id="280" name="Google Shape;280;p48"/>
          <p:cNvPicPr preferRelativeResize="0"/>
          <p:nvPr/>
        </p:nvPicPr>
        <p:blipFill>
          <a:blip r:embed="rId5">
            <a:alphaModFix/>
          </a:blip>
          <a:stretch>
            <a:fillRect/>
          </a:stretch>
        </p:blipFill>
        <p:spPr>
          <a:xfrm>
            <a:off x="5340929" y="1291412"/>
            <a:ext cx="3337775" cy="2797975"/>
          </a:xfrm>
          <a:prstGeom prst="rect">
            <a:avLst/>
          </a:prstGeom>
          <a:noFill/>
          <a:ln>
            <a:noFill/>
          </a:ln>
        </p:spPr>
      </p:pic>
      <p:sp>
        <p:nvSpPr>
          <p:cNvPr id="281" name="Google Shape;281;p48"/>
          <p:cNvSpPr txBox="1"/>
          <p:nvPr/>
        </p:nvSpPr>
        <p:spPr>
          <a:xfrm>
            <a:off x="6013613" y="3814775"/>
            <a:ext cx="2063700" cy="20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Roboto"/>
                <a:ea typeface="Roboto"/>
                <a:cs typeface="Roboto"/>
                <a:sym typeface="Roboto"/>
              </a:rPr>
              <a:t>Said no one, ever.</a:t>
            </a:r>
            <a:endParaRPr i="1" sz="1200">
              <a:latin typeface="Roboto"/>
              <a:ea typeface="Roboto"/>
              <a:cs typeface="Roboto"/>
              <a:sym typeface="Roboto"/>
            </a:endParaRPr>
          </a:p>
        </p:txBody>
      </p:sp>
      <p:sp>
        <p:nvSpPr>
          <p:cNvPr id="282" name="Google Shape;282;p48"/>
          <p:cNvSpPr/>
          <p:nvPr/>
        </p:nvSpPr>
        <p:spPr>
          <a:xfrm>
            <a:off x="5765800" y="739788"/>
            <a:ext cx="2706600" cy="730200"/>
          </a:xfrm>
          <a:prstGeom prst="wedgeRoundRectCallout">
            <a:avLst>
              <a:gd fmla="val 23702" name="adj1"/>
              <a:gd fmla="val 86966" name="adj2"/>
              <a:gd fmla="val 0" name="adj3"/>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I see that you know </a:t>
            </a:r>
            <a:r>
              <a:rPr b="1" i="1" lang="en" sz="1000">
                <a:solidFill>
                  <a:srgbClr val="FF0000"/>
                </a:solidFill>
              </a:rPr>
              <a:t>two</a:t>
            </a:r>
            <a:r>
              <a:rPr lang="en" sz="1000">
                <a:solidFill>
                  <a:srgbClr val="FF0000"/>
                </a:solidFill>
              </a:rPr>
              <a:t> </a:t>
            </a:r>
            <a:r>
              <a:rPr lang="en" sz="1000"/>
              <a:t>languages. </a:t>
            </a:r>
            <a:r>
              <a:rPr lang="en" sz="1000"/>
              <a:t>I'm sorry, but we only hire people who are irrationally attached to </a:t>
            </a:r>
            <a:r>
              <a:rPr b="1" i="1" lang="en" sz="1000">
                <a:solidFill>
                  <a:srgbClr val="FF0000"/>
                </a:solidFill>
              </a:rPr>
              <a:t>one </a:t>
            </a:r>
            <a:r>
              <a:rPr lang="en" sz="1000"/>
              <a:t>language and unwilling to learn anything new.</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4"/>
          <p:cNvSpPr txBox="1"/>
          <p:nvPr>
            <p:ph type="title"/>
          </p:nvPr>
        </p:nvSpPr>
        <p:spPr>
          <a:xfrm>
            <a:off x="5195915" y="43725"/>
            <a:ext cx="3706500" cy="6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JUnit Unit Tests </a:t>
            </a:r>
            <a:endParaRPr sz="2700"/>
          </a:p>
        </p:txBody>
      </p:sp>
      <p:sp>
        <p:nvSpPr>
          <p:cNvPr id="787" name="Google Shape;787;p84"/>
          <p:cNvSpPr txBox="1"/>
          <p:nvPr>
            <p:ph idx="1" type="body"/>
          </p:nvPr>
        </p:nvSpPr>
        <p:spPr>
          <a:xfrm>
            <a:off x="301275" y="196125"/>
            <a:ext cx="4166400" cy="4585200"/>
          </a:xfrm>
          <a:prstGeom prst="rect">
            <a:avLst/>
          </a:prstGeom>
        </p:spPr>
        <p:txBody>
          <a:bodyPr anchorCtr="0" anchor="ctr"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b="1" i="1" lang="en">
                <a:solidFill>
                  <a:srgbClr val="FF0000"/>
                </a:solidFill>
              </a:rPr>
              <a:t>JUnit</a:t>
            </a:r>
            <a:r>
              <a:rPr lang="en"/>
              <a:t> is a </a:t>
            </a:r>
            <a:r>
              <a:rPr b="1" i="1" lang="en">
                <a:solidFill>
                  <a:srgbClr val="FF0000"/>
                </a:solidFill>
              </a:rPr>
              <a:t>unit testing framework</a:t>
            </a:r>
            <a:r>
              <a:rPr lang="en"/>
              <a:t> that is similar to pytest in Python.</a:t>
            </a:r>
            <a:endParaRPr/>
          </a:p>
          <a:p>
            <a:pPr indent="-298450" lvl="1" marL="914400" rtl="0" algn="l">
              <a:lnSpc>
                <a:spcPct val="100000"/>
              </a:lnSpc>
              <a:spcBef>
                <a:spcPts val="0"/>
              </a:spcBef>
              <a:spcAft>
                <a:spcPts val="0"/>
              </a:spcAft>
              <a:buSzPts val="1100"/>
              <a:buChar char="○"/>
            </a:pPr>
            <a:r>
              <a:rPr lang="en"/>
              <a:t>You will write a separate </a:t>
            </a:r>
            <a:r>
              <a:rPr b="1" i="1" lang="en">
                <a:solidFill>
                  <a:srgbClr val="FF0000"/>
                </a:solidFill>
              </a:rPr>
              <a:t>JUnit test</a:t>
            </a:r>
            <a:r>
              <a:rPr lang="en"/>
              <a:t> for each Java class in your program.</a:t>
            </a:r>
            <a:endParaRPr/>
          </a:p>
          <a:p>
            <a:pPr indent="-298450" lvl="1" marL="914400" rtl="0" algn="l">
              <a:lnSpc>
                <a:spcPct val="100000"/>
              </a:lnSpc>
              <a:spcBef>
                <a:spcPts val="0"/>
              </a:spcBef>
              <a:spcAft>
                <a:spcPts val="0"/>
              </a:spcAft>
              <a:buSzPts val="1100"/>
              <a:buChar char="○"/>
            </a:pPr>
            <a:r>
              <a:rPr lang="en"/>
              <a:t>The unit test </a:t>
            </a:r>
            <a:r>
              <a:rPr b="1" i="1" lang="en">
                <a:solidFill>
                  <a:srgbClr val="FF0000"/>
                </a:solidFill>
              </a:rPr>
              <a:t>is a Java class</a:t>
            </a:r>
            <a:r>
              <a:rPr lang="en"/>
              <a:t>. By convention, the unit test is named the same as the class under test with a </a:t>
            </a:r>
            <a:r>
              <a:rPr lang="en">
                <a:solidFill>
                  <a:srgbClr val="FF0000"/>
                </a:solidFill>
              </a:rPr>
              <a:t>"</a:t>
            </a:r>
            <a:r>
              <a:rPr lang="en">
                <a:solidFill>
                  <a:srgbClr val="FF0000"/>
                </a:solidFill>
                <a:latin typeface="Courier New"/>
                <a:ea typeface="Courier New"/>
                <a:cs typeface="Courier New"/>
                <a:sym typeface="Courier New"/>
              </a:rPr>
              <a:t>Test</a:t>
            </a:r>
            <a:r>
              <a:rPr lang="en">
                <a:solidFill>
                  <a:srgbClr val="FF0000"/>
                </a:solidFill>
              </a:rPr>
              <a:t>" </a:t>
            </a:r>
            <a:r>
              <a:rPr b="1" i="1" lang="en">
                <a:solidFill>
                  <a:srgbClr val="FF0000"/>
                </a:solidFill>
              </a:rPr>
              <a:t>suffix</a:t>
            </a:r>
            <a:r>
              <a:rPr lang="en"/>
              <a:t>, e.g.  "</a:t>
            </a:r>
            <a:r>
              <a:rPr lang="en">
                <a:solidFill>
                  <a:srgbClr val="FF0000"/>
                </a:solidFill>
                <a:latin typeface="Courier New"/>
                <a:ea typeface="Courier New"/>
                <a:cs typeface="Courier New"/>
                <a:sym typeface="Courier New"/>
              </a:rPr>
              <a:t>MyClassTest</a:t>
            </a:r>
            <a:r>
              <a:rPr lang="en"/>
              <a:t>".</a:t>
            </a:r>
            <a:endParaRPr/>
          </a:p>
          <a:p>
            <a:pPr indent="-298450" lvl="1" marL="914400" rtl="0" algn="l">
              <a:lnSpc>
                <a:spcPct val="100000"/>
              </a:lnSpc>
              <a:spcBef>
                <a:spcPts val="0"/>
              </a:spcBef>
              <a:spcAft>
                <a:spcPts val="0"/>
              </a:spcAft>
              <a:buSzPts val="1100"/>
              <a:buChar char="○"/>
            </a:pPr>
            <a:r>
              <a:rPr lang="en"/>
              <a:t>You will write </a:t>
            </a:r>
            <a:r>
              <a:rPr b="1" i="1" lang="en">
                <a:solidFill>
                  <a:srgbClr val="FF0000"/>
                </a:solidFill>
              </a:rPr>
              <a:t>one or more test methods</a:t>
            </a:r>
            <a:r>
              <a:rPr lang="en"/>
              <a:t> for each non-trivial method in your Java class.</a:t>
            </a:r>
            <a:endParaRPr/>
          </a:p>
          <a:p>
            <a:pPr indent="-311150" lvl="0" marL="457200" rtl="0" algn="l">
              <a:lnSpc>
                <a:spcPct val="100000"/>
              </a:lnSpc>
              <a:spcBef>
                <a:spcPts val="0"/>
              </a:spcBef>
              <a:spcAft>
                <a:spcPts val="0"/>
              </a:spcAft>
              <a:buSzPts val="1300"/>
              <a:buChar char="●"/>
            </a:pPr>
            <a:r>
              <a:rPr lang="en"/>
              <a:t>JUnit uses Java </a:t>
            </a:r>
            <a:r>
              <a:rPr b="1" i="1" lang="en">
                <a:solidFill>
                  <a:srgbClr val="FF0000"/>
                </a:solidFill>
              </a:rPr>
              <a:t>annotations</a:t>
            </a:r>
            <a:r>
              <a:rPr lang="en"/>
              <a:t> to find test methods inside of your unit test.</a:t>
            </a:r>
            <a:endParaRPr/>
          </a:p>
          <a:p>
            <a:pPr indent="-298450" lvl="1" marL="914400" rtl="0" algn="l">
              <a:lnSpc>
                <a:spcPct val="100000"/>
              </a:lnSpc>
              <a:spcBef>
                <a:spcPts val="0"/>
              </a:spcBef>
              <a:spcAft>
                <a:spcPts val="0"/>
              </a:spcAft>
              <a:buSzPts val="1100"/>
              <a:buChar char="○"/>
            </a:pPr>
            <a:r>
              <a:rPr lang="en">
                <a:solidFill>
                  <a:srgbClr val="FF0000"/>
                </a:solidFill>
                <a:latin typeface="Courier New"/>
                <a:ea typeface="Courier New"/>
                <a:cs typeface="Courier New"/>
                <a:sym typeface="Courier New"/>
              </a:rPr>
              <a:t>@Test</a:t>
            </a:r>
            <a:r>
              <a:rPr lang="en"/>
              <a:t> is used to annotate each </a:t>
            </a:r>
            <a:r>
              <a:rPr b="1" i="1" lang="en">
                <a:solidFill>
                  <a:srgbClr val="FF0000"/>
                </a:solidFill>
              </a:rPr>
              <a:t>test method</a:t>
            </a:r>
            <a:r>
              <a:rPr lang="en"/>
              <a:t>.</a:t>
            </a:r>
            <a:endParaRPr/>
          </a:p>
          <a:p>
            <a:pPr indent="-298450" lvl="1" marL="914400" rtl="0" algn="l">
              <a:lnSpc>
                <a:spcPct val="100000"/>
              </a:lnSpc>
              <a:spcBef>
                <a:spcPts val="0"/>
              </a:spcBef>
              <a:spcAft>
                <a:spcPts val="0"/>
              </a:spcAft>
              <a:buSzPts val="1100"/>
              <a:buChar char="○"/>
            </a:pPr>
            <a:r>
              <a:rPr lang="en"/>
              <a:t>JUnit and/or </a:t>
            </a:r>
            <a:r>
              <a:rPr lang="en"/>
              <a:t>VSCode</a:t>
            </a:r>
            <a:r>
              <a:rPr lang="en"/>
              <a:t> will not be able to find the tests if they are not annotated properly.</a:t>
            </a:r>
            <a:endParaRPr/>
          </a:p>
          <a:p>
            <a:pPr indent="-311150" lvl="0" marL="457200" rtl="0" algn="l">
              <a:lnSpc>
                <a:spcPct val="100000"/>
              </a:lnSpc>
              <a:spcBef>
                <a:spcPts val="0"/>
              </a:spcBef>
              <a:spcAft>
                <a:spcPts val="0"/>
              </a:spcAft>
              <a:buSzPts val="1300"/>
              <a:buChar char="●"/>
            </a:pPr>
            <a:r>
              <a:rPr lang="en"/>
              <a:t>JUnit also includes many </a:t>
            </a:r>
            <a:r>
              <a:rPr b="1" i="1" lang="en">
                <a:solidFill>
                  <a:srgbClr val="FF0000"/>
                </a:solidFill>
              </a:rPr>
              <a:t>built in assertions</a:t>
            </a:r>
            <a:r>
              <a:rPr lang="en"/>
              <a:t>, e.g.</a:t>
            </a:r>
            <a:endParaRPr/>
          </a:p>
          <a:p>
            <a:pPr indent="-298450" lvl="1" marL="914400" rtl="0" algn="l">
              <a:lnSpc>
                <a:spcPct val="100000"/>
              </a:lnSpc>
              <a:spcBef>
                <a:spcPts val="0"/>
              </a:spcBef>
              <a:spcAft>
                <a:spcPts val="0"/>
              </a:spcAft>
              <a:buSzPts val="1100"/>
              <a:buChar char="○"/>
            </a:pPr>
            <a:r>
              <a:rPr lang="en">
                <a:solidFill>
                  <a:srgbClr val="FF0000"/>
                </a:solidFill>
                <a:latin typeface="Courier New"/>
                <a:ea typeface="Courier New"/>
                <a:cs typeface="Courier New"/>
                <a:sym typeface="Courier New"/>
              </a:rPr>
              <a:t>assertEquals(expected, actual)</a:t>
            </a:r>
            <a:endParaRPr/>
          </a:p>
          <a:p>
            <a:pPr indent="-298450" lvl="1" marL="914400" rtl="0" algn="l">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assertEquals(float1, float2, delta)</a:t>
            </a:r>
            <a:endParaRPr>
              <a:solidFill>
                <a:srgbClr val="FF0000"/>
              </a:solidFill>
              <a:latin typeface="Courier New"/>
              <a:ea typeface="Courier New"/>
              <a:cs typeface="Courier New"/>
              <a:sym typeface="Courier New"/>
            </a:endParaRPr>
          </a:p>
          <a:p>
            <a:pPr indent="-298450" lvl="1" marL="914400" rtl="0" algn="l">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assertTrue(actual)</a:t>
            </a:r>
            <a:endParaRPr>
              <a:solidFill>
                <a:srgbClr val="FF0000"/>
              </a:solidFill>
              <a:latin typeface="Courier New"/>
              <a:ea typeface="Courier New"/>
              <a:cs typeface="Courier New"/>
              <a:sym typeface="Courier New"/>
            </a:endParaRPr>
          </a:p>
          <a:p>
            <a:pPr indent="-298450" lvl="1" marL="914400" rtl="0" algn="l">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assertNotNull(actual)</a:t>
            </a:r>
            <a:endParaRPr>
              <a:solidFill>
                <a:srgbClr val="FF0000"/>
              </a:solidFill>
            </a:endParaRPr>
          </a:p>
          <a:p>
            <a:pPr indent="-298450" lvl="1" marL="914400" rtl="0" algn="l">
              <a:lnSpc>
                <a:spcPct val="100000"/>
              </a:lnSpc>
              <a:spcBef>
                <a:spcPts val="0"/>
              </a:spcBef>
              <a:spcAft>
                <a:spcPts val="0"/>
              </a:spcAft>
              <a:buSzPts val="1100"/>
              <a:buChar char="○"/>
            </a:pPr>
            <a:r>
              <a:rPr lang="en"/>
              <a:t>etc.</a:t>
            </a:r>
            <a:endParaRPr/>
          </a:p>
          <a:p>
            <a:pPr indent="-311150" lvl="0" marL="457200" rtl="0" algn="l">
              <a:lnSpc>
                <a:spcPct val="100000"/>
              </a:lnSpc>
              <a:spcBef>
                <a:spcPts val="0"/>
              </a:spcBef>
              <a:spcAft>
                <a:spcPts val="0"/>
              </a:spcAft>
              <a:buSzPts val="1300"/>
              <a:buChar char="●"/>
            </a:pPr>
            <a:r>
              <a:rPr lang="en"/>
              <a:t>Using JUnit with </a:t>
            </a:r>
            <a:r>
              <a:rPr lang="en"/>
              <a:t>VSCode</a:t>
            </a:r>
            <a:r>
              <a:rPr lang="en"/>
              <a:t> requires configuring your project to include </a:t>
            </a:r>
            <a:r>
              <a:rPr b="1" i="1" lang="en">
                <a:solidFill>
                  <a:srgbClr val="FF0000"/>
                </a:solidFill>
              </a:rPr>
              <a:t>the JUnit library</a:t>
            </a:r>
            <a:r>
              <a:rPr lang="en"/>
              <a:t>.</a:t>
            </a:r>
            <a:endParaRPr/>
          </a:p>
          <a:p>
            <a:pPr indent="-298450" lvl="1" marL="914400" rtl="0" algn="l">
              <a:lnSpc>
                <a:spcPct val="100000"/>
              </a:lnSpc>
              <a:spcBef>
                <a:spcPts val="0"/>
              </a:spcBef>
              <a:spcAft>
                <a:spcPts val="0"/>
              </a:spcAft>
              <a:buSzPts val="1100"/>
              <a:buChar char="○"/>
            </a:pPr>
            <a:r>
              <a:rPr lang="en"/>
              <a:t>Maven will take care of this for you, provided that you have installed and configured it.</a:t>
            </a:r>
            <a:endParaRPr/>
          </a:p>
        </p:txBody>
      </p:sp>
      <p:sp>
        <p:nvSpPr>
          <p:cNvPr id="788" name="Google Shape;788;p84"/>
          <p:cNvSpPr txBox="1"/>
          <p:nvPr>
            <p:ph idx="2" type="body"/>
          </p:nvPr>
        </p:nvSpPr>
        <p:spPr>
          <a:xfrm>
            <a:off x="5192225" y="1514775"/>
            <a:ext cx="3706500" cy="2538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098658"/>
                </a:solidFill>
                <a:latin typeface="Consolas"/>
                <a:ea typeface="Consolas"/>
                <a:cs typeface="Consolas"/>
                <a:sym typeface="Consolas"/>
              </a:rPr>
              <a:t>1</a:t>
            </a:r>
            <a:r>
              <a:rPr lang="en" sz="1000">
                <a:solidFill>
                  <a:srgbClr val="000000"/>
                </a:solidFill>
                <a:latin typeface="Consolas"/>
                <a:ea typeface="Consolas"/>
                <a:cs typeface="Consolas"/>
                <a:sym typeface="Consolas"/>
              </a:rPr>
              <a:t>  </a:t>
            </a:r>
            <a:r>
              <a:rPr lang="en" sz="1000">
                <a:solidFill>
                  <a:srgbClr val="0000FF"/>
                </a:solidFill>
                <a:latin typeface="Consolas"/>
                <a:ea typeface="Consolas"/>
                <a:cs typeface="Consolas"/>
                <a:sym typeface="Consolas"/>
              </a:rPr>
              <a:t>public</a:t>
            </a:r>
            <a:r>
              <a:rPr lang="en" sz="1000">
                <a:solidFill>
                  <a:srgbClr val="000000"/>
                </a:solidFill>
                <a:latin typeface="Consolas"/>
                <a:ea typeface="Consolas"/>
                <a:cs typeface="Consolas"/>
                <a:sym typeface="Consolas"/>
              </a:rPr>
              <a:t> </a:t>
            </a:r>
            <a:r>
              <a:rPr lang="en" sz="1000">
                <a:solidFill>
                  <a:srgbClr val="0000FF"/>
                </a:solidFill>
                <a:latin typeface="Consolas"/>
                <a:ea typeface="Consolas"/>
                <a:cs typeface="Consolas"/>
                <a:sym typeface="Consolas"/>
              </a:rPr>
              <a:t>class</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EuclidGCDTest</a:t>
            </a:r>
            <a:r>
              <a:rPr lang="en" sz="1000">
                <a:solidFill>
                  <a:srgbClr val="000000"/>
                </a:solidFill>
                <a:latin typeface="Consolas"/>
                <a:ea typeface="Consolas"/>
                <a:cs typeface="Consolas"/>
                <a:sym typeface="Consolas"/>
              </a:rPr>
              <a:t> {</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98658"/>
                </a:solidFill>
                <a:latin typeface="Consolas"/>
                <a:ea typeface="Consolas"/>
                <a:cs typeface="Consolas"/>
                <a:sym typeface="Consolas"/>
              </a:rPr>
              <a:t>2</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Test</a:t>
            </a:r>
            <a:endParaRPr sz="1000">
              <a:solidFill>
                <a:srgbClr val="267F99"/>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98658"/>
                </a:solidFill>
                <a:latin typeface="Consolas"/>
                <a:ea typeface="Consolas"/>
                <a:cs typeface="Consolas"/>
                <a:sym typeface="Consolas"/>
              </a:rPr>
              <a:t>3</a:t>
            </a:r>
            <a:r>
              <a:rPr lang="en" sz="1000">
                <a:solidFill>
                  <a:srgbClr val="000000"/>
                </a:solidFill>
                <a:latin typeface="Consolas"/>
                <a:ea typeface="Consolas"/>
                <a:cs typeface="Consolas"/>
                <a:sym typeface="Consolas"/>
              </a:rPr>
              <a:t>      </a:t>
            </a:r>
            <a:r>
              <a:rPr lang="en" sz="1000">
                <a:solidFill>
                  <a:srgbClr val="0000FF"/>
                </a:solidFill>
                <a:latin typeface="Consolas"/>
                <a:ea typeface="Consolas"/>
                <a:cs typeface="Consolas"/>
                <a:sym typeface="Consolas"/>
              </a:rPr>
              <a:t>public</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void</a:t>
            </a:r>
            <a:r>
              <a:rPr lang="en" sz="1000">
                <a:solidFill>
                  <a:srgbClr val="000000"/>
                </a:solidFill>
                <a:latin typeface="Consolas"/>
                <a:ea typeface="Consolas"/>
                <a:cs typeface="Consolas"/>
                <a:sym typeface="Consolas"/>
              </a:rPr>
              <a:t> </a:t>
            </a:r>
            <a:r>
              <a:rPr lang="en" sz="1000">
                <a:solidFill>
                  <a:srgbClr val="795E26"/>
                </a:solidFill>
                <a:latin typeface="Consolas"/>
                <a:ea typeface="Consolas"/>
                <a:cs typeface="Consolas"/>
                <a:sym typeface="Consolas"/>
              </a:rPr>
              <a:t>gcd100</a:t>
            </a:r>
            <a:r>
              <a:rPr lang="en" sz="1000">
                <a:solidFill>
                  <a:srgbClr val="000000"/>
                </a:solidFill>
                <a:latin typeface="Consolas"/>
                <a:ea typeface="Consolas"/>
                <a:cs typeface="Consolas"/>
                <a:sym typeface="Consolas"/>
              </a:rPr>
              <a:t>() {</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98658"/>
                </a:solidFill>
                <a:latin typeface="Consolas"/>
                <a:ea typeface="Consolas"/>
                <a:cs typeface="Consolas"/>
                <a:sym typeface="Consolas"/>
              </a:rPr>
              <a:t>4</a:t>
            </a:r>
            <a:r>
              <a:rPr lang="en" sz="1000">
                <a:solidFill>
                  <a:srgbClr val="000000"/>
                </a:solidFill>
                <a:latin typeface="Consolas"/>
                <a:ea typeface="Consolas"/>
                <a:cs typeface="Consolas"/>
                <a:sym typeface="Consolas"/>
              </a:rPr>
              <a:t>          </a:t>
            </a:r>
            <a:r>
              <a:rPr lang="en" sz="1000">
                <a:solidFill>
                  <a:srgbClr val="008000"/>
                </a:solidFill>
                <a:latin typeface="Consolas"/>
                <a:ea typeface="Consolas"/>
                <a:cs typeface="Consolas"/>
                <a:sym typeface="Consolas"/>
              </a:rPr>
              <a:t>// setup</a:t>
            </a:r>
            <a:endParaRPr sz="1000">
              <a:solidFill>
                <a:srgbClr val="008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98658"/>
                </a:solidFill>
                <a:latin typeface="Consolas"/>
                <a:ea typeface="Consolas"/>
                <a:cs typeface="Consolas"/>
                <a:sym typeface="Consolas"/>
              </a:rPr>
              <a:t>5</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a</a:t>
            </a:r>
            <a:r>
              <a:rPr lang="en" sz="1000">
                <a:solidFill>
                  <a:srgbClr val="000000"/>
                </a:solidFill>
                <a:latin typeface="Consolas"/>
                <a:ea typeface="Consolas"/>
                <a:cs typeface="Consolas"/>
                <a:sym typeface="Consolas"/>
              </a:rPr>
              <a:t> = </a:t>
            </a:r>
            <a:r>
              <a:rPr lang="en" sz="1000">
                <a:solidFill>
                  <a:srgbClr val="098658"/>
                </a:solidFill>
                <a:latin typeface="Consolas"/>
                <a:ea typeface="Consolas"/>
                <a:cs typeface="Consolas"/>
                <a:sym typeface="Consolas"/>
              </a:rPr>
              <a:t>100</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98658"/>
                </a:solidFill>
                <a:latin typeface="Consolas"/>
                <a:ea typeface="Consolas"/>
                <a:cs typeface="Consolas"/>
                <a:sym typeface="Consolas"/>
              </a:rPr>
              <a:t>6</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b</a:t>
            </a:r>
            <a:r>
              <a:rPr lang="en" sz="1000">
                <a:solidFill>
                  <a:srgbClr val="000000"/>
                </a:solidFill>
                <a:latin typeface="Consolas"/>
                <a:ea typeface="Consolas"/>
                <a:cs typeface="Consolas"/>
                <a:sym typeface="Consolas"/>
              </a:rPr>
              <a:t> = </a:t>
            </a:r>
            <a:r>
              <a:rPr lang="en" sz="1000">
                <a:solidFill>
                  <a:srgbClr val="098658"/>
                </a:solidFill>
                <a:latin typeface="Consolas"/>
                <a:ea typeface="Consolas"/>
                <a:cs typeface="Consolas"/>
                <a:sym typeface="Consolas"/>
              </a:rPr>
              <a:t>60</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98658"/>
                </a:solidFill>
                <a:latin typeface="Consolas"/>
                <a:ea typeface="Consolas"/>
                <a:cs typeface="Consolas"/>
                <a:sym typeface="Consolas"/>
              </a:rPr>
              <a:t>7</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expected</a:t>
            </a:r>
            <a:r>
              <a:rPr lang="en" sz="1000">
                <a:solidFill>
                  <a:srgbClr val="000000"/>
                </a:solidFill>
                <a:latin typeface="Consolas"/>
                <a:ea typeface="Consolas"/>
                <a:cs typeface="Consolas"/>
                <a:sym typeface="Consolas"/>
              </a:rPr>
              <a:t> = </a:t>
            </a:r>
            <a:r>
              <a:rPr lang="en" sz="1000">
                <a:solidFill>
                  <a:srgbClr val="098658"/>
                </a:solidFill>
                <a:latin typeface="Consolas"/>
                <a:ea typeface="Consolas"/>
                <a:cs typeface="Consolas"/>
                <a:sym typeface="Consolas"/>
              </a:rPr>
              <a:t>20</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98658"/>
                </a:solidFill>
                <a:latin typeface="Consolas"/>
                <a:ea typeface="Consolas"/>
                <a:cs typeface="Consolas"/>
                <a:sym typeface="Consolas"/>
              </a:rPr>
              <a:t>8</a:t>
            </a:r>
            <a:r>
              <a:rPr lang="en" sz="1000">
                <a:solidFill>
                  <a:srgbClr val="000000"/>
                </a:solidFill>
                <a:latin typeface="Consolas"/>
                <a:ea typeface="Consolas"/>
                <a:cs typeface="Consolas"/>
                <a:sym typeface="Consolas"/>
              </a:rPr>
              <a:t>  </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98658"/>
                </a:solidFill>
                <a:latin typeface="Consolas"/>
                <a:ea typeface="Consolas"/>
                <a:cs typeface="Consolas"/>
                <a:sym typeface="Consolas"/>
              </a:rPr>
              <a:t>9</a:t>
            </a:r>
            <a:r>
              <a:rPr lang="en" sz="1000">
                <a:solidFill>
                  <a:srgbClr val="000000"/>
                </a:solidFill>
                <a:latin typeface="Consolas"/>
                <a:ea typeface="Consolas"/>
                <a:cs typeface="Consolas"/>
                <a:sym typeface="Consolas"/>
              </a:rPr>
              <a:t>         </a:t>
            </a:r>
            <a:r>
              <a:rPr lang="en" sz="1000">
                <a:solidFill>
                  <a:srgbClr val="008000"/>
                </a:solidFill>
                <a:latin typeface="Consolas"/>
                <a:ea typeface="Consolas"/>
                <a:cs typeface="Consolas"/>
                <a:sym typeface="Consolas"/>
              </a:rPr>
              <a:t>// invoke</a:t>
            </a:r>
            <a:endParaRPr sz="1000">
              <a:solidFill>
                <a:srgbClr val="008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98658"/>
                </a:solidFill>
                <a:latin typeface="Consolas"/>
                <a:ea typeface="Consolas"/>
                <a:cs typeface="Consolas"/>
                <a:sym typeface="Consolas"/>
              </a:rPr>
              <a:t>10</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actual</a:t>
            </a:r>
            <a:r>
              <a:rPr lang="en" sz="1000">
                <a:solidFill>
                  <a:srgbClr val="000000"/>
                </a:solidFill>
                <a:latin typeface="Consolas"/>
                <a:ea typeface="Consolas"/>
                <a:cs typeface="Consolas"/>
                <a:sym typeface="Consolas"/>
              </a:rPr>
              <a:t> = </a:t>
            </a:r>
            <a:r>
              <a:rPr lang="en" sz="1000">
                <a:solidFill>
                  <a:srgbClr val="001080"/>
                </a:solidFill>
                <a:latin typeface="Consolas"/>
                <a:ea typeface="Consolas"/>
                <a:cs typeface="Consolas"/>
                <a:sym typeface="Consolas"/>
              </a:rPr>
              <a:t>EuclidGCD</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gcd</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a</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b</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98658"/>
                </a:solidFill>
                <a:latin typeface="Consolas"/>
                <a:ea typeface="Consolas"/>
                <a:cs typeface="Consolas"/>
                <a:sym typeface="Consolas"/>
              </a:rPr>
              <a:t>11</a:t>
            </a:r>
            <a:endParaRPr sz="1000">
              <a:solidFill>
                <a:srgbClr val="098658"/>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98658"/>
                </a:solidFill>
                <a:latin typeface="Consolas"/>
                <a:ea typeface="Consolas"/>
                <a:cs typeface="Consolas"/>
                <a:sym typeface="Consolas"/>
              </a:rPr>
              <a:t>12</a:t>
            </a:r>
            <a:r>
              <a:rPr lang="en" sz="1000">
                <a:solidFill>
                  <a:srgbClr val="000000"/>
                </a:solidFill>
                <a:latin typeface="Consolas"/>
                <a:ea typeface="Consolas"/>
                <a:cs typeface="Consolas"/>
                <a:sym typeface="Consolas"/>
              </a:rPr>
              <a:t>         </a:t>
            </a:r>
            <a:r>
              <a:rPr lang="en" sz="1000">
                <a:solidFill>
                  <a:srgbClr val="008000"/>
                </a:solidFill>
                <a:latin typeface="Consolas"/>
                <a:ea typeface="Consolas"/>
                <a:cs typeface="Consolas"/>
                <a:sym typeface="Consolas"/>
              </a:rPr>
              <a:t>// analyze</a:t>
            </a:r>
            <a:endParaRPr sz="1000">
              <a:solidFill>
                <a:srgbClr val="008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98658"/>
                </a:solidFill>
                <a:latin typeface="Consolas"/>
                <a:ea typeface="Consolas"/>
                <a:cs typeface="Consolas"/>
                <a:sym typeface="Consolas"/>
              </a:rPr>
              <a:t>13</a:t>
            </a:r>
            <a:r>
              <a:rPr lang="en" sz="1000">
                <a:solidFill>
                  <a:srgbClr val="000000"/>
                </a:solidFill>
                <a:latin typeface="Consolas"/>
                <a:ea typeface="Consolas"/>
                <a:cs typeface="Consolas"/>
                <a:sym typeface="Consolas"/>
              </a:rPr>
              <a:t>         </a:t>
            </a:r>
            <a:r>
              <a:rPr lang="en" sz="1000">
                <a:solidFill>
                  <a:srgbClr val="795E26"/>
                </a:solidFill>
                <a:latin typeface="Consolas"/>
                <a:ea typeface="Consolas"/>
                <a:cs typeface="Consolas"/>
                <a:sym typeface="Consolas"/>
              </a:rPr>
              <a:t>assertEquals</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expected</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actual</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98658"/>
                </a:solidFill>
                <a:latin typeface="Consolas"/>
                <a:ea typeface="Consolas"/>
                <a:cs typeface="Consolas"/>
                <a:sym typeface="Consolas"/>
              </a:rPr>
              <a:t>14</a:t>
            </a:r>
            <a:r>
              <a:rPr lang="en" sz="1000">
                <a:solidFill>
                  <a:srgbClr val="000000"/>
                </a:solidFill>
                <a:latin typeface="Consolas"/>
                <a:ea typeface="Consolas"/>
                <a:cs typeface="Consolas"/>
                <a:sym typeface="Consolas"/>
              </a:rPr>
              <a:t>     }</a:t>
            </a:r>
            <a:endParaRPr sz="10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098658"/>
                </a:solidFill>
                <a:latin typeface="Consolas"/>
                <a:ea typeface="Consolas"/>
                <a:cs typeface="Consolas"/>
                <a:sym typeface="Consolas"/>
              </a:rPr>
              <a:t>15</a:t>
            </a:r>
            <a:r>
              <a:rPr lang="en" sz="1000">
                <a:solidFill>
                  <a:srgbClr val="000000"/>
                </a:solidFill>
                <a:latin typeface="Consolas"/>
                <a:ea typeface="Consolas"/>
                <a:cs typeface="Consolas"/>
                <a:sym typeface="Consolas"/>
              </a:rPr>
              <a:t> }</a:t>
            </a:r>
            <a:endParaRPr sz="1000">
              <a:solidFill>
                <a:srgbClr val="999999"/>
              </a:solidFill>
              <a:latin typeface="Consolas"/>
              <a:ea typeface="Consolas"/>
              <a:cs typeface="Consolas"/>
              <a:sym typeface="Consolas"/>
            </a:endParaRPr>
          </a:p>
        </p:txBody>
      </p:sp>
      <p:sp>
        <p:nvSpPr>
          <p:cNvPr id="789" name="Google Shape;789;p84"/>
          <p:cNvSpPr txBox="1"/>
          <p:nvPr>
            <p:ph idx="12" type="sldNum"/>
          </p:nvPr>
        </p:nvSpPr>
        <p:spPr>
          <a:xfrm>
            <a:off x="90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0" name="Google Shape;790;p84"/>
          <p:cNvSpPr/>
          <p:nvPr/>
        </p:nvSpPr>
        <p:spPr>
          <a:xfrm>
            <a:off x="6185500" y="1348275"/>
            <a:ext cx="1843325" cy="568356"/>
          </a:xfrm>
          <a:custGeom>
            <a:rect b="b" l="l" r="r" t="t"/>
            <a:pathLst>
              <a:path extrusionOk="0" h="25524" w="73733">
                <a:moveTo>
                  <a:pt x="52617" y="0"/>
                </a:moveTo>
                <a:cubicBezTo>
                  <a:pt x="55820" y="3892"/>
                  <a:pt x="80602" y="19264"/>
                  <a:pt x="71832" y="23353"/>
                </a:cubicBezTo>
                <a:cubicBezTo>
                  <a:pt x="63063" y="27442"/>
                  <a:pt x="11972" y="24338"/>
                  <a:pt x="0" y="24535"/>
                </a:cubicBezTo>
              </a:path>
            </a:pathLst>
          </a:custGeom>
          <a:noFill/>
          <a:ln cap="flat" cmpd="sng" w="19050">
            <a:solidFill>
              <a:srgbClr val="FF0000"/>
            </a:solidFill>
            <a:prstDash val="solid"/>
            <a:round/>
            <a:headEnd len="med" w="med" type="none"/>
            <a:tailEnd len="med" w="med" type="triangle"/>
          </a:ln>
        </p:spPr>
      </p:sp>
      <p:sp>
        <p:nvSpPr>
          <p:cNvPr id="791" name="Google Shape;791;p84"/>
          <p:cNvSpPr txBox="1"/>
          <p:nvPr>
            <p:ph idx="3" type="body"/>
          </p:nvPr>
        </p:nvSpPr>
        <p:spPr>
          <a:xfrm>
            <a:off x="5192225" y="914338"/>
            <a:ext cx="3706500" cy="495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100"/>
              <a:t>Each </a:t>
            </a:r>
            <a:r>
              <a:rPr b="1" i="1" lang="en" sz="1100">
                <a:solidFill>
                  <a:srgbClr val="FF0000"/>
                </a:solidFill>
              </a:rPr>
              <a:t>test method</a:t>
            </a:r>
            <a:r>
              <a:rPr lang="en" sz="1100">
                <a:solidFill>
                  <a:srgbClr val="FF0000"/>
                </a:solidFill>
              </a:rPr>
              <a:t> </a:t>
            </a:r>
            <a:r>
              <a:rPr lang="en" sz="1100"/>
              <a:t>is marked with the </a:t>
            </a:r>
            <a:r>
              <a:rPr lang="en" sz="1100">
                <a:solidFill>
                  <a:srgbClr val="FF0000"/>
                </a:solidFill>
                <a:latin typeface="Courier New"/>
                <a:ea typeface="Courier New"/>
                <a:cs typeface="Courier New"/>
                <a:sym typeface="Courier New"/>
              </a:rPr>
              <a:t>@Test</a:t>
            </a:r>
            <a:r>
              <a:rPr lang="en" sz="1100"/>
              <a:t> annotation so that JUnit knows which methods to execute.</a:t>
            </a:r>
            <a:endParaRPr sz="1100"/>
          </a:p>
        </p:txBody>
      </p:sp>
      <p:sp>
        <p:nvSpPr>
          <p:cNvPr id="792" name="Google Shape;792;p84"/>
          <p:cNvSpPr/>
          <p:nvPr/>
        </p:nvSpPr>
        <p:spPr>
          <a:xfrm>
            <a:off x="5035800" y="2178700"/>
            <a:ext cx="935400" cy="2081279"/>
          </a:xfrm>
          <a:custGeom>
            <a:rect b="b" l="l" r="r" t="t"/>
            <a:pathLst>
              <a:path extrusionOk="0" h="78926" w="37416">
                <a:moveTo>
                  <a:pt x="17019" y="78926"/>
                </a:moveTo>
                <a:cubicBezTo>
                  <a:pt x="14260" y="67841"/>
                  <a:pt x="-2934" y="25569"/>
                  <a:pt x="465" y="12415"/>
                </a:cubicBezTo>
                <a:cubicBezTo>
                  <a:pt x="3865" y="-739"/>
                  <a:pt x="31258" y="2069"/>
                  <a:pt x="37416" y="0"/>
                </a:cubicBezTo>
              </a:path>
            </a:pathLst>
          </a:custGeom>
          <a:noFill/>
          <a:ln cap="flat" cmpd="sng" w="19050">
            <a:solidFill>
              <a:srgbClr val="FF0000"/>
            </a:solidFill>
            <a:prstDash val="solid"/>
            <a:round/>
            <a:headEnd len="med" w="med" type="none"/>
            <a:tailEnd len="med" w="med" type="triangle"/>
          </a:ln>
        </p:spPr>
      </p:sp>
      <p:sp>
        <p:nvSpPr>
          <p:cNvPr id="793" name="Google Shape;793;p84"/>
          <p:cNvSpPr/>
          <p:nvPr/>
        </p:nvSpPr>
        <p:spPr>
          <a:xfrm>
            <a:off x="5340425" y="2934875"/>
            <a:ext cx="675100" cy="1302912"/>
          </a:xfrm>
          <a:custGeom>
            <a:rect b="b" l="l" r="r" t="t"/>
            <a:pathLst>
              <a:path extrusionOk="0" h="50011" w="27004">
                <a:moveTo>
                  <a:pt x="11928" y="50011"/>
                </a:moveTo>
                <a:cubicBezTo>
                  <a:pt x="10007" y="42473"/>
                  <a:pt x="-2113" y="12962"/>
                  <a:pt x="400" y="4784"/>
                </a:cubicBezTo>
                <a:cubicBezTo>
                  <a:pt x="2913" y="-3394"/>
                  <a:pt x="22570" y="1582"/>
                  <a:pt x="27004" y="941"/>
                </a:cubicBezTo>
              </a:path>
            </a:pathLst>
          </a:custGeom>
          <a:noFill/>
          <a:ln cap="flat" cmpd="sng" w="19050">
            <a:solidFill>
              <a:srgbClr val="FF0000"/>
            </a:solidFill>
            <a:prstDash val="solid"/>
            <a:round/>
            <a:headEnd len="med" w="med" type="none"/>
            <a:tailEnd len="med" w="med" type="triangle"/>
          </a:ln>
        </p:spPr>
      </p:sp>
      <p:sp>
        <p:nvSpPr>
          <p:cNvPr id="794" name="Google Shape;794;p84"/>
          <p:cNvSpPr/>
          <p:nvPr/>
        </p:nvSpPr>
        <p:spPr>
          <a:xfrm>
            <a:off x="5602425" y="3316699"/>
            <a:ext cx="450050" cy="906308"/>
          </a:xfrm>
          <a:custGeom>
            <a:rect b="b" l="l" r="r" t="t"/>
            <a:pathLst>
              <a:path extrusionOk="0" h="33539" w="18002">
                <a:moveTo>
                  <a:pt x="7952" y="33539"/>
                </a:moveTo>
                <a:cubicBezTo>
                  <a:pt x="6671" y="28267"/>
                  <a:pt x="-1409" y="6885"/>
                  <a:pt x="266" y="1909"/>
                </a:cubicBezTo>
                <a:cubicBezTo>
                  <a:pt x="1941" y="-3067"/>
                  <a:pt x="15046" y="3387"/>
                  <a:pt x="18002" y="3683"/>
                </a:cubicBezTo>
              </a:path>
            </a:pathLst>
          </a:custGeom>
          <a:noFill/>
          <a:ln cap="flat" cmpd="sng" w="19050">
            <a:solidFill>
              <a:srgbClr val="FF0000"/>
            </a:solidFill>
            <a:prstDash val="solid"/>
            <a:round/>
            <a:headEnd len="med" w="med" type="none"/>
            <a:tailEnd len="med" w="med" type="triangle"/>
          </a:ln>
        </p:spPr>
      </p:sp>
      <p:sp>
        <p:nvSpPr>
          <p:cNvPr id="795" name="Google Shape;795;p84"/>
          <p:cNvSpPr txBox="1"/>
          <p:nvPr>
            <p:ph idx="3" type="body"/>
          </p:nvPr>
        </p:nvSpPr>
        <p:spPr>
          <a:xfrm>
            <a:off x="5192225" y="4158488"/>
            <a:ext cx="3706500" cy="495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100"/>
              <a:t>A good JUnit tests follow the same pattern as pytest: </a:t>
            </a:r>
            <a:r>
              <a:rPr b="1" i="1" lang="en" sz="1100">
                <a:solidFill>
                  <a:srgbClr val="FF0000"/>
                </a:solidFill>
              </a:rPr>
              <a:t>setup</a:t>
            </a:r>
            <a:r>
              <a:rPr lang="en" sz="1100"/>
              <a:t>, </a:t>
            </a:r>
            <a:r>
              <a:rPr b="1" i="1" lang="en" sz="1100">
                <a:solidFill>
                  <a:srgbClr val="FF0000"/>
                </a:solidFill>
              </a:rPr>
              <a:t>invoke</a:t>
            </a:r>
            <a:r>
              <a:rPr lang="en" sz="1100"/>
              <a:t>, and </a:t>
            </a:r>
            <a:r>
              <a:rPr b="1" i="1" lang="en" sz="1100">
                <a:solidFill>
                  <a:srgbClr val="FF0000"/>
                </a:solidFill>
              </a:rPr>
              <a:t>analyze</a:t>
            </a:r>
            <a:r>
              <a:rPr lang="en" sz="1100">
                <a:solidFill>
                  <a:srgbClr val="FF0000"/>
                </a:solidFill>
              </a:rPr>
              <a:t> </a:t>
            </a:r>
            <a:r>
              <a:rPr lang="en" sz="1100"/>
              <a:t>using </a:t>
            </a:r>
            <a:r>
              <a:rPr b="1" i="1" lang="en" sz="1100">
                <a:solidFill>
                  <a:srgbClr val="FF0000"/>
                </a:solidFill>
              </a:rPr>
              <a:t>assertions</a:t>
            </a:r>
            <a:r>
              <a:rPr lang="en" sz="1100"/>
              <a:t>.</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14" st="14"/>
                                            </p:txEl>
                                          </p:spTgt>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1000"/>
                                        <p:tgtEl>
                                          <p:spTgt spid="7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1000"/>
                                        <p:tgtEl>
                                          <p:spTgt spid="79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000"/>
                                        <p:tgtEl>
                                          <p:spTgt spid="79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1000"/>
                                        <p:tgtEl>
                                          <p:spTgt spid="79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1000"/>
                                        <p:tgtEl>
                                          <p:spTgt spid="7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5"/>
          <p:cNvSpPr/>
          <p:nvPr/>
        </p:nvSpPr>
        <p:spPr>
          <a:xfrm>
            <a:off x="6154225" y="1729125"/>
            <a:ext cx="2268600" cy="1011000"/>
          </a:xfrm>
          <a:prstGeom prst="wedgeRoundRectCallout">
            <a:avLst>
              <a:gd fmla="val -4456" name="adj1"/>
              <a:gd fmla="val 91479" name="adj2"/>
              <a:gd fmla="val 0" name="adj3"/>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If everything is working as expected, you should see green check marks indicating that the test passed!</a:t>
            </a:r>
            <a:endParaRPr sz="1200"/>
          </a:p>
        </p:txBody>
      </p:sp>
      <p:sp>
        <p:nvSpPr>
          <p:cNvPr id="801" name="Google Shape;801;p85"/>
          <p:cNvSpPr txBox="1"/>
          <p:nvPr>
            <p:ph idx="1" type="body"/>
          </p:nvPr>
        </p:nvSpPr>
        <p:spPr>
          <a:xfrm>
            <a:off x="65250" y="731625"/>
            <a:ext cx="89559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a:t>The project that you have been given should already be configured to run JUnit tests, including a "</a:t>
            </a:r>
            <a:r>
              <a:rPr lang="en">
                <a:latin typeface="Courier New"/>
                <a:ea typeface="Courier New"/>
                <a:cs typeface="Courier New"/>
                <a:sym typeface="Courier New"/>
              </a:rPr>
              <a:t>HelloWorldTest</a:t>
            </a:r>
            <a:r>
              <a:rPr lang="en"/>
              <a:t>" that has been provided for you. Make sure that everything is configured properly by using </a:t>
            </a:r>
            <a:r>
              <a:rPr lang="en"/>
              <a:t>VSCode</a:t>
            </a:r>
            <a:r>
              <a:rPr lang="en"/>
              <a:t>'s Test Runner (      ) to run the provided unit test now.</a:t>
            </a:r>
            <a:endParaRPr/>
          </a:p>
        </p:txBody>
      </p:sp>
      <p:pic>
        <p:nvPicPr>
          <p:cNvPr id="802" name="Google Shape;802;p85"/>
          <p:cNvPicPr preferRelativeResize="0"/>
          <p:nvPr/>
        </p:nvPicPr>
        <p:blipFill>
          <a:blip r:embed="rId3">
            <a:alphaModFix/>
          </a:blip>
          <a:stretch>
            <a:fillRect/>
          </a:stretch>
        </p:blipFill>
        <p:spPr>
          <a:xfrm>
            <a:off x="3856749" y="1360025"/>
            <a:ext cx="273300" cy="294600"/>
          </a:xfrm>
          <a:prstGeom prst="rect">
            <a:avLst/>
          </a:prstGeom>
          <a:noFill/>
          <a:ln>
            <a:noFill/>
          </a:ln>
        </p:spPr>
      </p:pic>
      <p:sp>
        <p:nvSpPr>
          <p:cNvPr id="803" name="Google Shape;803;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4" name="Google Shape;804;p85"/>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Running Your First JUnit Test</a:t>
            </a:r>
            <a:endParaRPr/>
          </a:p>
        </p:txBody>
      </p:sp>
      <p:sp>
        <p:nvSpPr>
          <p:cNvPr id="805" name="Google Shape;805;p85"/>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1.18</a:t>
            </a:r>
            <a:endParaRPr/>
          </a:p>
        </p:txBody>
      </p:sp>
      <p:sp>
        <p:nvSpPr>
          <p:cNvPr id="806" name="Google Shape;806;p85"/>
          <p:cNvSpPr txBox="1"/>
          <p:nvPr/>
        </p:nvSpPr>
        <p:spPr>
          <a:xfrm>
            <a:off x="168425" y="2739913"/>
            <a:ext cx="3000000" cy="21009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0000FF"/>
                </a:solidFill>
                <a:latin typeface="Consolas"/>
                <a:ea typeface="Consolas"/>
                <a:cs typeface="Consolas"/>
                <a:sym typeface="Consolas"/>
              </a:rPr>
              <a:t>import</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org</a:t>
            </a:r>
            <a:r>
              <a:rPr lang="en" sz="1050">
                <a:latin typeface="Consolas"/>
                <a:ea typeface="Consolas"/>
                <a:cs typeface="Consolas"/>
                <a:sym typeface="Consolas"/>
              </a:rPr>
              <a:t>.</a:t>
            </a:r>
            <a:r>
              <a:rPr lang="en" sz="1050">
                <a:solidFill>
                  <a:srgbClr val="267F99"/>
                </a:solidFill>
                <a:latin typeface="Consolas"/>
                <a:ea typeface="Consolas"/>
                <a:cs typeface="Consolas"/>
                <a:sym typeface="Consolas"/>
              </a:rPr>
              <a:t>junit</a:t>
            </a:r>
            <a:r>
              <a:rPr lang="en" sz="1050">
                <a:latin typeface="Consolas"/>
                <a:ea typeface="Consolas"/>
                <a:cs typeface="Consolas"/>
                <a:sym typeface="Consolas"/>
              </a:rPr>
              <a:t>.</a:t>
            </a:r>
            <a:r>
              <a:rPr lang="en" sz="1050">
                <a:solidFill>
                  <a:srgbClr val="267F99"/>
                </a:solidFill>
                <a:latin typeface="Consolas"/>
                <a:ea typeface="Consolas"/>
                <a:cs typeface="Consolas"/>
                <a:sym typeface="Consolas"/>
              </a:rPr>
              <a:t>jupiter</a:t>
            </a:r>
            <a:r>
              <a:rPr lang="en" sz="1050">
                <a:latin typeface="Consolas"/>
                <a:ea typeface="Consolas"/>
                <a:cs typeface="Consolas"/>
                <a:sym typeface="Consolas"/>
              </a:rPr>
              <a:t>.</a:t>
            </a:r>
            <a:r>
              <a:rPr lang="en" sz="1050">
                <a:solidFill>
                  <a:srgbClr val="267F99"/>
                </a:solidFill>
                <a:latin typeface="Consolas"/>
                <a:ea typeface="Consolas"/>
                <a:cs typeface="Consolas"/>
                <a:sym typeface="Consolas"/>
              </a:rPr>
              <a:t>api</a:t>
            </a:r>
            <a:r>
              <a:rPr lang="en" sz="1050">
                <a:latin typeface="Consolas"/>
                <a:ea typeface="Consolas"/>
                <a:cs typeface="Consolas"/>
                <a:sym typeface="Consolas"/>
              </a:rPr>
              <a:t>.</a:t>
            </a:r>
            <a:r>
              <a:rPr lang="en" sz="1050">
                <a:solidFill>
                  <a:srgbClr val="267F99"/>
                </a:solidFill>
                <a:latin typeface="Consolas"/>
                <a:ea typeface="Consolas"/>
                <a:cs typeface="Consolas"/>
                <a:sym typeface="Consolas"/>
              </a:rPr>
              <a:t>Test</a:t>
            </a:r>
            <a:r>
              <a:rPr lang="en" sz="1050">
                <a:latin typeface="Consolas"/>
                <a:ea typeface="Consolas"/>
                <a:cs typeface="Consolas"/>
                <a:sym typeface="Consolas"/>
              </a:rPr>
              <a:t>;</a:t>
            </a:r>
            <a:endParaRPr sz="1050">
              <a:latin typeface="Consolas"/>
              <a:ea typeface="Consolas"/>
              <a:cs typeface="Consolas"/>
              <a:sym typeface="Consolas"/>
            </a:endParaRPr>
          </a:p>
          <a:p>
            <a:pPr indent="0" lvl="0" marL="0" rtl="0" algn="l">
              <a:lnSpc>
                <a:spcPct val="135714"/>
              </a:lnSpc>
              <a:spcBef>
                <a:spcPts val="0"/>
              </a:spcBef>
              <a:spcAft>
                <a:spcPts val="0"/>
              </a:spcAft>
              <a:buNone/>
            </a:pPr>
            <a:r>
              <a:t/>
            </a:r>
            <a:endParaRPr sz="1050">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0000FF"/>
                </a:solidFill>
                <a:latin typeface="Consolas"/>
                <a:ea typeface="Consolas"/>
                <a:cs typeface="Consolas"/>
                <a:sym typeface="Consolas"/>
              </a:rPr>
              <a:t>public</a:t>
            </a:r>
            <a:r>
              <a:rPr lang="en" sz="1050">
                <a:latin typeface="Consolas"/>
                <a:ea typeface="Consolas"/>
                <a:cs typeface="Consolas"/>
                <a:sym typeface="Consolas"/>
              </a:rPr>
              <a:t> </a:t>
            </a:r>
            <a:r>
              <a:rPr lang="en" sz="1050">
                <a:solidFill>
                  <a:srgbClr val="0000FF"/>
                </a:solidFill>
                <a:latin typeface="Consolas"/>
                <a:ea typeface="Consolas"/>
                <a:cs typeface="Consolas"/>
                <a:sym typeface="Consolas"/>
              </a:rPr>
              <a:t>class</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HelloWorldTest</a:t>
            </a:r>
            <a:r>
              <a:rPr lang="en" sz="1050">
                <a:latin typeface="Consolas"/>
                <a:ea typeface="Consolas"/>
                <a:cs typeface="Consolas"/>
                <a:sym typeface="Consolas"/>
              </a:rPr>
              <a:t> {</a:t>
            </a:r>
            <a:endParaRPr sz="1050">
              <a:latin typeface="Consolas"/>
              <a:ea typeface="Consolas"/>
              <a:cs typeface="Consolas"/>
              <a:sym typeface="Consolas"/>
            </a:endParaRPr>
          </a:p>
          <a:p>
            <a:pPr indent="0" lvl="0" marL="0" rtl="0" algn="l">
              <a:lnSpc>
                <a:spcPct val="135714"/>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Test</a:t>
            </a:r>
            <a:endParaRPr sz="1050">
              <a:solidFill>
                <a:srgbClr val="267F99"/>
              </a:solidFill>
              <a:latin typeface="Consolas"/>
              <a:ea typeface="Consolas"/>
              <a:cs typeface="Consolas"/>
              <a:sym typeface="Consolas"/>
            </a:endParaRPr>
          </a:p>
          <a:p>
            <a:pPr indent="0" lvl="0" marL="0" rtl="0" algn="l">
              <a:lnSpc>
                <a:spcPct val="135714"/>
              </a:lnSpc>
              <a:spcBef>
                <a:spcPts val="0"/>
              </a:spcBef>
              <a:spcAft>
                <a:spcPts val="0"/>
              </a:spcAft>
              <a:buNone/>
            </a:pPr>
            <a:r>
              <a:rPr lang="en" sz="1050">
                <a:latin typeface="Consolas"/>
                <a:ea typeface="Consolas"/>
                <a:cs typeface="Consolas"/>
                <a:sym typeface="Consolas"/>
              </a:rPr>
              <a:t>   </a:t>
            </a:r>
            <a:r>
              <a:rPr lang="en" sz="1050">
                <a:solidFill>
                  <a:srgbClr val="0000FF"/>
                </a:solidFill>
                <a:latin typeface="Consolas"/>
                <a:ea typeface="Consolas"/>
                <a:cs typeface="Consolas"/>
                <a:sym typeface="Consolas"/>
              </a:rPr>
              <a:t>public</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void</a:t>
            </a:r>
            <a:r>
              <a:rPr lang="en" sz="1050">
                <a:latin typeface="Consolas"/>
                <a:ea typeface="Consolas"/>
                <a:cs typeface="Consolas"/>
                <a:sym typeface="Consolas"/>
              </a:rPr>
              <a:t> </a:t>
            </a:r>
            <a:r>
              <a:rPr lang="en" sz="1050">
                <a:solidFill>
                  <a:srgbClr val="795E26"/>
                </a:solidFill>
                <a:latin typeface="Consolas"/>
                <a:ea typeface="Consolas"/>
                <a:cs typeface="Consolas"/>
                <a:sym typeface="Consolas"/>
              </a:rPr>
              <a:t>helloWorld</a:t>
            </a:r>
            <a:r>
              <a:rPr lang="en" sz="1050">
                <a:latin typeface="Consolas"/>
                <a:ea typeface="Consolas"/>
                <a:cs typeface="Consolas"/>
                <a:sym typeface="Consolas"/>
              </a:rPr>
              <a:t>() {</a:t>
            </a:r>
            <a:endParaRPr sz="1050">
              <a:latin typeface="Consolas"/>
              <a:ea typeface="Consolas"/>
              <a:cs typeface="Consolas"/>
              <a:sym typeface="Consolas"/>
            </a:endParaRPr>
          </a:p>
          <a:p>
            <a:pPr indent="0" lvl="0" marL="0" rtl="0" algn="l">
              <a:lnSpc>
                <a:spcPct val="135714"/>
              </a:lnSpc>
              <a:spcBef>
                <a:spcPts val="0"/>
              </a:spcBef>
              <a:spcAft>
                <a:spcPts val="0"/>
              </a:spcAft>
              <a:buNone/>
            </a:pPr>
            <a:r>
              <a:rPr lang="en" sz="1050">
                <a:latin typeface="Consolas"/>
                <a:ea typeface="Consolas"/>
                <a:cs typeface="Consolas"/>
                <a:sym typeface="Consolas"/>
              </a:rPr>
              <a:t>      </a:t>
            </a:r>
            <a:r>
              <a:rPr lang="en" sz="1050">
                <a:solidFill>
                  <a:srgbClr val="795E26"/>
                </a:solidFill>
                <a:latin typeface="Consolas"/>
                <a:ea typeface="Consolas"/>
                <a:cs typeface="Consolas"/>
                <a:sym typeface="Consolas"/>
              </a:rPr>
              <a:t>assertEquals</a:t>
            </a:r>
            <a:r>
              <a:rPr lang="en" sz="1050">
                <a:latin typeface="Consolas"/>
                <a:ea typeface="Consolas"/>
                <a:cs typeface="Consolas"/>
                <a:sym typeface="Consolas"/>
              </a:rPr>
              <a:t>(</a:t>
            </a:r>
            <a:r>
              <a:rPr lang="en" sz="1050">
                <a:solidFill>
                  <a:srgbClr val="A31515"/>
                </a:solidFill>
                <a:latin typeface="Consolas"/>
                <a:ea typeface="Consolas"/>
                <a:cs typeface="Consolas"/>
                <a:sym typeface="Consolas"/>
              </a:rPr>
              <a:t>"Hello, World!"</a:t>
            </a:r>
            <a:r>
              <a:rPr lang="en" sz="1050">
                <a:latin typeface="Consolas"/>
                <a:ea typeface="Consolas"/>
                <a:cs typeface="Consolas"/>
                <a:sym typeface="Consolas"/>
              </a:rPr>
              <a:t>,</a:t>
            </a:r>
            <a:endParaRPr sz="1050">
              <a:latin typeface="Consolas"/>
              <a:ea typeface="Consolas"/>
              <a:cs typeface="Consolas"/>
              <a:sym typeface="Consolas"/>
            </a:endParaRPr>
          </a:p>
          <a:p>
            <a:pPr indent="0" lvl="0" marL="0" rtl="0" algn="l">
              <a:lnSpc>
                <a:spcPct val="135714"/>
              </a:lnSpc>
              <a:spcBef>
                <a:spcPts val="0"/>
              </a:spcBef>
              <a:spcAft>
                <a:spcPts val="0"/>
              </a:spcAft>
              <a:buNone/>
            </a:pPr>
            <a:r>
              <a:rPr lang="en" sz="1050">
                <a:latin typeface="Consolas"/>
                <a:ea typeface="Consolas"/>
                <a:cs typeface="Consolas"/>
                <a:sym typeface="Consolas"/>
              </a:rPr>
              <a:t>         </a:t>
            </a:r>
            <a:r>
              <a:rPr lang="en" sz="1050">
                <a:solidFill>
                  <a:srgbClr val="A31515"/>
                </a:solidFill>
                <a:latin typeface="Consolas"/>
                <a:ea typeface="Consolas"/>
                <a:cs typeface="Consolas"/>
                <a:sym typeface="Consolas"/>
              </a:rPr>
              <a:t>"Hello, World!"</a:t>
            </a:r>
            <a:r>
              <a:rPr lang="en" sz="1050">
                <a:latin typeface="Consolas"/>
                <a:ea typeface="Consolas"/>
                <a:cs typeface="Consolas"/>
                <a:sym typeface="Consolas"/>
              </a:rPr>
              <a:t>);</a:t>
            </a:r>
            <a:endParaRPr sz="1050">
              <a:latin typeface="Consolas"/>
              <a:ea typeface="Consolas"/>
              <a:cs typeface="Consolas"/>
              <a:sym typeface="Consolas"/>
            </a:endParaRPr>
          </a:p>
          <a:p>
            <a:pPr indent="0" lvl="0" marL="0" rtl="0" algn="l">
              <a:lnSpc>
                <a:spcPct val="135714"/>
              </a:lnSpc>
              <a:spcBef>
                <a:spcPts val="0"/>
              </a:spcBef>
              <a:spcAft>
                <a:spcPts val="0"/>
              </a:spcAft>
              <a:buNone/>
            </a:pPr>
            <a:r>
              <a:rPr lang="en" sz="1050">
                <a:latin typeface="Consolas"/>
                <a:ea typeface="Consolas"/>
                <a:cs typeface="Consolas"/>
                <a:sym typeface="Consolas"/>
              </a:rPr>
              <a:t>   }    </a:t>
            </a:r>
            <a:endParaRPr sz="1050">
              <a:latin typeface="Consolas"/>
              <a:ea typeface="Consolas"/>
              <a:cs typeface="Consolas"/>
              <a:sym typeface="Consolas"/>
            </a:endParaRPr>
          </a:p>
          <a:p>
            <a:pPr indent="0" lvl="0" marL="0" rtl="0" algn="l">
              <a:lnSpc>
                <a:spcPct val="135714"/>
              </a:lnSpc>
              <a:spcBef>
                <a:spcPts val="0"/>
              </a:spcBef>
              <a:spcAft>
                <a:spcPts val="0"/>
              </a:spcAft>
              <a:buNone/>
            </a:pPr>
            <a:r>
              <a:rPr lang="en" sz="1050">
                <a:latin typeface="Consolas"/>
                <a:ea typeface="Consolas"/>
                <a:cs typeface="Consolas"/>
                <a:sym typeface="Consolas"/>
              </a:rPr>
              <a:t>}</a:t>
            </a:r>
            <a:endParaRPr sz="1050">
              <a:latin typeface="Consolas"/>
              <a:ea typeface="Consolas"/>
              <a:cs typeface="Consolas"/>
              <a:sym typeface="Consolas"/>
            </a:endParaRPr>
          </a:p>
        </p:txBody>
      </p:sp>
      <p:sp>
        <p:nvSpPr>
          <p:cNvPr id="807" name="Google Shape;807;p85"/>
          <p:cNvSpPr txBox="1"/>
          <p:nvPr/>
        </p:nvSpPr>
        <p:spPr>
          <a:xfrm>
            <a:off x="187175" y="1879200"/>
            <a:ext cx="3000000" cy="738900"/>
          </a:xfrm>
          <a:prstGeom prst="rect">
            <a:avLst/>
          </a:prstGeom>
          <a:solidFill>
            <a:srgbClr val="FFF2CC"/>
          </a:solid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t>Open the provided </a:t>
            </a:r>
            <a:r>
              <a:rPr lang="en" sz="1200">
                <a:latin typeface="Courier New"/>
                <a:ea typeface="Courier New"/>
                <a:cs typeface="Courier New"/>
                <a:sym typeface="Courier New"/>
              </a:rPr>
              <a:t>HelloWorldTest</a:t>
            </a:r>
            <a:r>
              <a:rPr lang="en" sz="1200"/>
              <a:t>. You can find it under "</a:t>
            </a:r>
            <a:r>
              <a:rPr lang="en" sz="1200">
                <a:latin typeface="Courier New"/>
                <a:ea typeface="Courier New"/>
                <a:cs typeface="Courier New"/>
                <a:sym typeface="Courier New"/>
              </a:rPr>
              <a:t>test</a:t>
            </a:r>
            <a:r>
              <a:rPr lang="en" sz="1200"/>
              <a:t>" in your root project folder.</a:t>
            </a:r>
            <a:endParaRPr sz="1200"/>
          </a:p>
        </p:txBody>
      </p:sp>
      <p:grpSp>
        <p:nvGrpSpPr>
          <p:cNvPr id="808" name="Google Shape;808;p85"/>
          <p:cNvGrpSpPr/>
          <p:nvPr/>
        </p:nvGrpSpPr>
        <p:grpSpPr>
          <a:xfrm>
            <a:off x="3296900" y="4101925"/>
            <a:ext cx="3000000" cy="738900"/>
            <a:chOff x="3296900" y="4101925"/>
            <a:chExt cx="3000000" cy="738900"/>
          </a:xfrm>
        </p:grpSpPr>
        <p:sp>
          <p:nvSpPr>
            <p:cNvPr id="809" name="Google Shape;809;p85"/>
            <p:cNvSpPr txBox="1"/>
            <p:nvPr/>
          </p:nvSpPr>
          <p:spPr>
            <a:xfrm>
              <a:off x="3296900" y="4101925"/>
              <a:ext cx="3000000" cy="738900"/>
            </a:xfrm>
            <a:prstGeom prst="rect">
              <a:avLst/>
            </a:prstGeom>
            <a:solidFill>
              <a:srgbClr val="FFF2CC"/>
            </a:solid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t>Open the </a:t>
              </a:r>
              <a:r>
                <a:rPr lang="en" sz="1200"/>
                <a:t>VSCode</a:t>
              </a:r>
              <a:r>
                <a:rPr lang="en" sz="1200"/>
                <a:t> Test Runner (     ) and use "Run Test" (     ) to run the provided test.</a:t>
              </a:r>
              <a:endParaRPr sz="1200"/>
            </a:p>
          </p:txBody>
        </p:sp>
        <p:pic>
          <p:nvPicPr>
            <p:cNvPr id="810" name="Google Shape;810;p85"/>
            <p:cNvPicPr preferRelativeResize="0"/>
            <p:nvPr/>
          </p:nvPicPr>
          <p:blipFill>
            <a:blip r:embed="rId3">
              <a:alphaModFix/>
            </a:blip>
            <a:stretch>
              <a:fillRect/>
            </a:stretch>
          </p:blipFill>
          <p:spPr>
            <a:xfrm>
              <a:off x="5604959" y="4200225"/>
              <a:ext cx="182150" cy="196350"/>
            </a:xfrm>
            <a:prstGeom prst="rect">
              <a:avLst/>
            </a:prstGeom>
            <a:noFill/>
            <a:ln>
              <a:noFill/>
            </a:ln>
          </p:spPr>
        </p:pic>
        <p:pic>
          <p:nvPicPr>
            <p:cNvPr id="811" name="Google Shape;811;p85"/>
            <p:cNvPicPr preferRelativeResize="0"/>
            <p:nvPr/>
          </p:nvPicPr>
          <p:blipFill rotWithShape="1">
            <a:blip r:embed="rId4">
              <a:alphaModFix/>
            </a:blip>
            <a:srcRect b="0" l="0" r="0" t="9123"/>
            <a:stretch/>
          </p:blipFill>
          <p:spPr>
            <a:xfrm>
              <a:off x="4504373" y="4396575"/>
              <a:ext cx="182150" cy="180238"/>
            </a:xfrm>
            <a:prstGeom prst="rect">
              <a:avLst/>
            </a:prstGeom>
            <a:noFill/>
            <a:ln>
              <a:noFill/>
            </a:ln>
          </p:spPr>
        </p:pic>
      </p:grpSp>
      <p:pic>
        <p:nvPicPr>
          <p:cNvPr id="812" name="Google Shape;812;p85"/>
          <p:cNvPicPr preferRelativeResize="0"/>
          <p:nvPr/>
        </p:nvPicPr>
        <p:blipFill>
          <a:blip r:embed="rId5">
            <a:alphaModFix/>
          </a:blip>
          <a:stretch>
            <a:fillRect/>
          </a:stretch>
        </p:blipFill>
        <p:spPr>
          <a:xfrm>
            <a:off x="3903325" y="1865075"/>
            <a:ext cx="1787140" cy="2100899"/>
          </a:xfrm>
          <a:prstGeom prst="rect">
            <a:avLst/>
          </a:prstGeom>
          <a:noFill/>
          <a:ln cap="flat" cmpd="sng" w="19050">
            <a:solidFill>
              <a:schemeClr val="dk2"/>
            </a:solidFill>
            <a:prstDash val="solid"/>
            <a:round/>
            <a:headEnd len="sm" w="sm" type="none"/>
            <a:tailEnd len="sm" w="sm" type="none"/>
          </a:ln>
        </p:spPr>
      </p:pic>
      <p:pic>
        <p:nvPicPr>
          <p:cNvPr id="813" name="Google Shape;813;p85"/>
          <p:cNvPicPr preferRelativeResize="0"/>
          <p:nvPr/>
        </p:nvPicPr>
        <p:blipFill>
          <a:blip r:embed="rId6">
            <a:alphaModFix/>
          </a:blip>
          <a:stretch>
            <a:fillRect/>
          </a:stretch>
        </p:blipFill>
        <p:spPr>
          <a:xfrm>
            <a:off x="6971900" y="2571749"/>
            <a:ext cx="1681476" cy="22622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pic>
        <p:nvPicPr>
          <p:cNvPr id="818" name="Google Shape;818;p86"/>
          <p:cNvPicPr preferRelativeResize="0"/>
          <p:nvPr/>
        </p:nvPicPr>
        <p:blipFill>
          <a:blip r:embed="rId3">
            <a:alphaModFix/>
          </a:blip>
          <a:stretch>
            <a:fillRect/>
          </a:stretch>
        </p:blipFill>
        <p:spPr>
          <a:xfrm rot="-765610">
            <a:off x="449225" y="787878"/>
            <a:ext cx="7060149" cy="1793925"/>
          </a:xfrm>
          <a:prstGeom prst="rect">
            <a:avLst/>
          </a:prstGeom>
          <a:noFill/>
          <a:ln>
            <a:noFill/>
          </a:ln>
        </p:spPr>
      </p:pic>
      <p:sp>
        <p:nvSpPr>
          <p:cNvPr id="819" name="Google Shape;819;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0" name="Google Shape;820;p86"/>
          <p:cNvSpPr/>
          <p:nvPr/>
        </p:nvSpPr>
        <p:spPr>
          <a:xfrm>
            <a:off x="539700" y="2876850"/>
            <a:ext cx="2559300" cy="1008600"/>
          </a:xfrm>
          <a:prstGeom prst="wedgeRoundRectCallout">
            <a:avLst>
              <a:gd fmla="val 56459" name="adj1"/>
              <a:gd fmla="val 32210" name="adj2"/>
              <a:gd fmla="val 0" name="adj3"/>
            </a:avLst>
          </a:prstGeom>
          <a:solidFill>
            <a:srgbClr val="FFFFFF"/>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t>Whenever you see this image, it's a reminder to check your PROBLEMS tab.</a:t>
            </a:r>
            <a:endParaRPr sz="1500"/>
          </a:p>
        </p:txBody>
      </p:sp>
      <p:sp>
        <p:nvSpPr>
          <p:cNvPr id="821" name="Google Shape;821;p86"/>
          <p:cNvSpPr/>
          <p:nvPr/>
        </p:nvSpPr>
        <p:spPr>
          <a:xfrm>
            <a:off x="5602300" y="1933650"/>
            <a:ext cx="2828100" cy="1008600"/>
          </a:xfrm>
          <a:prstGeom prst="wedgeRoundRectCallout">
            <a:avLst>
              <a:gd fmla="val -45574" name="adj1"/>
              <a:gd fmla="val 75991" name="adj2"/>
              <a:gd fmla="val 0" name="adj3"/>
            </a:avLst>
          </a:prstGeom>
          <a:solidFill>
            <a:srgbClr val="FFFFFF"/>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If </a:t>
            </a:r>
            <a:r>
              <a:rPr lang="en"/>
              <a:t>VSCode</a:t>
            </a:r>
            <a:r>
              <a:rPr lang="en"/>
              <a:t> has identified any problems, try to fix them. If you're not sure how, raise your hand and ask for help!</a:t>
            </a:r>
            <a:endParaRPr/>
          </a:p>
        </p:txBody>
      </p:sp>
      <p:pic>
        <p:nvPicPr>
          <p:cNvPr id="822" name="Google Shape;822;p86"/>
          <p:cNvPicPr preferRelativeResize="0"/>
          <p:nvPr/>
        </p:nvPicPr>
        <p:blipFill>
          <a:blip r:embed="rId4">
            <a:alphaModFix/>
          </a:blip>
          <a:stretch>
            <a:fillRect/>
          </a:stretch>
        </p:blipFill>
        <p:spPr>
          <a:xfrm flipH="1">
            <a:off x="3231514" y="2601712"/>
            <a:ext cx="2437860" cy="2424974"/>
          </a:xfrm>
          <a:prstGeom prst="rect">
            <a:avLst/>
          </a:prstGeom>
          <a:noFill/>
          <a:ln>
            <a:noFill/>
          </a:ln>
        </p:spPr>
      </p:pic>
      <p:sp>
        <p:nvSpPr>
          <p:cNvPr id="823" name="Google Shape;823;p86"/>
          <p:cNvSpPr/>
          <p:nvPr/>
        </p:nvSpPr>
        <p:spPr>
          <a:xfrm>
            <a:off x="5669375" y="3404175"/>
            <a:ext cx="2828100" cy="1008600"/>
          </a:xfrm>
          <a:prstGeom prst="wedgeRoundRectCallout">
            <a:avLst>
              <a:gd fmla="val -69654" name="adj1"/>
              <a:gd fmla="val 21495" name="adj2"/>
              <a:gd fmla="val 0" name="adj3"/>
            </a:avLst>
          </a:prstGeom>
          <a:solidFill>
            <a:srgbClr val="FFFFFF"/>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And remember: it's not about </a:t>
            </a:r>
            <a:r>
              <a:rPr i="1" lang="en"/>
              <a:t>avoiding</a:t>
            </a:r>
            <a:r>
              <a:rPr lang="en"/>
              <a:t> making mistakes. It's about learning how to fix them as we make them.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000"/>
                                        <p:tgtEl>
                                          <p:spTgt spid="8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000"/>
                                        <p:tgtEl>
                                          <p:spTgt spid="8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87"/>
          <p:cNvSpPr txBox="1"/>
          <p:nvPr>
            <p:ph idx="1" type="body"/>
          </p:nvPr>
        </p:nvSpPr>
        <p:spPr>
          <a:xfrm>
            <a:off x="65250" y="655425"/>
            <a:ext cx="89559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Now that we have verified that we can run JUnit tests and have moved all of our code into the right location in the project, let's write our own unit test. Tests in Java should be set up the same as they are in Python (setup, invoke, analyze) and should be small, fast, and repeatable.</a:t>
            </a:r>
            <a:endParaRPr/>
          </a:p>
        </p:txBody>
      </p:sp>
      <p:sp>
        <p:nvSpPr>
          <p:cNvPr id="829" name="Google Shape;829;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0" name="Google Shape;830;p87"/>
          <p:cNvSpPr txBox="1"/>
          <p:nvPr>
            <p:ph idx="2" type="body"/>
          </p:nvPr>
        </p:nvSpPr>
        <p:spPr>
          <a:xfrm>
            <a:off x="2627900" y="1710875"/>
            <a:ext cx="6208500" cy="31863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Create a new JUnit test named</a:t>
            </a:r>
            <a:r>
              <a:rPr lang="en"/>
              <a:t> "</a:t>
            </a:r>
            <a:r>
              <a:rPr lang="en">
                <a:solidFill>
                  <a:srgbClr val="FF0000"/>
                </a:solidFill>
                <a:latin typeface="Courier New"/>
                <a:ea typeface="Courier New"/>
                <a:cs typeface="Courier New"/>
                <a:sym typeface="Courier New"/>
              </a:rPr>
              <a:t>CalculonTest</a:t>
            </a:r>
            <a:r>
              <a:rPr lang="en"/>
              <a:t>" in the same folder as "</a:t>
            </a:r>
            <a:r>
              <a:rPr lang="en">
                <a:latin typeface="Courier New"/>
                <a:ea typeface="Courier New"/>
                <a:cs typeface="Courier New"/>
                <a:sym typeface="Courier New"/>
              </a:rPr>
              <a:t>HelloWorldTest</a:t>
            </a:r>
            <a:r>
              <a:rPr lang="en"/>
              <a:t>" and define a test method named "</a:t>
            </a:r>
            <a:r>
              <a:rPr lang="en">
                <a:solidFill>
                  <a:srgbClr val="FF0000"/>
                </a:solidFill>
                <a:latin typeface="Courier New"/>
                <a:ea typeface="Courier New"/>
                <a:cs typeface="Courier New"/>
                <a:sym typeface="Courier New"/>
              </a:rPr>
              <a:t>testAdd</a:t>
            </a:r>
            <a:r>
              <a:rPr lang="en"/>
              <a:t>".</a:t>
            </a:r>
            <a:endParaRPr/>
          </a:p>
          <a:p>
            <a:pPr indent="-298450" lvl="1" marL="914400" rtl="0" algn="l">
              <a:spcBef>
                <a:spcPts val="0"/>
              </a:spcBef>
              <a:spcAft>
                <a:spcPts val="0"/>
              </a:spcAft>
              <a:buSzPts val="1100"/>
              <a:buChar char="○"/>
            </a:pPr>
            <a:r>
              <a:rPr lang="en"/>
              <a:t>Make sure to add the </a:t>
            </a:r>
            <a:r>
              <a:rPr lang="en">
                <a:solidFill>
                  <a:srgbClr val="FF0000"/>
                </a:solidFill>
                <a:latin typeface="Courier New"/>
                <a:ea typeface="Courier New"/>
                <a:cs typeface="Courier New"/>
                <a:sym typeface="Courier New"/>
              </a:rPr>
              <a:t>@Test</a:t>
            </a:r>
            <a:r>
              <a:rPr lang="en">
                <a:solidFill>
                  <a:srgbClr val="FF0000"/>
                </a:solidFill>
              </a:rPr>
              <a:t> </a:t>
            </a:r>
            <a:r>
              <a:rPr b="1" i="1" lang="en">
                <a:solidFill>
                  <a:srgbClr val="FF0000"/>
                </a:solidFill>
              </a:rPr>
              <a:t>annotation</a:t>
            </a:r>
            <a:r>
              <a:rPr b="1" i="1" lang="en"/>
              <a:t> </a:t>
            </a:r>
            <a:r>
              <a:rPr lang="en"/>
              <a:t>to the method!</a:t>
            </a:r>
            <a:endParaRPr/>
          </a:p>
          <a:p>
            <a:pPr indent="-298450" lvl="1" marL="914400" rtl="0" algn="l">
              <a:spcBef>
                <a:spcPts val="0"/>
              </a:spcBef>
              <a:spcAft>
                <a:spcPts val="0"/>
              </a:spcAft>
              <a:buSzPts val="1100"/>
              <a:buChar char="○"/>
            </a:pPr>
            <a:r>
              <a:rPr lang="en"/>
              <a:t>Call the </a:t>
            </a:r>
            <a:r>
              <a:rPr lang="en">
                <a:solidFill>
                  <a:srgbClr val="FF0000"/>
                </a:solidFill>
                <a:latin typeface="Courier New"/>
                <a:ea typeface="Courier New"/>
                <a:cs typeface="Courier New"/>
                <a:sym typeface="Courier New"/>
              </a:rPr>
              <a:t>static</a:t>
            </a:r>
            <a:r>
              <a:rPr lang="en"/>
              <a:t> </a:t>
            </a:r>
            <a:r>
              <a:rPr lang="en">
                <a:solidFill>
                  <a:srgbClr val="FF0000"/>
                </a:solidFill>
                <a:latin typeface="Courier New"/>
                <a:ea typeface="Courier New"/>
                <a:cs typeface="Courier New"/>
                <a:sym typeface="Courier New"/>
              </a:rPr>
              <a:t>add</a:t>
            </a:r>
            <a:r>
              <a:rPr lang="en">
                <a:solidFill>
                  <a:srgbClr val="FF0000"/>
                </a:solidFill>
              </a:rPr>
              <a:t> </a:t>
            </a:r>
            <a:r>
              <a:rPr lang="en"/>
              <a:t>method on your </a:t>
            </a:r>
            <a:r>
              <a:rPr lang="en">
                <a:latin typeface="Courier New"/>
                <a:ea typeface="Courier New"/>
                <a:cs typeface="Courier New"/>
                <a:sym typeface="Courier New"/>
              </a:rPr>
              <a:t>Calculon</a:t>
            </a:r>
            <a:r>
              <a:rPr lang="en"/>
              <a:t> class and save the result in a new variable, e.g. </a:t>
            </a:r>
            <a:r>
              <a:rPr lang="en">
                <a:solidFill>
                  <a:srgbClr val="FF0000"/>
                </a:solidFill>
                <a:latin typeface="Courier New"/>
                <a:ea typeface="Courier New"/>
                <a:cs typeface="Courier New"/>
                <a:sym typeface="Courier New"/>
              </a:rPr>
              <a:t>float actual = Calculon.add</a:t>
            </a:r>
            <a:r>
              <a:rPr lang="en">
                <a:solidFill>
                  <a:srgbClr val="FF0000"/>
                </a:solidFill>
                <a:latin typeface="Courier New"/>
                <a:ea typeface="Courier New"/>
                <a:cs typeface="Courier New"/>
                <a:sym typeface="Courier New"/>
              </a:rPr>
              <a:t>(5.1f, 7.2f)</a:t>
            </a:r>
            <a:r>
              <a:rPr lang="en">
                <a:solidFill>
                  <a:srgbClr val="FF0000"/>
                </a:solidFill>
                <a:latin typeface="Courier New"/>
                <a:ea typeface="Courier New"/>
                <a:cs typeface="Courier New"/>
                <a:sym typeface="Courier New"/>
              </a:rPr>
              <a:t>;</a:t>
            </a:r>
            <a:endParaRPr>
              <a:solidFill>
                <a:srgbClr val="FF0000"/>
              </a:solidFill>
              <a:latin typeface="Courier New"/>
              <a:ea typeface="Courier New"/>
              <a:cs typeface="Courier New"/>
              <a:sym typeface="Courier New"/>
            </a:endParaRPr>
          </a:p>
          <a:p>
            <a:pPr indent="-298450" lvl="1" marL="914400" rtl="0" algn="l">
              <a:spcBef>
                <a:spcPts val="0"/>
              </a:spcBef>
              <a:spcAft>
                <a:spcPts val="0"/>
              </a:spcAft>
              <a:buSzPts val="1100"/>
              <a:buChar char="○"/>
            </a:pPr>
            <a:r>
              <a:rPr lang="en"/>
              <a:t>Use the JUnit </a:t>
            </a:r>
            <a:r>
              <a:rPr lang="en">
                <a:solidFill>
                  <a:srgbClr val="FF0000"/>
                </a:solidFill>
                <a:latin typeface="Courier New"/>
                <a:ea typeface="Courier New"/>
                <a:cs typeface="Courier New"/>
                <a:sym typeface="Courier New"/>
              </a:rPr>
              <a:t>assertEquals</a:t>
            </a:r>
            <a:r>
              <a:rPr lang="en">
                <a:solidFill>
                  <a:srgbClr val="FF0000"/>
                </a:solidFill>
              </a:rPr>
              <a:t> </a:t>
            </a:r>
            <a:r>
              <a:rPr b="1" i="1" lang="en">
                <a:solidFill>
                  <a:srgbClr val="FF0000"/>
                </a:solidFill>
              </a:rPr>
              <a:t>method </a:t>
            </a:r>
            <a:r>
              <a:rPr lang="en"/>
              <a:t>to assert that the </a:t>
            </a:r>
            <a:r>
              <a:rPr b="1" i="1" lang="en">
                <a:solidFill>
                  <a:srgbClr val="FF0000"/>
                </a:solidFill>
              </a:rPr>
              <a:t>actual </a:t>
            </a:r>
            <a:r>
              <a:rPr lang="en"/>
              <a:t>value matches the </a:t>
            </a:r>
            <a:r>
              <a:rPr b="1" i="1" lang="en">
                <a:solidFill>
                  <a:srgbClr val="FF0000"/>
                </a:solidFill>
              </a:rPr>
              <a:t>expected </a:t>
            </a:r>
            <a:r>
              <a:rPr lang="en"/>
              <a:t>value.</a:t>
            </a:r>
            <a:endParaRPr/>
          </a:p>
          <a:p>
            <a:pPr indent="-298450" lvl="2" marL="1371600" rtl="0" algn="l">
              <a:spcBef>
                <a:spcPts val="0"/>
              </a:spcBef>
              <a:spcAft>
                <a:spcPts val="0"/>
              </a:spcAft>
              <a:buSzPts val="1100"/>
              <a:buChar char="■"/>
            </a:pPr>
            <a:r>
              <a:rPr b="1" i="1" lang="en">
                <a:solidFill>
                  <a:srgbClr val="FF0000"/>
                </a:solidFill>
              </a:rPr>
              <a:t>Hint</a:t>
            </a:r>
            <a:r>
              <a:rPr lang="en"/>
              <a:t>: only type the first few characters of the name, e.g. "</a:t>
            </a:r>
            <a:r>
              <a:rPr lang="en">
                <a:solidFill>
                  <a:srgbClr val="FF0000"/>
                </a:solidFill>
                <a:latin typeface="Courier New"/>
                <a:ea typeface="Courier New"/>
                <a:cs typeface="Courier New"/>
                <a:sym typeface="Courier New"/>
              </a:rPr>
              <a:t>assertE</a:t>
            </a:r>
            <a:r>
              <a:rPr lang="en"/>
              <a:t>", and then use VSCode's autocomplete feature to import the </a:t>
            </a:r>
            <a:r>
              <a:rPr lang="en">
                <a:solidFill>
                  <a:srgbClr val="FF0000"/>
                </a:solidFill>
                <a:latin typeface="Courier New"/>
                <a:ea typeface="Courier New"/>
                <a:cs typeface="Courier New"/>
                <a:sym typeface="Courier New"/>
              </a:rPr>
              <a:t>assertEquals</a:t>
            </a:r>
            <a:r>
              <a:rPr lang="en">
                <a:solidFill>
                  <a:srgbClr val="FF0000"/>
                </a:solidFill>
              </a:rPr>
              <a:t> </a:t>
            </a:r>
            <a:r>
              <a:rPr lang="en"/>
              <a:t>method from JUnit.</a:t>
            </a:r>
            <a:endParaRPr/>
          </a:p>
          <a:p>
            <a:pPr indent="-311150" lvl="0" marL="457200" rtl="0" algn="l">
              <a:spcBef>
                <a:spcPts val="0"/>
              </a:spcBef>
              <a:spcAft>
                <a:spcPts val="0"/>
              </a:spcAft>
              <a:buSzPts val="1300"/>
              <a:buChar char="●"/>
            </a:pPr>
            <a:r>
              <a:rPr lang="en"/>
              <a:t>Click the </a:t>
            </a:r>
            <a:r>
              <a:rPr b="1" i="1" lang="en">
                <a:solidFill>
                  <a:srgbClr val="FF0000"/>
                </a:solidFill>
              </a:rPr>
              <a:t>flask icon</a:t>
            </a:r>
            <a:r>
              <a:rPr lang="en">
                <a:solidFill>
                  <a:srgbClr val="FF0000"/>
                </a:solidFill>
              </a:rPr>
              <a:t> </a:t>
            </a:r>
            <a:r>
              <a:rPr lang="en"/>
              <a:t>in your VSCode sidebar to open the </a:t>
            </a:r>
            <a:r>
              <a:rPr b="1" i="1" lang="en">
                <a:solidFill>
                  <a:srgbClr val="FF0000"/>
                </a:solidFill>
              </a:rPr>
              <a:t>Java Test Runner</a:t>
            </a:r>
            <a:r>
              <a:rPr lang="en"/>
              <a:t>.</a:t>
            </a:r>
            <a:endParaRPr/>
          </a:p>
          <a:p>
            <a:pPr indent="-298450" lvl="1" marL="914400" rtl="0" algn="l">
              <a:spcBef>
                <a:spcPts val="0"/>
              </a:spcBef>
              <a:spcAft>
                <a:spcPts val="0"/>
              </a:spcAft>
              <a:buSzPts val="1100"/>
              <a:buChar char="○"/>
            </a:pPr>
            <a:r>
              <a:rPr lang="en"/>
              <a:t>Click the </a:t>
            </a:r>
            <a:r>
              <a:rPr b="1" i="1" lang="en">
                <a:solidFill>
                  <a:srgbClr val="FF0000"/>
                </a:solidFill>
              </a:rPr>
              <a:t>run all tests button</a:t>
            </a:r>
            <a:r>
              <a:rPr lang="en">
                <a:solidFill>
                  <a:srgbClr val="FF0000"/>
                </a:solidFill>
              </a:rPr>
              <a:t> </a:t>
            </a:r>
            <a:r>
              <a:rPr lang="en"/>
              <a:t>at the top of the test runner.</a:t>
            </a:r>
            <a:endParaRPr/>
          </a:p>
          <a:p>
            <a:pPr indent="-298450" lvl="1" marL="914400" rtl="0" algn="l">
              <a:spcBef>
                <a:spcPts val="0"/>
              </a:spcBef>
              <a:spcAft>
                <a:spcPts val="0"/>
              </a:spcAft>
              <a:buSzPts val="1100"/>
              <a:buChar char="○"/>
            </a:pPr>
            <a:r>
              <a:rPr lang="en"/>
              <a:t>You will see that VSCode runs each test method in each of your tests, usually from top to bottom.</a:t>
            </a:r>
            <a:endParaRPr/>
          </a:p>
          <a:p>
            <a:pPr indent="-298450" lvl="1" marL="914400" rtl="0" algn="l">
              <a:spcBef>
                <a:spcPts val="0"/>
              </a:spcBef>
              <a:spcAft>
                <a:spcPts val="0"/>
              </a:spcAft>
              <a:buSzPts val="1100"/>
              <a:buChar char="○"/>
            </a:pPr>
            <a:r>
              <a:rPr lang="en"/>
              <a:t>If a test passes, it is marked with </a:t>
            </a:r>
            <a:r>
              <a:rPr lang="en">
                <a:solidFill>
                  <a:srgbClr val="6AA84F"/>
                </a:solidFill>
              </a:rPr>
              <a:t>✔</a:t>
            </a:r>
            <a:r>
              <a:rPr lang="en"/>
              <a:t> and if it fails, it is marked with </a:t>
            </a:r>
            <a:r>
              <a:rPr lang="en">
                <a:solidFill>
                  <a:srgbClr val="FF0000"/>
                </a:solidFill>
              </a:rPr>
              <a:t>𝗫</a:t>
            </a:r>
            <a:r>
              <a:rPr lang="en"/>
              <a:t>.</a:t>
            </a:r>
            <a:endParaRPr/>
          </a:p>
        </p:txBody>
      </p:sp>
      <p:sp>
        <p:nvSpPr>
          <p:cNvPr id="831" name="Google Shape;831;p87"/>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Writing Your First JUnit Test</a:t>
            </a:r>
            <a:endParaRPr/>
          </a:p>
        </p:txBody>
      </p:sp>
      <p:sp>
        <p:nvSpPr>
          <p:cNvPr id="832" name="Google Shape;832;p87"/>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1.19</a:t>
            </a:r>
            <a:endParaRPr/>
          </a:p>
        </p:txBody>
      </p:sp>
      <p:pic>
        <p:nvPicPr>
          <p:cNvPr id="833" name="Google Shape;833;p87"/>
          <p:cNvPicPr preferRelativeResize="0"/>
          <p:nvPr/>
        </p:nvPicPr>
        <p:blipFill>
          <a:blip r:embed="rId3">
            <a:alphaModFix/>
          </a:blip>
          <a:stretch>
            <a:fillRect/>
          </a:stretch>
        </p:blipFill>
        <p:spPr>
          <a:xfrm>
            <a:off x="171450" y="1644874"/>
            <a:ext cx="2270126" cy="693525"/>
          </a:xfrm>
          <a:prstGeom prst="rect">
            <a:avLst/>
          </a:prstGeom>
          <a:noFill/>
          <a:ln>
            <a:noFill/>
          </a:ln>
        </p:spPr>
      </p:pic>
      <p:sp>
        <p:nvSpPr>
          <p:cNvPr id="834" name="Google Shape;834;p87"/>
          <p:cNvSpPr txBox="1"/>
          <p:nvPr/>
        </p:nvSpPr>
        <p:spPr>
          <a:xfrm>
            <a:off x="171475" y="2481275"/>
            <a:ext cx="2270100" cy="2492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latin typeface="Consolas"/>
                <a:ea typeface="Consolas"/>
                <a:cs typeface="Consolas"/>
                <a:sym typeface="Consolas"/>
              </a:rPr>
              <a:t>@</a:t>
            </a:r>
            <a:r>
              <a:rPr lang="en" sz="1050">
                <a:solidFill>
                  <a:srgbClr val="267F99"/>
                </a:solidFill>
                <a:latin typeface="Consolas"/>
                <a:ea typeface="Consolas"/>
                <a:cs typeface="Consolas"/>
                <a:sym typeface="Consolas"/>
              </a:rPr>
              <a:t>Test</a:t>
            </a:r>
            <a:endParaRPr sz="1050">
              <a:solidFill>
                <a:srgbClr val="267F99"/>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0000FF"/>
                </a:solidFill>
                <a:latin typeface="Consolas"/>
                <a:ea typeface="Consolas"/>
                <a:cs typeface="Consolas"/>
                <a:sym typeface="Consolas"/>
              </a:rPr>
              <a:t>public</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void</a:t>
            </a:r>
            <a:r>
              <a:rPr lang="en" sz="1050">
                <a:latin typeface="Consolas"/>
                <a:ea typeface="Consolas"/>
                <a:cs typeface="Consolas"/>
                <a:sym typeface="Consolas"/>
              </a:rPr>
              <a:t> </a:t>
            </a:r>
            <a:r>
              <a:rPr lang="en" sz="1050">
                <a:solidFill>
                  <a:srgbClr val="795E26"/>
                </a:solidFill>
                <a:latin typeface="Consolas"/>
                <a:ea typeface="Consolas"/>
                <a:cs typeface="Consolas"/>
                <a:sym typeface="Consolas"/>
              </a:rPr>
              <a:t>exampleTest</a:t>
            </a:r>
            <a:r>
              <a:rPr lang="en" sz="1050">
                <a:latin typeface="Consolas"/>
                <a:ea typeface="Consolas"/>
                <a:cs typeface="Consolas"/>
                <a:sym typeface="Consolas"/>
              </a:rPr>
              <a:t>() {</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t>
            </a:r>
            <a:r>
              <a:rPr lang="en" sz="1050">
                <a:solidFill>
                  <a:srgbClr val="008000"/>
                </a:solidFill>
                <a:latin typeface="Consolas"/>
                <a:ea typeface="Consolas"/>
                <a:cs typeface="Consolas"/>
                <a:sym typeface="Consolas"/>
              </a:rPr>
              <a:t>// setup</a:t>
            </a:r>
            <a:endParaRPr sz="1050">
              <a:solidFill>
                <a:srgbClr val="008000"/>
              </a:solidFill>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x</a:t>
            </a:r>
            <a:r>
              <a:rPr lang="en" sz="1050">
                <a:latin typeface="Consolas"/>
                <a:ea typeface="Consolas"/>
                <a:cs typeface="Consolas"/>
                <a:sym typeface="Consolas"/>
              </a:rPr>
              <a:t> = </a:t>
            </a:r>
            <a:r>
              <a:rPr lang="en" sz="1050">
                <a:solidFill>
                  <a:srgbClr val="098658"/>
                </a:solidFill>
                <a:latin typeface="Consolas"/>
                <a:ea typeface="Consolas"/>
                <a:cs typeface="Consolas"/>
                <a:sym typeface="Consolas"/>
              </a:rPr>
              <a:t>5</a:t>
            </a:r>
            <a:r>
              <a:rPr lang="en" sz="1050">
                <a:latin typeface="Consolas"/>
                <a:ea typeface="Consolas"/>
                <a:cs typeface="Consolas"/>
                <a:sym typeface="Consolas"/>
              </a:rPr>
              <a:t>;</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y</a:t>
            </a:r>
            <a:r>
              <a:rPr lang="en" sz="1050">
                <a:latin typeface="Consolas"/>
                <a:ea typeface="Consolas"/>
                <a:cs typeface="Consolas"/>
                <a:sym typeface="Consolas"/>
              </a:rPr>
              <a:t> = </a:t>
            </a:r>
            <a:r>
              <a:rPr lang="en" sz="1050">
                <a:solidFill>
                  <a:srgbClr val="098658"/>
                </a:solidFill>
                <a:latin typeface="Consolas"/>
                <a:ea typeface="Consolas"/>
                <a:cs typeface="Consolas"/>
                <a:sym typeface="Consolas"/>
              </a:rPr>
              <a:t>2</a:t>
            </a:r>
            <a:r>
              <a:rPr lang="en" sz="1050">
                <a:latin typeface="Consolas"/>
                <a:ea typeface="Consolas"/>
                <a:cs typeface="Consolas"/>
                <a:sym typeface="Consolas"/>
              </a:rPr>
              <a:t>;</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expected</a:t>
            </a:r>
            <a:r>
              <a:rPr lang="en" sz="1050">
                <a:latin typeface="Consolas"/>
                <a:ea typeface="Consolas"/>
                <a:cs typeface="Consolas"/>
                <a:sym typeface="Consolas"/>
              </a:rPr>
              <a:t> = </a:t>
            </a:r>
            <a:r>
              <a:rPr lang="en" sz="1050">
                <a:solidFill>
                  <a:srgbClr val="098658"/>
                </a:solidFill>
                <a:latin typeface="Consolas"/>
                <a:ea typeface="Consolas"/>
                <a:cs typeface="Consolas"/>
                <a:sym typeface="Consolas"/>
              </a:rPr>
              <a:t>7</a:t>
            </a:r>
            <a:r>
              <a:rPr lang="en" sz="1050">
                <a:latin typeface="Consolas"/>
                <a:ea typeface="Consolas"/>
                <a:cs typeface="Consolas"/>
                <a:sym typeface="Consolas"/>
              </a:rPr>
              <a:t>;</a:t>
            </a:r>
            <a:endParaRPr sz="1050">
              <a:latin typeface="Consolas"/>
              <a:ea typeface="Consolas"/>
              <a:cs typeface="Consolas"/>
              <a:sym typeface="Consolas"/>
            </a:endParaRPr>
          </a:p>
          <a:p>
            <a:pPr indent="0" lvl="0" marL="0" rtl="0" algn="l">
              <a:lnSpc>
                <a:spcPct val="100000"/>
              </a:lnSpc>
              <a:spcBef>
                <a:spcPts val="0"/>
              </a:spcBef>
              <a:spcAft>
                <a:spcPts val="0"/>
              </a:spcAft>
              <a:buNone/>
            </a:pPr>
            <a:r>
              <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t>
            </a:r>
            <a:r>
              <a:rPr lang="en" sz="1050">
                <a:solidFill>
                  <a:srgbClr val="008000"/>
                </a:solidFill>
                <a:latin typeface="Consolas"/>
                <a:ea typeface="Consolas"/>
                <a:cs typeface="Consolas"/>
                <a:sym typeface="Consolas"/>
              </a:rPr>
              <a:t>// invoke</a:t>
            </a:r>
            <a:endParaRPr sz="1050">
              <a:solidFill>
                <a:srgbClr val="008000"/>
              </a:solidFill>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actual</a:t>
            </a:r>
            <a:r>
              <a:rPr lang="en" sz="1050">
                <a:latin typeface="Consolas"/>
                <a:ea typeface="Consolas"/>
                <a:cs typeface="Consolas"/>
                <a:sym typeface="Consolas"/>
              </a:rPr>
              <a:t> = x + </a:t>
            </a:r>
            <a:r>
              <a:rPr lang="en" sz="1050">
                <a:solidFill>
                  <a:srgbClr val="098658"/>
                </a:solidFill>
                <a:latin typeface="Consolas"/>
                <a:ea typeface="Consolas"/>
                <a:cs typeface="Consolas"/>
                <a:sym typeface="Consolas"/>
              </a:rPr>
              <a:t>1</a:t>
            </a:r>
            <a:r>
              <a:rPr lang="en" sz="1050">
                <a:latin typeface="Consolas"/>
                <a:ea typeface="Consolas"/>
                <a:cs typeface="Consolas"/>
                <a:sym typeface="Consolas"/>
              </a:rPr>
              <a:t>;</a:t>
            </a:r>
            <a:endParaRPr sz="1050">
              <a:latin typeface="Consolas"/>
              <a:ea typeface="Consolas"/>
              <a:cs typeface="Consolas"/>
              <a:sym typeface="Consolas"/>
            </a:endParaRPr>
          </a:p>
          <a:p>
            <a:pPr indent="0" lvl="0" marL="0" rtl="0" algn="l">
              <a:lnSpc>
                <a:spcPct val="100000"/>
              </a:lnSpc>
              <a:spcBef>
                <a:spcPts val="0"/>
              </a:spcBef>
              <a:spcAft>
                <a:spcPts val="0"/>
              </a:spcAft>
              <a:buNone/>
            </a:pPr>
            <a:r>
              <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t>
            </a:r>
            <a:r>
              <a:rPr lang="en" sz="1050">
                <a:solidFill>
                  <a:srgbClr val="008000"/>
                </a:solidFill>
                <a:latin typeface="Consolas"/>
                <a:ea typeface="Consolas"/>
                <a:cs typeface="Consolas"/>
                <a:sym typeface="Consolas"/>
              </a:rPr>
              <a:t>// analyze</a:t>
            </a:r>
            <a:endParaRPr sz="1050">
              <a:solidFill>
                <a:srgbClr val="008000"/>
              </a:solidFill>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t>
            </a:r>
            <a:r>
              <a:rPr lang="en" sz="1050">
                <a:solidFill>
                  <a:srgbClr val="795E26"/>
                </a:solidFill>
                <a:latin typeface="Consolas"/>
                <a:ea typeface="Consolas"/>
                <a:cs typeface="Consolas"/>
                <a:sym typeface="Consolas"/>
              </a:rPr>
              <a:t>assertEquals</a:t>
            </a:r>
            <a:r>
              <a:rPr lang="en" sz="1050">
                <a:latin typeface="Consolas"/>
                <a:ea typeface="Consolas"/>
                <a:cs typeface="Consolas"/>
                <a:sym typeface="Consolas"/>
              </a:rPr>
              <a:t>(expected,</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actual);</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a:t>
            </a:r>
            <a:endParaRPr sz="1050">
              <a:solidFill>
                <a:srgbClr val="D4D4D4"/>
              </a:solidFill>
              <a:latin typeface="Consolas"/>
              <a:ea typeface="Consolas"/>
              <a:cs typeface="Consolas"/>
              <a:sym typeface="Consolas"/>
            </a:endParaRPr>
          </a:p>
        </p:txBody>
      </p:sp>
      <p:pic>
        <p:nvPicPr>
          <p:cNvPr id="835" name="Google Shape;835;p87"/>
          <p:cNvPicPr preferRelativeResize="0"/>
          <p:nvPr/>
        </p:nvPicPr>
        <p:blipFill>
          <a:blip r:embed="rId4">
            <a:alphaModFix/>
          </a:blip>
          <a:stretch>
            <a:fillRect/>
          </a:stretch>
        </p:blipFill>
        <p:spPr>
          <a:xfrm>
            <a:off x="7135025" y="87075"/>
            <a:ext cx="1886124" cy="483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8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Output in </a:t>
            </a:r>
            <a:r>
              <a:rPr lang="en"/>
              <a:t>VSCode</a:t>
            </a:r>
            <a:endParaRPr/>
          </a:p>
        </p:txBody>
      </p:sp>
      <p:sp>
        <p:nvSpPr>
          <p:cNvPr id="841" name="Google Shape;841;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42" name="Google Shape;842;p88"/>
          <p:cNvPicPr preferRelativeResize="0"/>
          <p:nvPr/>
        </p:nvPicPr>
        <p:blipFill>
          <a:blip r:embed="rId3">
            <a:alphaModFix/>
          </a:blip>
          <a:stretch>
            <a:fillRect/>
          </a:stretch>
        </p:blipFill>
        <p:spPr>
          <a:xfrm>
            <a:off x="1918138" y="1557075"/>
            <a:ext cx="5307776" cy="3260349"/>
          </a:xfrm>
          <a:prstGeom prst="rect">
            <a:avLst/>
          </a:prstGeom>
          <a:noFill/>
          <a:ln cap="flat" cmpd="sng" w="19050">
            <a:solidFill>
              <a:schemeClr val="dk2"/>
            </a:solidFill>
            <a:prstDash val="solid"/>
            <a:round/>
            <a:headEnd len="sm" w="sm" type="none"/>
            <a:tailEnd len="sm" w="sm" type="none"/>
          </a:ln>
        </p:spPr>
      </p:pic>
      <p:sp>
        <p:nvSpPr>
          <p:cNvPr id="843" name="Google Shape;843;p88"/>
          <p:cNvSpPr/>
          <p:nvPr/>
        </p:nvSpPr>
        <p:spPr>
          <a:xfrm>
            <a:off x="1992025" y="1475735"/>
            <a:ext cx="1256490" cy="465200"/>
          </a:xfrm>
          <a:custGeom>
            <a:rect b="b" l="l" r="r" t="t"/>
            <a:pathLst>
              <a:path extrusionOk="0" h="18608" w="54755">
                <a:moveTo>
                  <a:pt x="0" y="4307"/>
                </a:moveTo>
                <a:cubicBezTo>
                  <a:pt x="7900" y="3694"/>
                  <a:pt x="38274" y="-1754"/>
                  <a:pt x="47400" y="629"/>
                </a:cubicBezTo>
                <a:cubicBezTo>
                  <a:pt x="56526" y="3013"/>
                  <a:pt x="53529" y="15612"/>
                  <a:pt x="54755" y="18608"/>
                </a:cubicBezTo>
              </a:path>
            </a:pathLst>
          </a:custGeom>
          <a:noFill/>
          <a:ln cap="flat" cmpd="sng" w="19050">
            <a:solidFill>
              <a:srgbClr val="FF0000"/>
            </a:solidFill>
            <a:prstDash val="solid"/>
            <a:round/>
            <a:headEnd len="med" w="med" type="none"/>
            <a:tailEnd len="med" w="med" type="triangle"/>
          </a:ln>
        </p:spPr>
      </p:sp>
      <p:sp>
        <p:nvSpPr>
          <p:cNvPr id="844" name="Google Shape;844;p88"/>
          <p:cNvSpPr txBox="1"/>
          <p:nvPr/>
        </p:nvSpPr>
        <p:spPr>
          <a:xfrm>
            <a:off x="96300" y="1396575"/>
            <a:ext cx="2008200" cy="6927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 sz="1100"/>
              <a:t>Filter to see </a:t>
            </a:r>
            <a:r>
              <a:rPr b="1" i="1" lang="en" sz="1100">
                <a:solidFill>
                  <a:srgbClr val="FF0000"/>
                </a:solidFill>
              </a:rPr>
              <a:t>all</a:t>
            </a:r>
            <a:r>
              <a:rPr lang="en" sz="1100">
                <a:solidFill>
                  <a:srgbClr val="FF0000"/>
                </a:solidFill>
              </a:rPr>
              <a:t> </a:t>
            </a:r>
            <a:r>
              <a:rPr lang="en" sz="1100"/>
              <a:t>tests, only </a:t>
            </a:r>
            <a:r>
              <a:rPr b="1" i="1" lang="en" sz="1100">
                <a:solidFill>
                  <a:srgbClr val="FF0000"/>
                </a:solidFill>
              </a:rPr>
              <a:t>failed</a:t>
            </a:r>
            <a:r>
              <a:rPr i="1" lang="en" sz="1100">
                <a:solidFill>
                  <a:srgbClr val="FF0000"/>
                </a:solidFill>
              </a:rPr>
              <a:t> </a:t>
            </a:r>
            <a:r>
              <a:rPr lang="en" sz="1100"/>
              <a:t>tests, or only tests that </a:t>
            </a:r>
            <a:r>
              <a:rPr b="1" i="1" lang="en" sz="1100">
                <a:solidFill>
                  <a:srgbClr val="FF0000"/>
                </a:solidFill>
              </a:rPr>
              <a:t>passed</a:t>
            </a:r>
            <a:r>
              <a:rPr lang="en" sz="1100"/>
              <a:t>.</a:t>
            </a:r>
            <a:endParaRPr sz="1100"/>
          </a:p>
        </p:txBody>
      </p:sp>
      <p:sp>
        <p:nvSpPr>
          <p:cNvPr id="845" name="Google Shape;845;p88"/>
          <p:cNvSpPr/>
          <p:nvPr/>
        </p:nvSpPr>
        <p:spPr>
          <a:xfrm>
            <a:off x="2063525" y="2578325"/>
            <a:ext cx="377965" cy="93025"/>
          </a:xfrm>
          <a:custGeom>
            <a:rect b="b" l="l" r="r" t="t"/>
            <a:pathLst>
              <a:path extrusionOk="0" h="3721" w="18388">
                <a:moveTo>
                  <a:pt x="0" y="2699"/>
                </a:moveTo>
                <a:cubicBezTo>
                  <a:pt x="1771" y="2256"/>
                  <a:pt x="7559" y="-127"/>
                  <a:pt x="10624" y="43"/>
                </a:cubicBezTo>
                <a:cubicBezTo>
                  <a:pt x="13689" y="213"/>
                  <a:pt x="17094" y="3108"/>
                  <a:pt x="18388" y="3721"/>
                </a:cubicBezTo>
              </a:path>
            </a:pathLst>
          </a:custGeom>
          <a:noFill/>
          <a:ln cap="flat" cmpd="sng" w="19050">
            <a:solidFill>
              <a:srgbClr val="FF0000"/>
            </a:solidFill>
            <a:prstDash val="solid"/>
            <a:round/>
            <a:headEnd len="med" w="med" type="none"/>
            <a:tailEnd len="med" w="med" type="triangle"/>
          </a:ln>
        </p:spPr>
      </p:sp>
      <p:sp>
        <p:nvSpPr>
          <p:cNvPr id="846" name="Google Shape;846;p88"/>
          <p:cNvSpPr/>
          <p:nvPr/>
        </p:nvSpPr>
        <p:spPr>
          <a:xfrm>
            <a:off x="2063525" y="2926750"/>
            <a:ext cx="367750" cy="83400"/>
          </a:xfrm>
          <a:custGeom>
            <a:rect b="b" l="l" r="r" t="t"/>
            <a:pathLst>
              <a:path extrusionOk="0" h="3336" w="14710">
                <a:moveTo>
                  <a:pt x="0" y="0"/>
                </a:moveTo>
                <a:cubicBezTo>
                  <a:pt x="1226" y="545"/>
                  <a:pt x="4903" y="2996"/>
                  <a:pt x="7355" y="3268"/>
                </a:cubicBezTo>
                <a:cubicBezTo>
                  <a:pt x="9807" y="3540"/>
                  <a:pt x="13484" y="1906"/>
                  <a:pt x="14710" y="1634"/>
                </a:cubicBezTo>
              </a:path>
            </a:pathLst>
          </a:custGeom>
          <a:noFill/>
          <a:ln cap="flat" cmpd="sng" w="19050">
            <a:solidFill>
              <a:srgbClr val="FF0000"/>
            </a:solidFill>
            <a:prstDash val="solid"/>
            <a:round/>
            <a:headEnd len="med" w="med" type="none"/>
            <a:tailEnd len="med" w="med" type="triangle"/>
          </a:ln>
        </p:spPr>
      </p:sp>
      <p:sp>
        <p:nvSpPr>
          <p:cNvPr id="847" name="Google Shape;847;p88"/>
          <p:cNvSpPr txBox="1"/>
          <p:nvPr/>
        </p:nvSpPr>
        <p:spPr>
          <a:xfrm>
            <a:off x="96300" y="2182321"/>
            <a:ext cx="2008200" cy="8619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 sz="1100"/>
              <a:t>When expanded, the tree on the left shows tests that passed with a </a:t>
            </a:r>
            <a:r>
              <a:rPr lang="en" sz="1100">
                <a:solidFill>
                  <a:srgbClr val="6AA84F"/>
                </a:solidFill>
              </a:rPr>
              <a:t>✔</a:t>
            </a:r>
            <a:r>
              <a:rPr lang="en" sz="1100"/>
              <a:t> and tests that failed with an </a:t>
            </a:r>
            <a:r>
              <a:rPr b="1" lang="en" sz="1100">
                <a:solidFill>
                  <a:srgbClr val="FF0000"/>
                </a:solidFill>
              </a:rPr>
              <a:t>X</a:t>
            </a:r>
            <a:r>
              <a:rPr lang="en" sz="1100"/>
              <a:t>.</a:t>
            </a:r>
            <a:endParaRPr sz="1100"/>
          </a:p>
        </p:txBody>
      </p:sp>
      <p:sp>
        <p:nvSpPr>
          <p:cNvPr id="848" name="Google Shape;848;p88"/>
          <p:cNvSpPr/>
          <p:nvPr/>
        </p:nvSpPr>
        <p:spPr>
          <a:xfrm>
            <a:off x="3018675" y="4080249"/>
            <a:ext cx="444375" cy="103000"/>
          </a:xfrm>
          <a:custGeom>
            <a:rect b="b" l="l" r="r" t="t"/>
            <a:pathLst>
              <a:path extrusionOk="0" h="4120" w="17775">
                <a:moveTo>
                  <a:pt x="0" y="3303"/>
                </a:moveTo>
                <a:cubicBezTo>
                  <a:pt x="1498" y="2758"/>
                  <a:pt x="6028" y="-102"/>
                  <a:pt x="8990" y="34"/>
                </a:cubicBezTo>
                <a:cubicBezTo>
                  <a:pt x="11953" y="170"/>
                  <a:pt x="16311" y="3439"/>
                  <a:pt x="17775" y="4120"/>
                </a:cubicBezTo>
              </a:path>
            </a:pathLst>
          </a:custGeom>
          <a:noFill/>
          <a:ln cap="flat" cmpd="sng" w="19050">
            <a:solidFill>
              <a:srgbClr val="FF0000"/>
            </a:solidFill>
            <a:prstDash val="solid"/>
            <a:round/>
            <a:headEnd len="med" w="med" type="none"/>
            <a:tailEnd len="med" w="med" type="triangle"/>
          </a:ln>
        </p:spPr>
      </p:sp>
      <p:sp>
        <p:nvSpPr>
          <p:cNvPr id="849" name="Google Shape;849;p88"/>
          <p:cNvSpPr txBox="1"/>
          <p:nvPr/>
        </p:nvSpPr>
        <p:spPr>
          <a:xfrm>
            <a:off x="796800" y="3923225"/>
            <a:ext cx="2262000" cy="6927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 sz="1100"/>
              <a:t>The output from the tests is displayed in the </a:t>
            </a:r>
            <a:r>
              <a:rPr b="1" lang="en" sz="1100">
                <a:solidFill>
                  <a:srgbClr val="FF0000"/>
                </a:solidFill>
              </a:rPr>
              <a:t>Debug Console</a:t>
            </a:r>
            <a:r>
              <a:rPr lang="en" sz="1100"/>
              <a:t>. But it's not very useful.</a:t>
            </a:r>
            <a:endParaRPr sz="1100"/>
          </a:p>
        </p:txBody>
      </p:sp>
      <p:sp>
        <p:nvSpPr>
          <p:cNvPr id="850" name="Google Shape;850;p88"/>
          <p:cNvSpPr/>
          <p:nvPr/>
        </p:nvSpPr>
        <p:spPr>
          <a:xfrm>
            <a:off x="4913650" y="2129925"/>
            <a:ext cx="2008185" cy="257400"/>
          </a:xfrm>
          <a:custGeom>
            <a:rect b="b" l="l" r="r" t="t"/>
            <a:pathLst>
              <a:path extrusionOk="0" h="10296" w="61497">
                <a:moveTo>
                  <a:pt x="61497" y="8786"/>
                </a:moveTo>
                <a:cubicBezTo>
                  <a:pt x="54551" y="8956"/>
                  <a:pt x="30068" y="11271"/>
                  <a:pt x="19818" y="9807"/>
                </a:cubicBezTo>
                <a:cubicBezTo>
                  <a:pt x="9569" y="8343"/>
                  <a:pt x="3303" y="1635"/>
                  <a:pt x="0" y="0"/>
                </a:cubicBezTo>
              </a:path>
            </a:pathLst>
          </a:custGeom>
          <a:noFill/>
          <a:ln cap="flat" cmpd="sng" w="19050">
            <a:solidFill>
              <a:srgbClr val="FF0000"/>
            </a:solidFill>
            <a:prstDash val="solid"/>
            <a:round/>
            <a:headEnd len="med" w="med" type="none"/>
            <a:tailEnd len="med" w="med" type="triangle"/>
          </a:ln>
        </p:spPr>
      </p:sp>
      <p:sp>
        <p:nvSpPr>
          <p:cNvPr id="851" name="Google Shape;851;p88"/>
          <p:cNvSpPr txBox="1"/>
          <p:nvPr/>
        </p:nvSpPr>
        <p:spPr>
          <a:xfrm>
            <a:off x="6778394" y="1838425"/>
            <a:ext cx="2262000" cy="6927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 sz="1100"/>
              <a:t>If a failing test is clicked in the tree on the left, the editor will jump to that test…</a:t>
            </a:r>
            <a:endParaRPr sz="1100"/>
          </a:p>
        </p:txBody>
      </p:sp>
      <p:sp>
        <p:nvSpPr>
          <p:cNvPr id="852" name="Google Shape;852;p88"/>
          <p:cNvSpPr/>
          <p:nvPr/>
        </p:nvSpPr>
        <p:spPr>
          <a:xfrm>
            <a:off x="5046450" y="2833949"/>
            <a:ext cx="1894975" cy="235800"/>
          </a:xfrm>
          <a:custGeom>
            <a:rect b="b" l="l" r="r" t="t"/>
            <a:pathLst>
              <a:path extrusionOk="0" h="9432" w="75799">
                <a:moveTo>
                  <a:pt x="75799" y="9432"/>
                </a:moveTo>
                <a:cubicBezTo>
                  <a:pt x="70759" y="7866"/>
                  <a:pt x="58194" y="306"/>
                  <a:pt x="45561" y="34"/>
                </a:cubicBezTo>
                <a:cubicBezTo>
                  <a:pt x="32928" y="-238"/>
                  <a:pt x="7594" y="6504"/>
                  <a:pt x="0" y="7798"/>
                </a:cubicBezTo>
              </a:path>
            </a:pathLst>
          </a:custGeom>
          <a:noFill/>
          <a:ln cap="flat" cmpd="sng" w="19050">
            <a:solidFill>
              <a:srgbClr val="FF0000"/>
            </a:solidFill>
            <a:prstDash val="solid"/>
            <a:round/>
            <a:headEnd len="med" w="med" type="none"/>
            <a:tailEnd len="med" w="med" type="triangle"/>
          </a:ln>
        </p:spPr>
      </p:sp>
      <p:sp>
        <p:nvSpPr>
          <p:cNvPr id="853" name="Google Shape;853;p88"/>
          <p:cNvSpPr txBox="1"/>
          <p:nvPr/>
        </p:nvSpPr>
        <p:spPr>
          <a:xfrm>
            <a:off x="6778394" y="2840900"/>
            <a:ext cx="2262000" cy="6927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 sz="1100"/>
              <a:t>…and show a detailed (if clunky) dialog explaining which assertion failed, and why.</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1000"/>
                                        <p:tgtEl>
                                          <p:spTgt spid="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000"/>
                                        <p:tgtEl>
                                          <p:spTgt spid="84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000"/>
                                        <p:tgtEl>
                                          <p:spTgt spid="8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1000"/>
                                        <p:tgtEl>
                                          <p:spTgt spid="84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0"/>
                                        <p:tgtEl>
                                          <p:spTgt spid="8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1000"/>
                                        <p:tgtEl>
                                          <p:spTgt spid="85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1000"/>
                                        <p:tgtEl>
                                          <p:spTgt spid="8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1000"/>
                                        <p:tgtEl>
                                          <p:spTgt spid="8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89"/>
          <p:cNvSpPr txBox="1"/>
          <p:nvPr>
            <p:ph idx="1" type="body"/>
          </p:nvPr>
        </p:nvSpPr>
        <p:spPr>
          <a:xfrm>
            <a:off x="65250" y="655425"/>
            <a:ext cx="89559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We will be writing lots of JUnit tests this semester to verify that our code is working properly. Let's get some more practice by writing tests for some of the other functions for the </a:t>
            </a:r>
            <a:r>
              <a:rPr lang="en">
                <a:latin typeface="Courier New"/>
                <a:ea typeface="Courier New"/>
                <a:cs typeface="Courier New"/>
                <a:sym typeface="Courier New"/>
              </a:rPr>
              <a:t>Calculon</a:t>
            </a:r>
            <a:r>
              <a:rPr lang="en"/>
              <a:t> five-function calculator. We will want at least one test for each function.</a:t>
            </a:r>
            <a:endParaRPr/>
          </a:p>
        </p:txBody>
      </p:sp>
      <p:sp>
        <p:nvSpPr>
          <p:cNvPr id="859" name="Google Shape;859;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0" name="Google Shape;860;p89"/>
          <p:cNvSpPr txBox="1"/>
          <p:nvPr>
            <p:ph idx="2" type="body"/>
          </p:nvPr>
        </p:nvSpPr>
        <p:spPr>
          <a:xfrm>
            <a:off x="2680300" y="1860725"/>
            <a:ext cx="6079500" cy="3095400"/>
          </a:xfrm>
          <a:prstGeom prst="rect">
            <a:avLst/>
          </a:prstGeom>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sz="1400"/>
              <a:t>Open the </a:t>
            </a:r>
            <a:r>
              <a:rPr lang="en" sz="1400">
                <a:solidFill>
                  <a:srgbClr val="FF0000"/>
                </a:solidFill>
                <a:latin typeface="Courier New"/>
                <a:ea typeface="Courier New"/>
                <a:cs typeface="Courier New"/>
                <a:sym typeface="Courier New"/>
              </a:rPr>
              <a:t>CalculonTest</a:t>
            </a:r>
            <a:r>
              <a:rPr lang="en" sz="1400"/>
              <a:t> JUnit test and define at least one test method for each of the remaining methods in your calculator.</a:t>
            </a:r>
            <a:endParaRPr sz="1400"/>
          </a:p>
          <a:p>
            <a:pPr indent="-304800" lvl="1" marL="914400" rtl="0" algn="l">
              <a:spcBef>
                <a:spcPts val="0"/>
              </a:spcBef>
              <a:spcAft>
                <a:spcPts val="0"/>
              </a:spcAft>
              <a:buSzPts val="1200"/>
              <a:buFont typeface="Courier New"/>
              <a:buChar char="○"/>
            </a:pPr>
            <a:r>
              <a:rPr lang="en" sz="1200">
                <a:solidFill>
                  <a:srgbClr val="FF0000"/>
                </a:solidFill>
                <a:latin typeface="Courier New"/>
                <a:ea typeface="Courier New"/>
                <a:cs typeface="Courier New"/>
                <a:sym typeface="Courier New"/>
              </a:rPr>
              <a:t>subtract</a:t>
            </a:r>
            <a:endParaRPr sz="1200">
              <a:solidFill>
                <a:srgbClr val="FF0000"/>
              </a:solidFill>
              <a:latin typeface="Courier New"/>
              <a:ea typeface="Courier New"/>
              <a:cs typeface="Courier New"/>
              <a:sym typeface="Courier New"/>
            </a:endParaRPr>
          </a:p>
          <a:p>
            <a:pPr indent="-304800" lvl="1" marL="914400" rtl="0" algn="l">
              <a:spcBef>
                <a:spcPts val="0"/>
              </a:spcBef>
              <a:spcAft>
                <a:spcPts val="0"/>
              </a:spcAft>
              <a:buSzPts val="1200"/>
              <a:buFont typeface="Courier New"/>
              <a:buChar char="○"/>
            </a:pPr>
            <a:r>
              <a:rPr lang="en" sz="1200">
                <a:solidFill>
                  <a:srgbClr val="FF0000"/>
                </a:solidFill>
                <a:latin typeface="Courier New"/>
                <a:ea typeface="Courier New"/>
                <a:cs typeface="Courier New"/>
                <a:sym typeface="Courier New"/>
              </a:rPr>
              <a:t>multiply</a:t>
            </a:r>
            <a:endParaRPr sz="1200">
              <a:solidFill>
                <a:srgbClr val="FF0000"/>
              </a:solidFill>
              <a:latin typeface="Courier New"/>
              <a:ea typeface="Courier New"/>
              <a:cs typeface="Courier New"/>
              <a:sym typeface="Courier New"/>
            </a:endParaRPr>
          </a:p>
          <a:p>
            <a:pPr indent="-304800" lvl="1" marL="914400" rtl="0" algn="l">
              <a:spcBef>
                <a:spcPts val="0"/>
              </a:spcBef>
              <a:spcAft>
                <a:spcPts val="0"/>
              </a:spcAft>
              <a:buSzPts val="1200"/>
              <a:buFont typeface="Courier New"/>
              <a:buChar char="○"/>
            </a:pPr>
            <a:r>
              <a:rPr lang="en" sz="1200">
                <a:solidFill>
                  <a:srgbClr val="FF0000"/>
                </a:solidFill>
                <a:latin typeface="Courier New"/>
                <a:ea typeface="Courier New"/>
                <a:cs typeface="Courier New"/>
                <a:sym typeface="Courier New"/>
              </a:rPr>
              <a:t>divide</a:t>
            </a:r>
            <a:endParaRPr sz="1200">
              <a:solidFill>
                <a:srgbClr val="FF0000"/>
              </a:solidFill>
              <a:latin typeface="Courier New"/>
              <a:ea typeface="Courier New"/>
              <a:cs typeface="Courier New"/>
              <a:sym typeface="Courier New"/>
            </a:endParaRPr>
          </a:p>
          <a:p>
            <a:pPr indent="-304800" lvl="1" marL="914400" rtl="0" algn="l">
              <a:spcBef>
                <a:spcPts val="0"/>
              </a:spcBef>
              <a:spcAft>
                <a:spcPts val="0"/>
              </a:spcAft>
              <a:buSzPts val="1200"/>
              <a:buFont typeface="Courier New"/>
              <a:buChar char="○"/>
            </a:pPr>
            <a:r>
              <a:rPr lang="en" sz="1200">
                <a:solidFill>
                  <a:srgbClr val="FF0000"/>
                </a:solidFill>
                <a:latin typeface="Courier New"/>
                <a:ea typeface="Courier New"/>
                <a:cs typeface="Courier New"/>
                <a:sym typeface="Courier New"/>
              </a:rPr>
              <a:t>raise</a:t>
            </a:r>
            <a:endParaRPr sz="1200">
              <a:solidFill>
                <a:srgbClr val="FF0000"/>
              </a:solidFill>
              <a:latin typeface="Courier New"/>
              <a:ea typeface="Courier New"/>
              <a:cs typeface="Courier New"/>
              <a:sym typeface="Courier New"/>
            </a:endParaRPr>
          </a:p>
          <a:p>
            <a:pPr indent="-317500" lvl="0" marL="457200" rtl="0" algn="l">
              <a:spcBef>
                <a:spcPts val="0"/>
              </a:spcBef>
              <a:spcAft>
                <a:spcPts val="0"/>
              </a:spcAft>
              <a:buSzPts val="1400"/>
              <a:buChar char="●"/>
            </a:pPr>
            <a:r>
              <a:rPr lang="en" sz="1400"/>
              <a:t>After writing each new test, </a:t>
            </a:r>
            <a:r>
              <a:rPr b="1" i="1" lang="en" sz="1400">
                <a:solidFill>
                  <a:srgbClr val="FF0000"/>
                </a:solidFill>
              </a:rPr>
              <a:t>run </a:t>
            </a:r>
            <a:r>
              <a:rPr lang="en" sz="1400"/>
              <a:t>your JUnit test using the </a:t>
            </a:r>
            <a:r>
              <a:rPr b="1" i="1" lang="en" sz="1400">
                <a:solidFill>
                  <a:srgbClr val="FF0000"/>
                </a:solidFill>
              </a:rPr>
              <a:t>Java Test Runner</a:t>
            </a:r>
            <a:r>
              <a:rPr lang="en" sz="1400"/>
              <a:t> to make sure that the test passes.</a:t>
            </a:r>
            <a:endParaRPr sz="1400"/>
          </a:p>
          <a:p>
            <a:pPr indent="-304800" lvl="1" marL="914400" rtl="0" algn="l">
              <a:spcBef>
                <a:spcPts val="0"/>
              </a:spcBef>
              <a:spcAft>
                <a:spcPts val="0"/>
              </a:spcAft>
              <a:buSzPts val="1200"/>
              <a:buChar char="○"/>
            </a:pPr>
            <a:r>
              <a:rPr lang="en" sz="1200"/>
              <a:t>Remember, if you'd like to see why a test </a:t>
            </a:r>
            <a:r>
              <a:rPr b="1" i="1" lang="en" sz="1200">
                <a:solidFill>
                  <a:srgbClr val="FF0000"/>
                </a:solidFill>
              </a:rPr>
              <a:t>failed</a:t>
            </a:r>
            <a:r>
              <a:rPr lang="en" sz="1200"/>
              <a:t>, click on it in the test runner tree and the editor will jump to it and show you why.</a:t>
            </a:r>
            <a:endParaRPr sz="1200"/>
          </a:p>
          <a:p>
            <a:pPr indent="-317500" lvl="0" marL="457200" rtl="0" algn="l">
              <a:spcBef>
                <a:spcPts val="0"/>
              </a:spcBef>
              <a:spcAft>
                <a:spcPts val="0"/>
              </a:spcAft>
              <a:buSzPts val="1400"/>
              <a:buChar char="●"/>
            </a:pPr>
            <a:r>
              <a:rPr lang="en" sz="1400"/>
              <a:t>Remember: you can also run your tests using Maven.</a:t>
            </a:r>
            <a:endParaRPr sz="1400"/>
          </a:p>
          <a:p>
            <a:pPr indent="-304800" lvl="1" marL="914400" rtl="0" algn="l">
              <a:spcBef>
                <a:spcPts val="0"/>
              </a:spcBef>
              <a:spcAft>
                <a:spcPts val="0"/>
              </a:spcAft>
              <a:buSzPts val="1200"/>
              <a:buChar char="○"/>
            </a:pPr>
            <a:r>
              <a:rPr lang="en" sz="1200">
                <a:solidFill>
                  <a:srgbClr val="FF0000"/>
                </a:solidFill>
                <a:latin typeface="Courier New"/>
                <a:ea typeface="Courier New"/>
                <a:cs typeface="Courier New"/>
                <a:sym typeface="Courier New"/>
              </a:rPr>
              <a:t>mvn clean compile test</a:t>
            </a:r>
            <a:endParaRPr sz="1200">
              <a:solidFill>
                <a:srgbClr val="FF0000"/>
              </a:solidFill>
              <a:latin typeface="Courier New"/>
              <a:ea typeface="Courier New"/>
              <a:cs typeface="Courier New"/>
              <a:sym typeface="Courier New"/>
            </a:endParaRPr>
          </a:p>
          <a:p>
            <a:pPr indent="-304800" lvl="1" marL="914400" rtl="0" algn="l">
              <a:spcBef>
                <a:spcPts val="0"/>
              </a:spcBef>
              <a:spcAft>
                <a:spcPts val="0"/>
              </a:spcAft>
              <a:buSzPts val="1200"/>
              <a:buChar char="○"/>
            </a:pPr>
            <a:r>
              <a:rPr lang="en" sz="1200"/>
              <a:t>What does it look like when a test fails?</a:t>
            </a:r>
            <a:endParaRPr sz="1200"/>
          </a:p>
        </p:txBody>
      </p:sp>
      <p:sp>
        <p:nvSpPr>
          <p:cNvPr id="861" name="Google Shape;861;p89"/>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More JUnit Tests</a:t>
            </a:r>
            <a:endParaRPr/>
          </a:p>
        </p:txBody>
      </p:sp>
      <p:sp>
        <p:nvSpPr>
          <p:cNvPr id="862" name="Google Shape;862;p89"/>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1.20</a:t>
            </a:r>
            <a:endParaRPr/>
          </a:p>
        </p:txBody>
      </p:sp>
      <p:pic>
        <p:nvPicPr>
          <p:cNvPr id="863" name="Google Shape;863;p89"/>
          <p:cNvPicPr preferRelativeResize="0"/>
          <p:nvPr/>
        </p:nvPicPr>
        <p:blipFill>
          <a:blip r:embed="rId3">
            <a:alphaModFix/>
          </a:blip>
          <a:stretch>
            <a:fillRect/>
          </a:stretch>
        </p:blipFill>
        <p:spPr>
          <a:xfrm>
            <a:off x="171450" y="1706100"/>
            <a:ext cx="2270126" cy="693525"/>
          </a:xfrm>
          <a:prstGeom prst="rect">
            <a:avLst/>
          </a:prstGeom>
          <a:noFill/>
          <a:ln>
            <a:noFill/>
          </a:ln>
        </p:spPr>
      </p:pic>
      <p:sp>
        <p:nvSpPr>
          <p:cNvPr id="864" name="Google Shape;864;p89"/>
          <p:cNvSpPr txBox="1"/>
          <p:nvPr/>
        </p:nvSpPr>
        <p:spPr>
          <a:xfrm>
            <a:off x="171475" y="2481275"/>
            <a:ext cx="2270100" cy="2492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latin typeface="Consolas"/>
                <a:ea typeface="Consolas"/>
                <a:cs typeface="Consolas"/>
                <a:sym typeface="Consolas"/>
              </a:rPr>
              <a:t>@</a:t>
            </a:r>
            <a:r>
              <a:rPr lang="en" sz="1050">
                <a:solidFill>
                  <a:srgbClr val="267F99"/>
                </a:solidFill>
                <a:latin typeface="Consolas"/>
                <a:ea typeface="Consolas"/>
                <a:cs typeface="Consolas"/>
                <a:sym typeface="Consolas"/>
              </a:rPr>
              <a:t>Test</a:t>
            </a:r>
            <a:endParaRPr sz="1050">
              <a:solidFill>
                <a:srgbClr val="267F99"/>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0000FF"/>
                </a:solidFill>
                <a:latin typeface="Consolas"/>
                <a:ea typeface="Consolas"/>
                <a:cs typeface="Consolas"/>
                <a:sym typeface="Consolas"/>
              </a:rPr>
              <a:t>public</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void</a:t>
            </a:r>
            <a:r>
              <a:rPr lang="en" sz="1050">
                <a:latin typeface="Consolas"/>
                <a:ea typeface="Consolas"/>
                <a:cs typeface="Consolas"/>
                <a:sym typeface="Consolas"/>
              </a:rPr>
              <a:t> </a:t>
            </a:r>
            <a:r>
              <a:rPr lang="en" sz="1050">
                <a:solidFill>
                  <a:srgbClr val="795E26"/>
                </a:solidFill>
                <a:latin typeface="Consolas"/>
                <a:ea typeface="Consolas"/>
                <a:cs typeface="Consolas"/>
                <a:sym typeface="Consolas"/>
              </a:rPr>
              <a:t>exampleTest</a:t>
            </a:r>
            <a:r>
              <a:rPr lang="en" sz="1050">
                <a:latin typeface="Consolas"/>
                <a:ea typeface="Consolas"/>
                <a:cs typeface="Consolas"/>
                <a:sym typeface="Consolas"/>
              </a:rPr>
              <a:t>() {</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t>
            </a:r>
            <a:r>
              <a:rPr lang="en" sz="1050">
                <a:solidFill>
                  <a:srgbClr val="008000"/>
                </a:solidFill>
                <a:latin typeface="Consolas"/>
                <a:ea typeface="Consolas"/>
                <a:cs typeface="Consolas"/>
                <a:sym typeface="Consolas"/>
              </a:rPr>
              <a:t>// setup</a:t>
            </a:r>
            <a:endParaRPr sz="1050">
              <a:solidFill>
                <a:srgbClr val="008000"/>
              </a:solidFill>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x</a:t>
            </a:r>
            <a:r>
              <a:rPr lang="en" sz="1050">
                <a:latin typeface="Consolas"/>
                <a:ea typeface="Consolas"/>
                <a:cs typeface="Consolas"/>
                <a:sym typeface="Consolas"/>
              </a:rPr>
              <a:t> = </a:t>
            </a:r>
            <a:r>
              <a:rPr lang="en" sz="1050">
                <a:solidFill>
                  <a:srgbClr val="098658"/>
                </a:solidFill>
                <a:latin typeface="Consolas"/>
                <a:ea typeface="Consolas"/>
                <a:cs typeface="Consolas"/>
                <a:sym typeface="Consolas"/>
              </a:rPr>
              <a:t>5</a:t>
            </a:r>
            <a:r>
              <a:rPr lang="en" sz="1050">
                <a:latin typeface="Consolas"/>
                <a:ea typeface="Consolas"/>
                <a:cs typeface="Consolas"/>
                <a:sym typeface="Consolas"/>
              </a:rPr>
              <a:t>;</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y</a:t>
            </a:r>
            <a:r>
              <a:rPr lang="en" sz="1050">
                <a:latin typeface="Consolas"/>
                <a:ea typeface="Consolas"/>
                <a:cs typeface="Consolas"/>
                <a:sym typeface="Consolas"/>
              </a:rPr>
              <a:t> = </a:t>
            </a:r>
            <a:r>
              <a:rPr lang="en" sz="1050">
                <a:solidFill>
                  <a:srgbClr val="098658"/>
                </a:solidFill>
                <a:latin typeface="Consolas"/>
                <a:ea typeface="Consolas"/>
                <a:cs typeface="Consolas"/>
                <a:sym typeface="Consolas"/>
              </a:rPr>
              <a:t>2</a:t>
            </a:r>
            <a:r>
              <a:rPr lang="en" sz="1050">
                <a:latin typeface="Consolas"/>
                <a:ea typeface="Consolas"/>
                <a:cs typeface="Consolas"/>
                <a:sym typeface="Consolas"/>
              </a:rPr>
              <a:t>;</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expected</a:t>
            </a:r>
            <a:r>
              <a:rPr lang="en" sz="1050">
                <a:latin typeface="Consolas"/>
                <a:ea typeface="Consolas"/>
                <a:cs typeface="Consolas"/>
                <a:sym typeface="Consolas"/>
              </a:rPr>
              <a:t> = </a:t>
            </a:r>
            <a:r>
              <a:rPr lang="en" sz="1050">
                <a:solidFill>
                  <a:srgbClr val="098658"/>
                </a:solidFill>
                <a:latin typeface="Consolas"/>
                <a:ea typeface="Consolas"/>
                <a:cs typeface="Consolas"/>
                <a:sym typeface="Consolas"/>
              </a:rPr>
              <a:t>7</a:t>
            </a:r>
            <a:r>
              <a:rPr lang="en" sz="1050">
                <a:latin typeface="Consolas"/>
                <a:ea typeface="Consolas"/>
                <a:cs typeface="Consolas"/>
                <a:sym typeface="Consolas"/>
              </a:rPr>
              <a:t>;</a:t>
            </a:r>
            <a:endParaRPr sz="1050">
              <a:latin typeface="Consolas"/>
              <a:ea typeface="Consolas"/>
              <a:cs typeface="Consolas"/>
              <a:sym typeface="Consolas"/>
            </a:endParaRPr>
          </a:p>
          <a:p>
            <a:pPr indent="0" lvl="0" marL="0" rtl="0" algn="l">
              <a:lnSpc>
                <a:spcPct val="100000"/>
              </a:lnSpc>
              <a:spcBef>
                <a:spcPts val="0"/>
              </a:spcBef>
              <a:spcAft>
                <a:spcPts val="0"/>
              </a:spcAft>
              <a:buNone/>
            </a:pPr>
            <a:r>
              <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t>
            </a:r>
            <a:r>
              <a:rPr lang="en" sz="1050">
                <a:solidFill>
                  <a:srgbClr val="008000"/>
                </a:solidFill>
                <a:latin typeface="Consolas"/>
                <a:ea typeface="Consolas"/>
                <a:cs typeface="Consolas"/>
                <a:sym typeface="Consolas"/>
              </a:rPr>
              <a:t>// invoke</a:t>
            </a:r>
            <a:endParaRPr sz="1050">
              <a:solidFill>
                <a:srgbClr val="008000"/>
              </a:solidFill>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actual</a:t>
            </a:r>
            <a:r>
              <a:rPr lang="en" sz="1050">
                <a:latin typeface="Consolas"/>
                <a:ea typeface="Consolas"/>
                <a:cs typeface="Consolas"/>
                <a:sym typeface="Consolas"/>
              </a:rPr>
              <a:t> = x + </a:t>
            </a:r>
            <a:r>
              <a:rPr lang="en" sz="1050">
                <a:solidFill>
                  <a:srgbClr val="098658"/>
                </a:solidFill>
                <a:latin typeface="Consolas"/>
                <a:ea typeface="Consolas"/>
                <a:cs typeface="Consolas"/>
                <a:sym typeface="Consolas"/>
              </a:rPr>
              <a:t>1</a:t>
            </a:r>
            <a:r>
              <a:rPr lang="en" sz="1050">
                <a:latin typeface="Consolas"/>
                <a:ea typeface="Consolas"/>
                <a:cs typeface="Consolas"/>
                <a:sym typeface="Consolas"/>
              </a:rPr>
              <a:t>;</a:t>
            </a:r>
            <a:endParaRPr sz="1050">
              <a:latin typeface="Consolas"/>
              <a:ea typeface="Consolas"/>
              <a:cs typeface="Consolas"/>
              <a:sym typeface="Consolas"/>
            </a:endParaRPr>
          </a:p>
          <a:p>
            <a:pPr indent="0" lvl="0" marL="0" rtl="0" algn="l">
              <a:lnSpc>
                <a:spcPct val="100000"/>
              </a:lnSpc>
              <a:spcBef>
                <a:spcPts val="0"/>
              </a:spcBef>
              <a:spcAft>
                <a:spcPts val="0"/>
              </a:spcAft>
              <a:buNone/>
            </a:pPr>
            <a:r>
              <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t>
            </a:r>
            <a:r>
              <a:rPr lang="en" sz="1050">
                <a:solidFill>
                  <a:srgbClr val="008000"/>
                </a:solidFill>
                <a:latin typeface="Consolas"/>
                <a:ea typeface="Consolas"/>
                <a:cs typeface="Consolas"/>
                <a:sym typeface="Consolas"/>
              </a:rPr>
              <a:t>// analyze</a:t>
            </a:r>
            <a:endParaRPr sz="1050">
              <a:solidFill>
                <a:srgbClr val="008000"/>
              </a:solidFill>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t>
            </a:r>
            <a:r>
              <a:rPr lang="en" sz="1050">
                <a:solidFill>
                  <a:srgbClr val="795E26"/>
                </a:solidFill>
                <a:latin typeface="Consolas"/>
                <a:ea typeface="Consolas"/>
                <a:cs typeface="Consolas"/>
                <a:sym typeface="Consolas"/>
              </a:rPr>
              <a:t>assertEquals</a:t>
            </a:r>
            <a:r>
              <a:rPr lang="en" sz="1050">
                <a:latin typeface="Consolas"/>
                <a:ea typeface="Consolas"/>
                <a:cs typeface="Consolas"/>
                <a:sym typeface="Consolas"/>
              </a:rPr>
              <a:t>(expected,</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               actual);</a:t>
            </a:r>
            <a:endParaRPr sz="1050">
              <a:latin typeface="Consolas"/>
              <a:ea typeface="Consolas"/>
              <a:cs typeface="Consolas"/>
              <a:sym typeface="Consolas"/>
            </a:endParaRPr>
          </a:p>
          <a:p>
            <a:pPr indent="0" lvl="0" marL="0" rtl="0" algn="l">
              <a:lnSpc>
                <a:spcPct val="100000"/>
              </a:lnSpc>
              <a:spcBef>
                <a:spcPts val="0"/>
              </a:spcBef>
              <a:spcAft>
                <a:spcPts val="0"/>
              </a:spcAft>
              <a:buNone/>
            </a:pPr>
            <a:r>
              <a:rPr lang="en" sz="1050">
                <a:latin typeface="Consolas"/>
                <a:ea typeface="Consolas"/>
                <a:cs typeface="Consolas"/>
                <a:sym typeface="Consolas"/>
              </a:rPr>
              <a:t>}</a:t>
            </a:r>
            <a:endParaRPr sz="1050">
              <a:solidFill>
                <a:srgbClr val="D4D4D4"/>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90"/>
          <p:cNvSpPr txBox="1"/>
          <p:nvPr/>
        </p:nvSpPr>
        <p:spPr>
          <a:xfrm>
            <a:off x="141600" y="1850325"/>
            <a:ext cx="3023700" cy="1943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250">
                <a:solidFill>
                  <a:srgbClr val="267F99"/>
                </a:solidFill>
                <a:highlight>
                  <a:srgbClr val="FFFFFF"/>
                </a:highlight>
                <a:latin typeface="Consolas"/>
                <a:ea typeface="Consolas"/>
                <a:cs typeface="Consolas"/>
                <a:sym typeface="Consolas"/>
              </a:rPr>
              <a:t>int</a:t>
            </a:r>
            <a:r>
              <a:rPr lang="en" sz="1250">
                <a:highlight>
                  <a:srgbClr val="FFFFFF"/>
                </a:highlight>
                <a:latin typeface="Consolas"/>
                <a:ea typeface="Consolas"/>
                <a:cs typeface="Consolas"/>
                <a:sym typeface="Consolas"/>
              </a:rPr>
              <a:t> </a:t>
            </a:r>
            <a:r>
              <a:rPr lang="en" sz="1250">
                <a:solidFill>
                  <a:srgbClr val="001080"/>
                </a:solidFill>
                <a:highlight>
                  <a:srgbClr val="FFFFFF"/>
                </a:highlight>
                <a:latin typeface="Consolas"/>
                <a:ea typeface="Consolas"/>
                <a:cs typeface="Consolas"/>
                <a:sym typeface="Consolas"/>
              </a:rPr>
              <a:t>length</a:t>
            </a:r>
            <a:r>
              <a:rPr lang="en" sz="1250">
                <a:highlight>
                  <a:srgbClr val="FFFFFF"/>
                </a:highlight>
                <a:latin typeface="Consolas"/>
                <a:ea typeface="Consolas"/>
                <a:cs typeface="Consolas"/>
                <a:sym typeface="Consolas"/>
              </a:rPr>
              <a:t> = </a:t>
            </a:r>
            <a:r>
              <a:rPr lang="en" sz="1250">
                <a:solidFill>
                  <a:srgbClr val="001080"/>
                </a:solidFill>
                <a:highlight>
                  <a:srgbClr val="FFFFFF"/>
                </a:highlight>
                <a:latin typeface="Consolas"/>
                <a:ea typeface="Consolas"/>
                <a:cs typeface="Consolas"/>
                <a:sym typeface="Consolas"/>
              </a:rPr>
              <a:t>string</a:t>
            </a:r>
            <a:r>
              <a:rPr lang="en" sz="1250">
                <a:highlight>
                  <a:srgbClr val="FFFFFF"/>
                </a:highlight>
                <a:latin typeface="Consolas"/>
                <a:ea typeface="Consolas"/>
                <a:cs typeface="Consolas"/>
                <a:sym typeface="Consolas"/>
              </a:rPr>
              <a:t>.</a:t>
            </a:r>
            <a:r>
              <a:rPr lang="en" sz="1250">
                <a:solidFill>
                  <a:srgbClr val="795E26"/>
                </a:solidFill>
                <a:highlight>
                  <a:srgbClr val="FFFFFF"/>
                </a:highlight>
                <a:latin typeface="Consolas"/>
                <a:ea typeface="Consolas"/>
                <a:cs typeface="Consolas"/>
                <a:sym typeface="Consolas"/>
              </a:rPr>
              <a:t>length</a:t>
            </a:r>
            <a:r>
              <a:rPr lang="en" sz="1250">
                <a:highlight>
                  <a:srgbClr val="FFFFFF"/>
                </a:highlight>
                <a:latin typeface="Consolas"/>
                <a:ea typeface="Consolas"/>
                <a:cs typeface="Consolas"/>
                <a:sym typeface="Consolas"/>
              </a:rPr>
              <a:t>();</a:t>
            </a:r>
            <a:endParaRPr sz="1250">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250">
                <a:solidFill>
                  <a:srgbClr val="267F99"/>
                </a:solidFill>
                <a:highlight>
                  <a:srgbClr val="FFFFFF"/>
                </a:highlight>
                <a:latin typeface="Consolas"/>
                <a:ea typeface="Consolas"/>
                <a:cs typeface="Consolas"/>
                <a:sym typeface="Consolas"/>
              </a:rPr>
              <a:t>char</a:t>
            </a:r>
            <a:r>
              <a:rPr lang="en" sz="1250">
                <a:highlight>
                  <a:srgbClr val="FFFFFF"/>
                </a:highlight>
                <a:latin typeface="Consolas"/>
                <a:ea typeface="Consolas"/>
                <a:cs typeface="Consolas"/>
                <a:sym typeface="Consolas"/>
              </a:rPr>
              <a:t> </a:t>
            </a:r>
            <a:r>
              <a:rPr lang="en" sz="1250">
                <a:solidFill>
                  <a:srgbClr val="001080"/>
                </a:solidFill>
                <a:highlight>
                  <a:srgbClr val="FFFFFF"/>
                </a:highlight>
                <a:latin typeface="Consolas"/>
                <a:ea typeface="Consolas"/>
                <a:cs typeface="Consolas"/>
                <a:sym typeface="Consolas"/>
              </a:rPr>
              <a:t>c</a:t>
            </a:r>
            <a:r>
              <a:rPr lang="en" sz="1250">
                <a:highlight>
                  <a:srgbClr val="FFFFFF"/>
                </a:highlight>
                <a:latin typeface="Consolas"/>
                <a:ea typeface="Consolas"/>
                <a:cs typeface="Consolas"/>
                <a:sym typeface="Consolas"/>
              </a:rPr>
              <a:t> = </a:t>
            </a:r>
            <a:r>
              <a:rPr lang="en" sz="1250">
                <a:solidFill>
                  <a:srgbClr val="001080"/>
                </a:solidFill>
                <a:highlight>
                  <a:srgbClr val="FFFFFF"/>
                </a:highlight>
                <a:latin typeface="Consolas"/>
                <a:ea typeface="Consolas"/>
                <a:cs typeface="Consolas"/>
                <a:sym typeface="Consolas"/>
              </a:rPr>
              <a:t>string</a:t>
            </a:r>
            <a:r>
              <a:rPr lang="en" sz="1250">
                <a:highlight>
                  <a:srgbClr val="FFFFFF"/>
                </a:highlight>
                <a:latin typeface="Consolas"/>
                <a:ea typeface="Consolas"/>
                <a:cs typeface="Consolas"/>
                <a:sym typeface="Consolas"/>
              </a:rPr>
              <a:t>.</a:t>
            </a:r>
            <a:r>
              <a:rPr lang="en" sz="1250">
                <a:solidFill>
                  <a:srgbClr val="795E26"/>
                </a:solidFill>
                <a:highlight>
                  <a:srgbClr val="FFFFFF"/>
                </a:highlight>
                <a:latin typeface="Consolas"/>
                <a:ea typeface="Consolas"/>
                <a:cs typeface="Consolas"/>
                <a:sym typeface="Consolas"/>
              </a:rPr>
              <a:t>charAt</a:t>
            </a:r>
            <a:r>
              <a:rPr lang="en" sz="1250">
                <a:highlight>
                  <a:srgbClr val="FFFFFF"/>
                </a:highlight>
                <a:latin typeface="Consolas"/>
                <a:ea typeface="Consolas"/>
                <a:cs typeface="Consolas"/>
                <a:sym typeface="Consolas"/>
              </a:rPr>
              <a:t>(</a:t>
            </a:r>
            <a:r>
              <a:rPr lang="en" sz="1250">
                <a:solidFill>
                  <a:srgbClr val="098658"/>
                </a:solidFill>
                <a:highlight>
                  <a:srgbClr val="FFFFFF"/>
                </a:highlight>
                <a:latin typeface="Consolas"/>
                <a:ea typeface="Consolas"/>
                <a:cs typeface="Consolas"/>
                <a:sym typeface="Consolas"/>
              </a:rPr>
              <a:t>3</a:t>
            </a:r>
            <a:r>
              <a:rPr lang="en" sz="1250">
                <a:highlight>
                  <a:srgbClr val="FFFFFF"/>
                </a:highlight>
                <a:latin typeface="Consolas"/>
                <a:ea typeface="Consolas"/>
                <a:cs typeface="Consolas"/>
                <a:sym typeface="Consolas"/>
              </a:rPr>
              <a:t>);</a:t>
            </a:r>
            <a:endParaRPr sz="1250">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250">
                <a:solidFill>
                  <a:srgbClr val="267F99"/>
                </a:solidFill>
                <a:highlight>
                  <a:srgbClr val="FFFFFF"/>
                </a:highlight>
                <a:latin typeface="Consolas"/>
                <a:ea typeface="Consolas"/>
                <a:cs typeface="Consolas"/>
                <a:sym typeface="Consolas"/>
              </a:rPr>
              <a:t>String</a:t>
            </a:r>
            <a:r>
              <a:rPr lang="en" sz="1250">
                <a:highlight>
                  <a:srgbClr val="FFFFFF"/>
                </a:highlight>
                <a:latin typeface="Consolas"/>
                <a:ea typeface="Consolas"/>
                <a:cs typeface="Consolas"/>
                <a:sym typeface="Consolas"/>
              </a:rPr>
              <a:t> </a:t>
            </a:r>
            <a:r>
              <a:rPr lang="en" sz="1250">
                <a:solidFill>
                  <a:srgbClr val="001080"/>
                </a:solidFill>
                <a:highlight>
                  <a:srgbClr val="FFFFFF"/>
                </a:highlight>
                <a:latin typeface="Consolas"/>
                <a:ea typeface="Consolas"/>
                <a:cs typeface="Consolas"/>
                <a:sym typeface="Consolas"/>
              </a:rPr>
              <a:t>cat</a:t>
            </a:r>
            <a:r>
              <a:rPr lang="en" sz="1250">
                <a:highlight>
                  <a:srgbClr val="FFFFFF"/>
                </a:highlight>
                <a:latin typeface="Consolas"/>
                <a:ea typeface="Consolas"/>
                <a:cs typeface="Consolas"/>
                <a:sym typeface="Consolas"/>
              </a:rPr>
              <a:t> = </a:t>
            </a:r>
            <a:r>
              <a:rPr lang="en" sz="1250">
                <a:solidFill>
                  <a:srgbClr val="A31515"/>
                </a:solidFill>
                <a:highlight>
                  <a:srgbClr val="FFFFFF"/>
                </a:highlight>
                <a:latin typeface="Consolas"/>
                <a:ea typeface="Consolas"/>
                <a:cs typeface="Consolas"/>
                <a:sym typeface="Consolas"/>
              </a:rPr>
              <a:t>"abc"</a:t>
            </a:r>
            <a:r>
              <a:rPr lang="en" sz="1250">
                <a:highlight>
                  <a:srgbClr val="FFFFFF"/>
                </a:highlight>
                <a:latin typeface="Consolas"/>
                <a:ea typeface="Consolas"/>
                <a:cs typeface="Consolas"/>
                <a:sym typeface="Consolas"/>
              </a:rPr>
              <a:t> + </a:t>
            </a:r>
            <a:r>
              <a:rPr lang="en" sz="1250">
                <a:solidFill>
                  <a:srgbClr val="A31515"/>
                </a:solidFill>
                <a:highlight>
                  <a:srgbClr val="FFFFFF"/>
                </a:highlight>
                <a:latin typeface="Consolas"/>
                <a:ea typeface="Consolas"/>
                <a:cs typeface="Consolas"/>
                <a:sym typeface="Consolas"/>
              </a:rPr>
              <a:t>"def"</a:t>
            </a:r>
            <a:r>
              <a:rPr lang="en" sz="1250">
                <a:highlight>
                  <a:srgbClr val="FFFFFF"/>
                </a:highlight>
                <a:latin typeface="Consolas"/>
                <a:ea typeface="Consolas"/>
                <a:cs typeface="Consolas"/>
                <a:sym typeface="Consolas"/>
              </a:rPr>
              <a:t>;</a:t>
            </a:r>
            <a:endParaRPr sz="1250">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50">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250">
                <a:solidFill>
                  <a:srgbClr val="AF00DB"/>
                </a:solidFill>
                <a:highlight>
                  <a:srgbClr val="FFFFFF"/>
                </a:highlight>
                <a:latin typeface="Consolas"/>
                <a:ea typeface="Consolas"/>
                <a:cs typeface="Consolas"/>
                <a:sym typeface="Consolas"/>
              </a:rPr>
              <a:t>for</a:t>
            </a:r>
            <a:r>
              <a:rPr lang="en" sz="1250">
                <a:highlight>
                  <a:srgbClr val="FFFFFF"/>
                </a:highlight>
                <a:latin typeface="Consolas"/>
                <a:ea typeface="Consolas"/>
                <a:cs typeface="Consolas"/>
                <a:sym typeface="Consolas"/>
              </a:rPr>
              <a:t>(</a:t>
            </a:r>
            <a:r>
              <a:rPr lang="en" sz="1250">
                <a:solidFill>
                  <a:srgbClr val="267F99"/>
                </a:solidFill>
                <a:highlight>
                  <a:srgbClr val="FFFFFF"/>
                </a:highlight>
                <a:latin typeface="Consolas"/>
                <a:ea typeface="Consolas"/>
                <a:cs typeface="Consolas"/>
                <a:sym typeface="Consolas"/>
              </a:rPr>
              <a:t>int</a:t>
            </a:r>
            <a:r>
              <a:rPr lang="en" sz="1250">
                <a:highlight>
                  <a:srgbClr val="FFFFFF"/>
                </a:highlight>
                <a:latin typeface="Consolas"/>
                <a:ea typeface="Consolas"/>
                <a:cs typeface="Consolas"/>
                <a:sym typeface="Consolas"/>
              </a:rPr>
              <a:t> </a:t>
            </a:r>
            <a:r>
              <a:rPr lang="en" sz="1250">
                <a:solidFill>
                  <a:srgbClr val="001080"/>
                </a:solidFill>
                <a:highlight>
                  <a:srgbClr val="FFFFFF"/>
                </a:highlight>
                <a:latin typeface="Consolas"/>
                <a:ea typeface="Consolas"/>
                <a:cs typeface="Consolas"/>
                <a:sym typeface="Consolas"/>
              </a:rPr>
              <a:t>i</a:t>
            </a:r>
            <a:r>
              <a:rPr lang="en" sz="1250">
                <a:highlight>
                  <a:srgbClr val="FFFFFF"/>
                </a:highlight>
                <a:latin typeface="Consolas"/>
                <a:ea typeface="Consolas"/>
                <a:cs typeface="Consolas"/>
                <a:sym typeface="Consolas"/>
              </a:rPr>
              <a:t>=</a:t>
            </a:r>
            <a:r>
              <a:rPr lang="en" sz="1250">
                <a:solidFill>
                  <a:srgbClr val="098658"/>
                </a:solidFill>
                <a:highlight>
                  <a:srgbClr val="FFFFFF"/>
                </a:highlight>
                <a:latin typeface="Consolas"/>
                <a:ea typeface="Consolas"/>
                <a:cs typeface="Consolas"/>
                <a:sym typeface="Consolas"/>
              </a:rPr>
              <a:t>5</a:t>
            </a:r>
            <a:r>
              <a:rPr lang="en" sz="1250">
                <a:highlight>
                  <a:srgbClr val="FFFFFF"/>
                </a:highlight>
                <a:latin typeface="Consolas"/>
                <a:ea typeface="Consolas"/>
                <a:cs typeface="Consolas"/>
                <a:sym typeface="Consolas"/>
              </a:rPr>
              <a:t>; i&lt;</a:t>
            </a:r>
            <a:r>
              <a:rPr lang="en" sz="1250">
                <a:solidFill>
                  <a:srgbClr val="098658"/>
                </a:solidFill>
                <a:highlight>
                  <a:srgbClr val="FFFFFF"/>
                </a:highlight>
                <a:latin typeface="Consolas"/>
                <a:ea typeface="Consolas"/>
                <a:cs typeface="Consolas"/>
                <a:sym typeface="Consolas"/>
              </a:rPr>
              <a:t>11</a:t>
            </a:r>
            <a:r>
              <a:rPr lang="en" sz="1250">
                <a:highlight>
                  <a:srgbClr val="FFFFFF"/>
                </a:highlight>
                <a:latin typeface="Consolas"/>
                <a:ea typeface="Consolas"/>
                <a:cs typeface="Consolas"/>
                <a:sym typeface="Consolas"/>
              </a:rPr>
              <a:t>; i++) {</a:t>
            </a:r>
            <a:endParaRPr sz="1250">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250">
                <a:highlight>
                  <a:srgbClr val="FFFFFF"/>
                </a:highlight>
                <a:latin typeface="Consolas"/>
                <a:ea typeface="Consolas"/>
                <a:cs typeface="Consolas"/>
                <a:sym typeface="Consolas"/>
              </a:rPr>
              <a:t>   </a:t>
            </a:r>
            <a:r>
              <a:rPr lang="en" sz="1250">
                <a:solidFill>
                  <a:srgbClr val="001080"/>
                </a:solidFill>
                <a:highlight>
                  <a:srgbClr val="FFFFFF"/>
                </a:highlight>
                <a:latin typeface="Consolas"/>
                <a:ea typeface="Consolas"/>
                <a:cs typeface="Consolas"/>
                <a:sym typeface="Consolas"/>
              </a:rPr>
              <a:t>System</a:t>
            </a:r>
            <a:r>
              <a:rPr lang="en" sz="1250">
                <a:highlight>
                  <a:srgbClr val="FFFFFF"/>
                </a:highlight>
                <a:latin typeface="Consolas"/>
                <a:ea typeface="Consolas"/>
                <a:cs typeface="Consolas"/>
                <a:sym typeface="Consolas"/>
              </a:rPr>
              <a:t>.</a:t>
            </a:r>
            <a:r>
              <a:rPr lang="en" sz="1250">
                <a:solidFill>
                  <a:srgbClr val="001080"/>
                </a:solidFill>
                <a:highlight>
                  <a:srgbClr val="FFFFFF"/>
                </a:highlight>
                <a:latin typeface="Consolas"/>
                <a:ea typeface="Consolas"/>
                <a:cs typeface="Consolas"/>
                <a:sym typeface="Consolas"/>
              </a:rPr>
              <a:t>out</a:t>
            </a:r>
            <a:r>
              <a:rPr lang="en" sz="1250">
                <a:highlight>
                  <a:srgbClr val="FFFFFF"/>
                </a:highlight>
                <a:latin typeface="Consolas"/>
                <a:ea typeface="Consolas"/>
                <a:cs typeface="Consolas"/>
                <a:sym typeface="Consolas"/>
              </a:rPr>
              <a:t>.</a:t>
            </a:r>
            <a:r>
              <a:rPr lang="en" sz="1250">
                <a:solidFill>
                  <a:srgbClr val="795E26"/>
                </a:solidFill>
                <a:highlight>
                  <a:srgbClr val="FFFFFF"/>
                </a:highlight>
                <a:latin typeface="Consolas"/>
                <a:ea typeface="Consolas"/>
                <a:cs typeface="Consolas"/>
                <a:sym typeface="Consolas"/>
              </a:rPr>
              <a:t>println</a:t>
            </a:r>
            <a:r>
              <a:rPr lang="en" sz="1250">
                <a:highlight>
                  <a:srgbClr val="FFFFFF"/>
                </a:highlight>
                <a:latin typeface="Consolas"/>
                <a:ea typeface="Consolas"/>
                <a:cs typeface="Consolas"/>
                <a:sym typeface="Consolas"/>
              </a:rPr>
              <a:t>(i);</a:t>
            </a:r>
            <a:endParaRPr sz="1250">
              <a:highlight>
                <a:srgbClr val="FFFFFF"/>
              </a:highlight>
              <a:latin typeface="Consolas"/>
              <a:ea typeface="Consolas"/>
              <a:cs typeface="Consolas"/>
              <a:sym typeface="Consolas"/>
            </a:endParaRPr>
          </a:p>
          <a:p>
            <a:pPr indent="0" lvl="0" marL="0" rtl="0" algn="l">
              <a:lnSpc>
                <a:spcPct val="135714"/>
              </a:lnSpc>
              <a:spcBef>
                <a:spcPts val="0"/>
              </a:spcBef>
              <a:spcAft>
                <a:spcPts val="0"/>
              </a:spcAft>
              <a:buNone/>
            </a:pPr>
            <a:r>
              <a:rPr lang="en" sz="1250">
                <a:highlight>
                  <a:srgbClr val="FFFFFF"/>
                </a:highlight>
                <a:latin typeface="Consolas"/>
                <a:ea typeface="Consolas"/>
                <a:cs typeface="Consolas"/>
                <a:sym typeface="Consolas"/>
              </a:rPr>
              <a:t>}</a:t>
            </a:r>
            <a:endParaRPr sz="1250">
              <a:solidFill>
                <a:srgbClr val="569CD6"/>
              </a:solidFill>
              <a:latin typeface="Consolas"/>
              <a:ea typeface="Consolas"/>
              <a:cs typeface="Consolas"/>
              <a:sym typeface="Consolas"/>
            </a:endParaRPr>
          </a:p>
        </p:txBody>
      </p:sp>
      <p:sp>
        <p:nvSpPr>
          <p:cNvPr id="870" name="Google Shape;870;p90"/>
          <p:cNvSpPr txBox="1"/>
          <p:nvPr>
            <p:ph idx="1" type="body"/>
          </p:nvPr>
        </p:nvSpPr>
        <p:spPr>
          <a:xfrm>
            <a:off x="65250" y="731625"/>
            <a:ext cx="89559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Let's practice some of the Java basics that we've learned earlier in this unit, including writing methods, returning values, and looping over strings; write a method that returns a reversed copy of a string.</a:t>
            </a:r>
            <a:endParaRPr/>
          </a:p>
        </p:txBody>
      </p:sp>
      <p:sp>
        <p:nvSpPr>
          <p:cNvPr id="871" name="Google Shape;871;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2" name="Google Shape;872;p90"/>
          <p:cNvSpPr txBox="1"/>
          <p:nvPr>
            <p:ph idx="2" type="body"/>
          </p:nvPr>
        </p:nvSpPr>
        <p:spPr>
          <a:xfrm>
            <a:off x="3234350" y="1850325"/>
            <a:ext cx="5721600" cy="26967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Create a new Java class named "</a:t>
            </a:r>
            <a:r>
              <a:rPr lang="en" sz="1600">
                <a:solidFill>
                  <a:srgbClr val="FF0000"/>
                </a:solidFill>
                <a:latin typeface="Courier New"/>
                <a:ea typeface="Courier New"/>
                <a:cs typeface="Courier New"/>
                <a:sym typeface="Courier New"/>
              </a:rPr>
              <a:t>Miscellany</a:t>
            </a:r>
            <a:r>
              <a:rPr lang="en" sz="1600"/>
              <a:t>" and define a method named "</a:t>
            </a:r>
            <a:r>
              <a:rPr lang="en" sz="1600">
                <a:solidFill>
                  <a:srgbClr val="FF0000"/>
                </a:solidFill>
                <a:latin typeface="Courier New"/>
                <a:ea typeface="Courier New"/>
                <a:cs typeface="Courier New"/>
                <a:sym typeface="Courier New"/>
              </a:rPr>
              <a:t>reverseChars</a:t>
            </a:r>
            <a:r>
              <a:rPr lang="en" sz="1600"/>
              <a:t>" that declares a </a:t>
            </a:r>
            <a:r>
              <a:rPr lang="en" sz="1600">
                <a:solidFill>
                  <a:srgbClr val="FF0000"/>
                </a:solidFill>
                <a:latin typeface="Courier New"/>
                <a:ea typeface="Courier New"/>
                <a:cs typeface="Courier New"/>
                <a:sym typeface="Courier New"/>
              </a:rPr>
              <a:t>String</a:t>
            </a:r>
            <a:r>
              <a:rPr lang="en" sz="1600">
                <a:solidFill>
                  <a:srgbClr val="FF0000"/>
                </a:solidFill>
              </a:rPr>
              <a:t> </a:t>
            </a:r>
            <a:r>
              <a:rPr lang="en" sz="1600"/>
              <a:t>parameter.</a:t>
            </a:r>
            <a:endParaRPr sz="1600"/>
          </a:p>
          <a:p>
            <a:pPr indent="-317500" lvl="1" marL="914400" rtl="0" algn="l">
              <a:spcBef>
                <a:spcPts val="0"/>
              </a:spcBef>
              <a:spcAft>
                <a:spcPts val="0"/>
              </a:spcAft>
              <a:buSzPts val="1400"/>
              <a:buChar char="○"/>
            </a:pPr>
            <a:r>
              <a:rPr lang="en" sz="1600"/>
              <a:t>Use a loop to create a copy of the string with the characters reversed.</a:t>
            </a:r>
            <a:endParaRPr sz="1600"/>
          </a:p>
          <a:p>
            <a:pPr indent="-330200" lvl="1" marL="914400" rtl="0" algn="l">
              <a:spcBef>
                <a:spcPts val="0"/>
              </a:spcBef>
              <a:spcAft>
                <a:spcPts val="0"/>
              </a:spcAft>
              <a:buSzPts val="1600"/>
              <a:buChar char="○"/>
            </a:pPr>
            <a:r>
              <a:rPr lang="en" sz="1600"/>
              <a:t>Remember you can use concatenation (the + operator) to concatenate </a:t>
            </a:r>
            <a:r>
              <a:rPr i="1" lang="en" sz="1600"/>
              <a:t>anything</a:t>
            </a:r>
            <a:r>
              <a:rPr lang="en" sz="1600"/>
              <a:t> onto a string.</a:t>
            </a:r>
            <a:endParaRPr sz="1600"/>
          </a:p>
          <a:p>
            <a:pPr indent="-330200" lvl="1" marL="914400" rtl="0" algn="l">
              <a:spcBef>
                <a:spcPts val="0"/>
              </a:spcBef>
              <a:spcAft>
                <a:spcPts val="0"/>
              </a:spcAft>
              <a:buSzPts val="1600"/>
              <a:buChar char="○"/>
            </a:pPr>
            <a:r>
              <a:rPr lang="en" sz="1600"/>
              <a:t>Return the reversed copy.</a:t>
            </a:r>
            <a:endParaRPr sz="1600"/>
          </a:p>
          <a:p>
            <a:pPr indent="-330200" lvl="0" marL="457200" rtl="0" algn="l">
              <a:spcBef>
                <a:spcPts val="0"/>
              </a:spcBef>
              <a:spcAft>
                <a:spcPts val="0"/>
              </a:spcAft>
              <a:buSzPts val="1600"/>
              <a:buChar char="●"/>
            </a:pPr>
            <a:r>
              <a:rPr lang="en" sz="1600"/>
              <a:t>Run the class.</a:t>
            </a:r>
            <a:endParaRPr sz="1600"/>
          </a:p>
        </p:txBody>
      </p:sp>
      <p:sp>
        <p:nvSpPr>
          <p:cNvPr id="873" name="Google Shape;873;p90"/>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Reverse a String</a:t>
            </a:r>
            <a:endParaRPr/>
          </a:p>
        </p:txBody>
      </p:sp>
      <p:sp>
        <p:nvSpPr>
          <p:cNvPr id="874" name="Google Shape;874;p90"/>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1.21</a:t>
            </a:r>
            <a:endParaRPr/>
          </a:p>
        </p:txBody>
      </p:sp>
      <p:sp>
        <p:nvSpPr>
          <p:cNvPr id="875" name="Google Shape;875;p90"/>
          <p:cNvSpPr txBox="1"/>
          <p:nvPr>
            <p:ph idx="4" type="body"/>
          </p:nvPr>
        </p:nvSpPr>
        <p:spPr>
          <a:xfrm>
            <a:off x="141600" y="3898850"/>
            <a:ext cx="30237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Remember: you can access individual characters in a string using the </a:t>
            </a:r>
            <a:r>
              <a:rPr lang="en">
                <a:latin typeface="Courier New"/>
                <a:ea typeface="Courier New"/>
                <a:cs typeface="Courier New"/>
                <a:sym typeface="Courier New"/>
              </a:rPr>
              <a:t>charAt(index)</a:t>
            </a:r>
            <a:r>
              <a:rPr lang="en"/>
              <a:t> method inside of a </a:t>
            </a:r>
            <a:r>
              <a:rPr lang="en">
                <a:latin typeface="Courier New"/>
                <a:ea typeface="Courier New"/>
                <a:cs typeface="Courier New"/>
                <a:sym typeface="Courier New"/>
              </a:rPr>
              <a:t>for</a:t>
            </a:r>
            <a:r>
              <a:rPr lang="en"/>
              <a:t> loop.</a:t>
            </a:r>
            <a:endParaRPr/>
          </a:p>
        </p:txBody>
      </p:sp>
      <p:pic>
        <p:nvPicPr>
          <p:cNvPr id="876" name="Google Shape;876;p90"/>
          <p:cNvPicPr preferRelativeResize="0"/>
          <p:nvPr/>
        </p:nvPicPr>
        <p:blipFill>
          <a:blip r:embed="rId3">
            <a:alphaModFix/>
          </a:blip>
          <a:stretch>
            <a:fillRect/>
          </a:stretch>
        </p:blipFill>
        <p:spPr>
          <a:xfrm>
            <a:off x="7135025" y="87075"/>
            <a:ext cx="1886124" cy="483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91"/>
          <p:cNvSpPr txBox="1"/>
          <p:nvPr>
            <p:ph type="title"/>
          </p:nvPr>
        </p:nvSpPr>
        <p:spPr>
          <a:xfrm>
            <a:off x="235525" y="119925"/>
            <a:ext cx="3706500" cy="6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Arrays</a:t>
            </a:r>
            <a:endParaRPr/>
          </a:p>
        </p:txBody>
      </p:sp>
      <p:sp>
        <p:nvSpPr>
          <p:cNvPr id="882" name="Google Shape;882;p91"/>
          <p:cNvSpPr txBox="1"/>
          <p:nvPr>
            <p:ph idx="1" type="body"/>
          </p:nvPr>
        </p:nvSpPr>
        <p:spPr>
          <a:xfrm>
            <a:off x="4492275" y="119925"/>
            <a:ext cx="4482000" cy="4894800"/>
          </a:xfrm>
          <a:prstGeom prst="rect">
            <a:avLst/>
          </a:prstGeom>
        </p:spPr>
        <p:txBody>
          <a:bodyPr anchorCtr="0" anchor="ctr" bIns="91425" lIns="91425" spcFirstLastPara="1" rIns="91425" wrap="square" tIns="91425">
            <a:spAutoFit/>
          </a:bodyPr>
          <a:lstStyle/>
          <a:p>
            <a:pPr indent="-311150" lvl="0" marL="457200" rtl="0" algn="l">
              <a:lnSpc>
                <a:spcPct val="100000"/>
              </a:lnSpc>
              <a:spcBef>
                <a:spcPts val="0"/>
              </a:spcBef>
              <a:spcAft>
                <a:spcPts val="0"/>
              </a:spcAft>
              <a:buSzPts val="1300"/>
              <a:buChar char="●"/>
            </a:pPr>
            <a:r>
              <a:rPr lang="en"/>
              <a:t>A </a:t>
            </a:r>
            <a:r>
              <a:rPr b="1" i="1" lang="en">
                <a:solidFill>
                  <a:srgbClr val="FF0000"/>
                </a:solidFill>
              </a:rPr>
              <a:t>data structure</a:t>
            </a:r>
            <a:r>
              <a:rPr lang="en">
                <a:solidFill>
                  <a:srgbClr val="FF0000"/>
                </a:solidFill>
              </a:rPr>
              <a:t> </a:t>
            </a:r>
            <a:r>
              <a:rPr lang="en"/>
              <a:t>is a grouping of related elements. </a:t>
            </a:r>
            <a:endParaRPr/>
          </a:p>
          <a:p>
            <a:pPr indent="-298450" lvl="1" marL="914400" rtl="0" algn="l">
              <a:lnSpc>
                <a:spcPct val="100000"/>
              </a:lnSpc>
              <a:spcBef>
                <a:spcPts val="0"/>
              </a:spcBef>
              <a:spcAft>
                <a:spcPts val="0"/>
              </a:spcAft>
              <a:buSzPts val="1100"/>
              <a:buChar char="○"/>
            </a:pPr>
            <a:r>
              <a:rPr lang="en"/>
              <a:t>In the previous course, we worked with lots of different data structures including </a:t>
            </a:r>
            <a:r>
              <a:rPr lang="en">
                <a:solidFill>
                  <a:srgbClr val="FF0000"/>
                </a:solidFill>
              </a:rPr>
              <a:t>lists</a:t>
            </a:r>
            <a:r>
              <a:rPr lang="en"/>
              <a:t>, </a:t>
            </a:r>
            <a:r>
              <a:rPr lang="en">
                <a:solidFill>
                  <a:srgbClr val="FF0000"/>
                </a:solidFill>
              </a:rPr>
              <a:t>sets</a:t>
            </a:r>
            <a:r>
              <a:rPr lang="en"/>
              <a:t>, </a:t>
            </a:r>
            <a:r>
              <a:rPr lang="en">
                <a:solidFill>
                  <a:srgbClr val="FF0000"/>
                </a:solidFill>
              </a:rPr>
              <a:t>dictionaries</a:t>
            </a:r>
            <a:r>
              <a:rPr lang="en"/>
              <a:t>, </a:t>
            </a:r>
            <a:r>
              <a:rPr lang="en">
                <a:solidFill>
                  <a:srgbClr val="FF0000"/>
                </a:solidFill>
              </a:rPr>
              <a:t>stacks</a:t>
            </a:r>
            <a:r>
              <a:rPr lang="en"/>
              <a:t>, and </a:t>
            </a:r>
            <a:r>
              <a:rPr lang="en">
                <a:solidFill>
                  <a:srgbClr val="FF0000"/>
                </a:solidFill>
              </a:rPr>
              <a:t>queues</a:t>
            </a:r>
            <a:r>
              <a:rPr lang="en"/>
              <a:t>.</a:t>
            </a:r>
            <a:endParaRPr/>
          </a:p>
          <a:p>
            <a:pPr indent="-311150" lvl="0" marL="457200" rtl="0" algn="l">
              <a:lnSpc>
                <a:spcPct val="100000"/>
              </a:lnSpc>
              <a:spcBef>
                <a:spcPts val="0"/>
              </a:spcBef>
              <a:spcAft>
                <a:spcPts val="0"/>
              </a:spcAft>
              <a:buSzPts val="1300"/>
              <a:buChar char="●"/>
            </a:pPr>
            <a:r>
              <a:rPr lang="en"/>
              <a:t>You should recall that an </a:t>
            </a:r>
            <a:r>
              <a:rPr b="1" i="1" lang="en">
                <a:solidFill>
                  <a:srgbClr val="FF0000"/>
                </a:solidFill>
              </a:rPr>
              <a:t>array</a:t>
            </a:r>
            <a:r>
              <a:rPr lang="en">
                <a:solidFill>
                  <a:srgbClr val="FF0000"/>
                </a:solidFill>
              </a:rPr>
              <a:t> </a:t>
            </a:r>
            <a:r>
              <a:rPr lang="en"/>
              <a:t>is the most basic kind of data structure, and it has the following properties.</a:t>
            </a:r>
            <a:endParaRPr/>
          </a:p>
          <a:p>
            <a:pPr indent="-298450" lvl="1" marL="914400" rtl="0" algn="l">
              <a:lnSpc>
                <a:spcPct val="100000"/>
              </a:lnSpc>
              <a:spcBef>
                <a:spcPts val="0"/>
              </a:spcBef>
              <a:spcAft>
                <a:spcPts val="0"/>
              </a:spcAft>
              <a:buSzPts val="1100"/>
              <a:buChar char="○"/>
            </a:pPr>
            <a:r>
              <a:rPr lang="en"/>
              <a:t>Arrays are </a:t>
            </a:r>
            <a:r>
              <a:rPr b="1" i="1" lang="en">
                <a:solidFill>
                  <a:srgbClr val="FF0000"/>
                </a:solidFill>
              </a:rPr>
              <a:t>fixed length</a:t>
            </a:r>
            <a:r>
              <a:rPr lang="en"/>
              <a:t>; arrays are created to be a </a:t>
            </a:r>
            <a:r>
              <a:rPr b="1" i="1" lang="en">
                <a:solidFill>
                  <a:srgbClr val="FF0000"/>
                </a:solidFill>
              </a:rPr>
              <a:t>non-negative size</a:t>
            </a:r>
            <a:r>
              <a:rPr lang="en"/>
              <a:t>, and the size never changes.</a:t>
            </a:r>
            <a:endParaRPr/>
          </a:p>
          <a:p>
            <a:pPr indent="-298450" lvl="1" marL="914400" rtl="0" algn="l">
              <a:lnSpc>
                <a:spcPct val="100000"/>
              </a:lnSpc>
              <a:spcBef>
                <a:spcPts val="0"/>
              </a:spcBef>
              <a:spcAft>
                <a:spcPts val="0"/>
              </a:spcAft>
              <a:buSzPts val="1100"/>
              <a:buChar char="○"/>
            </a:pPr>
            <a:r>
              <a:rPr lang="en"/>
              <a:t>Arrays can store elements of </a:t>
            </a:r>
            <a:r>
              <a:rPr b="1" i="1" lang="en">
                <a:solidFill>
                  <a:srgbClr val="FF0000"/>
                </a:solidFill>
              </a:rPr>
              <a:t>any type</a:t>
            </a:r>
            <a:r>
              <a:rPr lang="en"/>
              <a:t>.</a:t>
            </a:r>
            <a:endParaRPr/>
          </a:p>
          <a:p>
            <a:pPr indent="-298450" lvl="1" marL="914400" rtl="0" algn="l">
              <a:lnSpc>
                <a:spcPct val="100000"/>
              </a:lnSpc>
              <a:spcBef>
                <a:spcPts val="0"/>
              </a:spcBef>
              <a:spcAft>
                <a:spcPts val="0"/>
              </a:spcAft>
              <a:buSzPts val="1100"/>
              <a:buChar char="○"/>
            </a:pPr>
            <a:r>
              <a:rPr lang="en"/>
              <a:t>Individual elements are accessed using an </a:t>
            </a:r>
            <a:r>
              <a:rPr b="1" i="1" lang="en">
                <a:solidFill>
                  <a:srgbClr val="FF0000"/>
                </a:solidFill>
              </a:rPr>
              <a:t>index</a:t>
            </a:r>
            <a:r>
              <a:rPr lang="en">
                <a:solidFill>
                  <a:srgbClr val="FF0000"/>
                </a:solidFill>
              </a:rPr>
              <a:t> </a:t>
            </a:r>
            <a:r>
              <a:rPr lang="en"/>
              <a:t>that ranges from </a:t>
            </a:r>
            <a:r>
              <a:rPr b="1" i="1" lang="en">
                <a:solidFill>
                  <a:srgbClr val="FF0000"/>
                </a:solidFill>
              </a:rPr>
              <a:t>0</a:t>
            </a:r>
            <a:r>
              <a:rPr lang="en"/>
              <a:t> to</a:t>
            </a:r>
            <a:r>
              <a:rPr lang="en">
                <a:solidFill>
                  <a:srgbClr val="FF0000"/>
                </a:solidFill>
              </a:rPr>
              <a:t> </a:t>
            </a:r>
            <a:r>
              <a:rPr b="1" i="1" lang="en">
                <a:solidFill>
                  <a:srgbClr val="FF0000"/>
                </a:solidFill>
              </a:rPr>
              <a:t>length-1</a:t>
            </a:r>
            <a:r>
              <a:rPr lang="en"/>
              <a:t>.</a:t>
            </a:r>
            <a:endParaRPr/>
          </a:p>
          <a:p>
            <a:pPr indent="-311150" lvl="0" marL="457200" rtl="0" algn="l">
              <a:lnSpc>
                <a:spcPct val="100000"/>
              </a:lnSpc>
              <a:spcBef>
                <a:spcPts val="0"/>
              </a:spcBef>
              <a:spcAft>
                <a:spcPts val="0"/>
              </a:spcAft>
              <a:buSzPts val="1300"/>
              <a:buChar char="●"/>
            </a:pPr>
            <a:r>
              <a:rPr lang="en"/>
              <a:t>A Java array is declared using </a:t>
            </a:r>
            <a:r>
              <a:rPr b="1" i="1" lang="en">
                <a:solidFill>
                  <a:srgbClr val="FF0000"/>
                </a:solidFill>
              </a:rPr>
              <a:t>any type</a:t>
            </a:r>
            <a:r>
              <a:rPr lang="en">
                <a:solidFill>
                  <a:srgbClr val="FF0000"/>
                </a:solidFill>
              </a:rPr>
              <a:t> </a:t>
            </a:r>
            <a:r>
              <a:rPr lang="en"/>
              <a:t>with square brackets, e.g.</a:t>
            </a:r>
            <a:endParaRPr/>
          </a:p>
          <a:p>
            <a:pPr indent="-298450" lvl="1" marL="914400" rtl="0" algn="l">
              <a:lnSpc>
                <a:spcPct val="100000"/>
              </a:lnSpc>
              <a:spcBef>
                <a:spcPts val="0"/>
              </a:spcBef>
              <a:spcAft>
                <a:spcPts val="0"/>
              </a:spcAft>
              <a:buSzPts val="1100"/>
              <a:buChar char="○"/>
            </a:pPr>
            <a:r>
              <a:rPr lang="en">
                <a:solidFill>
                  <a:srgbClr val="FF0000"/>
                </a:solidFill>
                <a:latin typeface="Courier New"/>
                <a:ea typeface="Courier New"/>
                <a:cs typeface="Courier New"/>
                <a:sym typeface="Courier New"/>
              </a:rPr>
              <a:t>String[] strings;</a:t>
            </a:r>
            <a:endParaRPr>
              <a:solidFill>
                <a:srgbClr val="FF0000"/>
              </a:solidFill>
              <a:latin typeface="Courier New"/>
              <a:ea typeface="Courier New"/>
              <a:cs typeface="Courier New"/>
              <a:sym typeface="Courier New"/>
            </a:endParaRPr>
          </a:p>
          <a:p>
            <a:pPr indent="-298450" lvl="1" marL="914400" rtl="0" algn="l">
              <a:lnSpc>
                <a:spcPct val="100000"/>
              </a:lnSpc>
              <a:spcBef>
                <a:spcPts val="0"/>
              </a:spcBef>
              <a:spcAft>
                <a:spcPts val="0"/>
              </a:spcAft>
              <a:buSzPts val="1100"/>
              <a:buChar char="○"/>
            </a:pPr>
            <a:r>
              <a:rPr lang="en">
                <a:solidFill>
                  <a:srgbClr val="FF0000"/>
                </a:solidFill>
                <a:latin typeface="Courier New"/>
                <a:ea typeface="Courier New"/>
                <a:cs typeface="Courier New"/>
                <a:sym typeface="Courier New"/>
              </a:rPr>
              <a:t>int[] integers;</a:t>
            </a:r>
            <a:endParaRPr>
              <a:solidFill>
                <a:srgbClr val="FF0000"/>
              </a:solidFill>
              <a:latin typeface="Courier New"/>
              <a:ea typeface="Courier New"/>
              <a:cs typeface="Courier New"/>
              <a:sym typeface="Courier New"/>
            </a:endParaRPr>
          </a:p>
          <a:p>
            <a:pPr indent="-311150" lvl="0" marL="457200" rtl="0" algn="l">
              <a:lnSpc>
                <a:spcPct val="100000"/>
              </a:lnSpc>
              <a:spcBef>
                <a:spcPts val="0"/>
              </a:spcBef>
              <a:spcAft>
                <a:spcPts val="0"/>
              </a:spcAft>
              <a:buSzPts val="1300"/>
              <a:buChar char="●"/>
            </a:pPr>
            <a:r>
              <a:rPr lang="en"/>
              <a:t>An array is </a:t>
            </a:r>
            <a:r>
              <a:rPr b="1" i="1" lang="en">
                <a:solidFill>
                  <a:srgbClr val="FF0000"/>
                </a:solidFill>
              </a:rPr>
              <a:t>initialized</a:t>
            </a:r>
            <a:r>
              <a:rPr lang="en">
                <a:solidFill>
                  <a:srgbClr val="FF0000"/>
                </a:solidFill>
              </a:rPr>
              <a:t> </a:t>
            </a:r>
            <a:r>
              <a:rPr lang="en"/>
              <a:t>using the new keyword and the size of the array in square brackets, e.g.</a:t>
            </a:r>
            <a:endParaRPr/>
          </a:p>
          <a:p>
            <a:pPr indent="-298450" lvl="1" marL="914400" rtl="0" algn="l">
              <a:lnSpc>
                <a:spcPct val="100000"/>
              </a:lnSpc>
              <a:spcBef>
                <a:spcPts val="0"/>
              </a:spcBef>
              <a:spcAft>
                <a:spcPts val="0"/>
              </a:spcAft>
              <a:buSzPts val="1100"/>
              <a:buFont typeface="Courier New"/>
              <a:buChar char="○"/>
            </a:pPr>
            <a:r>
              <a:rPr lang="en">
                <a:solidFill>
                  <a:srgbClr val="FF0000"/>
                </a:solidFill>
                <a:latin typeface="Courier New"/>
                <a:ea typeface="Courier New"/>
                <a:cs typeface="Courier New"/>
                <a:sym typeface="Courier New"/>
              </a:rPr>
              <a:t>integers = new int[10];</a:t>
            </a:r>
            <a:endParaRPr>
              <a:solidFill>
                <a:srgbClr val="FF0000"/>
              </a:solidFill>
              <a:latin typeface="Courier New"/>
              <a:ea typeface="Courier New"/>
              <a:cs typeface="Courier New"/>
              <a:sym typeface="Courier New"/>
            </a:endParaRPr>
          </a:p>
          <a:p>
            <a:pPr indent="-298450" lvl="1" marL="914400" rtl="0" algn="l">
              <a:lnSpc>
                <a:spcPct val="100000"/>
              </a:lnSpc>
              <a:spcBef>
                <a:spcPts val="0"/>
              </a:spcBef>
              <a:spcAft>
                <a:spcPts val="0"/>
              </a:spcAft>
              <a:buSzPts val="1100"/>
              <a:buChar char="○"/>
            </a:pPr>
            <a:r>
              <a:rPr lang="en"/>
              <a:t>The </a:t>
            </a:r>
            <a:r>
              <a:rPr b="1" i="1" lang="en">
                <a:solidFill>
                  <a:srgbClr val="FF0000"/>
                </a:solidFill>
              </a:rPr>
              <a:t>length </a:t>
            </a:r>
            <a:r>
              <a:rPr lang="en"/>
              <a:t>field can be used to get the length of the array, e.g. </a:t>
            </a:r>
            <a:r>
              <a:rPr lang="en">
                <a:solidFill>
                  <a:srgbClr val="FF0000"/>
                </a:solidFill>
                <a:latin typeface="Courier New"/>
                <a:ea typeface="Courier New"/>
                <a:cs typeface="Courier New"/>
                <a:sym typeface="Courier New"/>
              </a:rPr>
              <a:t>integers.length</a:t>
            </a:r>
            <a:endParaRPr>
              <a:solidFill>
                <a:srgbClr val="FF0000"/>
              </a:solidFill>
              <a:latin typeface="Courier New"/>
              <a:ea typeface="Courier New"/>
              <a:cs typeface="Courier New"/>
              <a:sym typeface="Courier New"/>
            </a:endParaRPr>
          </a:p>
          <a:p>
            <a:pPr indent="-311150" lvl="0" marL="457200" rtl="0" algn="l">
              <a:lnSpc>
                <a:spcPct val="100000"/>
              </a:lnSpc>
              <a:spcBef>
                <a:spcPts val="0"/>
              </a:spcBef>
              <a:spcAft>
                <a:spcPts val="0"/>
              </a:spcAft>
              <a:buSzPts val="1300"/>
              <a:buChar char="●"/>
            </a:pPr>
            <a:r>
              <a:rPr lang="en"/>
              <a:t>Java fills each array with </a:t>
            </a:r>
            <a:r>
              <a:rPr b="1" i="1" lang="en">
                <a:solidFill>
                  <a:srgbClr val="FF0000"/>
                </a:solidFill>
              </a:rPr>
              <a:t>default values</a:t>
            </a:r>
            <a:r>
              <a:rPr lang="en">
                <a:solidFill>
                  <a:srgbClr val="FF0000"/>
                </a:solidFill>
              </a:rPr>
              <a:t> </a:t>
            </a:r>
            <a:r>
              <a:rPr lang="en"/>
              <a:t>appropriate for the type.</a:t>
            </a:r>
            <a:endParaRPr/>
          </a:p>
          <a:p>
            <a:pPr indent="-298450" lvl="1" marL="914400" rtl="0" algn="l">
              <a:lnSpc>
                <a:spcPct val="100000"/>
              </a:lnSpc>
              <a:spcBef>
                <a:spcPts val="0"/>
              </a:spcBef>
              <a:spcAft>
                <a:spcPts val="0"/>
              </a:spcAft>
              <a:buSzPts val="1100"/>
              <a:buChar char="○"/>
            </a:pPr>
            <a:r>
              <a:rPr b="1" i="1" lang="en">
                <a:solidFill>
                  <a:srgbClr val="FF0000"/>
                </a:solidFill>
              </a:rPr>
              <a:t>0</a:t>
            </a:r>
            <a:r>
              <a:rPr lang="en"/>
              <a:t> for </a:t>
            </a:r>
            <a:r>
              <a:rPr b="1" i="1" lang="en">
                <a:solidFill>
                  <a:srgbClr val="FF0000"/>
                </a:solidFill>
              </a:rPr>
              <a:t>numeric types</a:t>
            </a:r>
            <a:r>
              <a:rPr lang="en"/>
              <a:t> (including </a:t>
            </a:r>
            <a:r>
              <a:rPr lang="en">
                <a:solidFill>
                  <a:srgbClr val="FF0000"/>
                </a:solidFill>
                <a:latin typeface="Courier New"/>
                <a:ea typeface="Courier New"/>
                <a:cs typeface="Courier New"/>
                <a:sym typeface="Courier New"/>
              </a:rPr>
              <a:t>char</a:t>
            </a:r>
            <a:r>
              <a:rPr lang="en"/>
              <a:t>).</a:t>
            </a:r>
            <a:endParaRPr/>
          </a:p>
          <a:p>
            <a:pPr indent="-298450" lvl="1" marL="914400" rtl="0" algn="l">
              <a:lnSpc>
                <a:spcPct val="100000"/>
              </a:lnSpc>
              <a:spcBef>
                <a:spcPts val="0"/>
              </a:spcBef>
              <a:spcAft>
                <a:spcPts val="0"/>
              </a:spcAft>
              <a:buSzPts val="1100"/>
              <a:buChar char="○"/>
            </a:pPr>
            <a:r>
              <a:rPr lang="en">
                <a:solidFill>
                  <a:srgbClr val="FF0000"/>
                </a:solidFill>
                <a:latin typeface="Courier New"/>
                <a:ea typeface="Courier New"/>
                <a:cs typeface="Courier New"/>
                <a:sym typeface="Courier New"/>
              </a:rPr>
              <a:t>false</a:t>
            </a:r>
            <a:r>
              <a:rPr lang="en"/>
              <a:t> for </a:t>
            </a:r>
            <a:r>
              <a:rPr b="1" i="1" lang="en">
                <a:solidFill>
                  <a:srgbClr val="FF0000"/>
                </a:solidFill>
              </a:rPr>
              <a:t>booleans</a:t>
            </a:r>
            <a:r>
              <a:rPr lang="en"/>
              <a:t>.</a:t>
            </a:r>
            <a:endParaRPr/>
          </a:p>
          <a:p>
            <a:pPr indent="-298450" lvl="1" marL="914400" rtl="0" algn="l">
              <a:lnSpc>
                <a:spcPct val="100000"/>
              </a:lnSpc>
              <a:spcBef>
                <a:spcPts val="0"/>
              </a:spcBef>
              <a:spcAft>
                <a:spcPts val="0"/>
              </a:spcAft>
              <a:buSzPts val="1100"/>
              <a:buChar char="○"/>
            </a:pPr>
            <a:r>
              <a:rPr lang="en">
                <a:solidFill>
                  <a:srgbClr val="FF0000"/>
                </a:solidFill>
                <a:latin typeface="Courier New"/>
                <a:ea typeface="Courier New"/>
                <a:cs typeface="Courier New"/>
                <a:sym typeface="Courier New"/>
              </a:rPr>
              <a:t>null</a:t>
            </a:r>
            <a:r>
              <a:rPr lang="en"/>
              <a:t> for </a:t>
            </a:r>
            <a:r>
              <a:rPr b="1" i="1" lang="en">
                <a:solidFill>
                  <a:srgbClr val="FF0000"/>
                </a:solidFill>
              </a:rPr>
              <a:t>reference types</a:t>
            </a:r>
            <a:r>
              <a:rPr lang="en"/>
              <a:t>.</a:t>
            </a:r>
            <a:endParaRPr/>
          </a:p>
        </p:txBody>
      </p:sp>
      <p:sp>
        <p:nvSpPr>
          <p:cNvPr id="883" name="Google Shape;883;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4" name="Google Shape;884;p91"/>
          <p:cNvSpPr txBox="1"/>
          <p:nvPr/>
        </p:nvSpPr>
        <p:spPr>
          <a:xfrm>
            <a:off x="244230" y="881047"/>
            <a:ext cx="3828600" cy="6795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Arrays are allocated as a</a:t>
            </a:r>
            <a:r>
              <a:rPr b="1" i="1" lang="en" sz="1200"/>
              <a:t> </a:t>
            </a:r>
            <a:r>
              <a:rPr b="1" i="1" lang="en" sz="1200">
                <a:solidFill>
                  <a:srgbClr val="FF0000"/>
                </a:solidFill>
              </a:rPr>
              <a:t>contiguous</a:t>
            </a:r>
            <a:r>
              <a:rPr lang="en" sz="1200">
                <a:solidFill>
                  <a:srgbClr val="FF0000"/>
                </a:solidFill>
              </a:rPr>
              <a:t> </a:t>
            </a:r>
            <a:r>
              <a:rPr lang="en" sz="1200"/>
              <a:t>block of memory that can be efficiently accessed using an </a:t>
            </a:r>
            <a:r>
              <a:rPr b="1" i="1" lang="en" sz="1200">
                <a:solidFill>
                  <a:srgbClr val="FF0000"/>
                </a:solidFill>
              </a:rPr>
              <a:t>index</a:t>
            </a:r>
            <a:r>
              <a:rPr lang="en" sz="1200">
                <a:solidFill>
                  <a:srgbClr val="FF0000"/>
                </a:solidFill>
              </a:rPr>
              <a:t> </a:t>
            </a:r>
            <a:r>
              <a:rPr lang="en" sz="1200"/>
              <a:t>that ranges from </a:t>
            </a:r>
            <a:r>
              <a:rPr b="1" i="1" lang="en" sz="1200">
                <a:solidFill>
                  <a:srgbClr val="FF0000"/>
                </a:solidFill>
              </a:rPr>
              <a:t>0</a:t>
            </a:r>
            <a:r>
              <a:rPr lang="en" sz="1200"/>
              <a:t> to </a:t>
            </a:r>
            <a:r>
              <a:rPr b="1" i="1" lang="en" sz="1200">
                <a:solidFill>
                  <a:srgbClr val="FF0000"/>
                </a:solidFill>
              </a:rPr>
              <a:t>length-1</a:t>
            </a:r>
            <a:r>
              <a:rPr lang="en" sz="1200"/>
              <a:t>.</a:t>
            </a:r>
            <a:endParaRPr sz="1200"/>
          </a:p>
        </p:txBody>
      </p:sp>
      <p:sp>
        <p:nvSpPr>
          <p:cNvPr id="885" name="Google Shape;885;p91"/>
          <p:cNvSpPr txBox="1"/>
          <p:nvPr/>
        </p:nvSpPr>
        <p:spPr>
          <a:xfrm>
            <a:off x="244230" y="1698046"/>
            <a:ext cx="3828600" cy="6795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An array can be visualized as a </a:t>
            </a:r>
            <a:r>
              <a:rPr b="1" i="1" lang="en" sz="1200">
                <a:solidFill>
                  <a:srgbClr val="FF0000"/>
                </a:solidFill>
              </a:rPr>
              <a:t>table</a:t>
            </a:r>
            <a:r>
              <a:rPr lang="en" sz="1200">
                <a:solidFill>
                  <a:srgbClr val="FF0000"/>
                </a:solidFill>
              </a:rPr>
              <a:t> </a:t>
            </a:r>
            <a:r>
              <a:rPr lang="en" sz="1200"/>
              <a:t>with a single row. The number of columns is determined by the length of the array.</a:t>
            </a:r>
            <a:endParaRPr sz="1200"/>
          </a:p>
        </p:txBody>
      </p:sp>
      <p:graphicFrame>
        <p:nvGraphicFramePr>
          <p:cNvPr id="886" name="Google Shape;886;p91"/>
          <p:cNvGraphicFramePr/>
          <p:nvPr/>
        </p:nvGraphicFramePr>
        <p:xfrm>
          <a:off x="249655" y="2474171"/>
          <a:ext cx="3000000" cy="3000000"/>
        </p:xfrm>
        <a:graphic>
          <a:graphicData uri="http://schemas.openxmlformats.org/drawingml/2006/table">
            <a:tbl>
              <a:tblPr>
                <a:noFill/>
                <a:tableStyleId>{65D460F2-0F06-4B13-B29C-4269B7BDB11E}</a:tableStyleId>
              </a:tblPr>
              <a:tblGrid>
                <a:gridCol w="382850"/>
                <a:gridCol w="382850"/>
                <a:gridCol w="382850"/>
                <a:gridCol w="382850"/>
                <a:gridCol w="382850"/>
                <a:gridCol w="382850"/>
                <a:gridCol w="382850"/>
                <a:gridCol w="382850"/>
                <a:gridCol w="382850"/>
                <a:gridCol w="382850"/>
              </a:tblGrid>
              <a:tr h="396200">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396200">
                <a:tc>
                  <a:txBody>
                    <a:bodyPr/>
                    <a:lstStyle/>
                    <a:p>
                      <a:pPr indent="0" lvl="0" marL="0" rtl="0" algn="ctr">
                        <a:spcBef>
                          <a:spcPts val="0"/>
                        </a:spcBef>
                        <a:spcAft>
                          <a:spcPts val="0"/>
                        </a:spcAft>
                        <a:buNone/>
                      </a:pPr>
                      <a:r>
                        <a:rPr lang="en">
                          <a:solidFill>
                            <a:srgbClr val="FFFF00"/>
                          </a:solidFill>
                          <a:latin typeface="Consolas"/>
                          <a:ea typeface="Consolas"/>
                          <a:cs typeface="Consolas"/>
                          <a:sym typeface="Consolas"/>
                        </a:rPr>
                        <a:t>0</a:t>
                      </a:r>
                      <a:endParaRPr>
                        <a:solidFill>
                          <a:srgbClr val="FFFF00"/>
                        </a:solidFill>
                        <a:latin typeface="Consolas"/>
                        <a:ea typeface="Consolas"/>
                        <a:cs typeface="Consolas"/>
                        <a:sym typeface="Consola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00"/>
                          </a:solidFill>
                          <a:latin typeface="Consolas"/>
                          <a:ea typeface="Consolas"/>
                          <a:cs typeface="Consolas"/>
                          <a:sym typeface="Consolas"/>
                        </a:rPr>
                        <a:t>1</a:t>
                      </a:r>
                      <a:endParaRPr>
                        <a:solidFill>
                          <a:srgbClr val="FFFF00"/>
                        </a:solidFill>
                        <a:latin typeface="Consolas"/>
                        <a:ea typeface="Consolas"/>
                        <a:cs typeface="Consolas"/>
                        <a:sym typeface="Consola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00"/>
                          </a:solidFill>
                          <a:latin typeface="Consolas"/>
                          <a:ea typeface="Consolas"/>
                          <a:cs typeface="Consolas"/>
                          <a:sym typeface="Consolas"/>
                        </a:rPr>
                        <a:t>2</a:t>
                      </a:r>
                      <a:endParaRPr>
                        <a:solidFill>
                          <a:srgbClr val="FFFF00"/>
                        </a:solidFill>
                        <a:latin typeface="Consolas"/>
                        <a:ea typeface="Consolas"/>
                        <a:cs typeface="Consolas"/>
                        <a:sym typeface="Consola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00"/>
                          </a:solidFill>
                          <a:latin typeface="Consolas"/>
                          <a:ea typeface="Consolas"/>
                          <a:cs typeface="Consolas"/>
                          <a:sym typeface="Consolas"/>
                        </a:rPr>
                        <a:t>3</a:t>
                      </a:r>
                      <a:endParaRPr>
                        <a:solidFill>
                          <a:srgbClr val="FFFF00"/>
                        </a:solidFill>
                        <a:latin typeface="Consolas"/>
                        <a:ea typeface="Consolas"/>
                        <a:cs typeface="Consolas"/>
                        <a:sym typeface="Consola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00"/>
                          </a:solidFill>
                          <a:latin typeface="Consolas"/>
                          <a:ea typeface="Consolas"/>
                          <a:cs typeface="Consolas"/>
                          <a:sym typeface="Consolas"/>
                        </a:rPr>
                        <a:t>4</a:t>
                      </a:r>
                      <a:endParaRPr>
                        <a:solidFill>
                          <a:srgbClr val="FFFF00"/>
                        </a:solidFill>
                        <a:latin typeface="Consolas"/>
                        <a:ea typeface="Consolas"/>
                        <a:cs typeface="Consolas"/>
                        <a:sym typeface="Consola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00"/>
                          </a:solidFill>
                          <a:latin typeface="Consolas"/>
                          <a:ea typeface="Consolas"/>
                          <a:cs typeface="Consolas"/>
                          <a:sym typeface="Consolas"/>
                        </a:rPr>
                        <a:t>5</a:t>
                      </a:r>
                      <a:endParaRPr>
                        <a:solidFill>
                          <a:srgbClr val="FFFF00"/>
                        </a:solidFill>
                        <a:latin typeface="Consolas"/>
                        <a:ea typeface="Consolas"/>
                        <a:cs typeface="Consolas"/>
                        <a:sym typeface="Consola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00"/>
                          </a:solidFill>
                          <a:latin typeface="Consolas"/>
                          <a:ea typeface="Consolas"/>
                          <a:cs typeface="Consolas"/>
                          <a:sym typeface="Consolas"/>
                        </a:rPr>
                        <a:t>6</a:t>
                      </a:r>
                      <a:endParaRPr>
                        <a:solidFill>
                          <a:srgbClr val="FFFF00"/>
                        </a:solidFill>
                        <a:latin typeface="Consolas"/>
                        <a:ea typeface="Consolas"/>
                        <a:cs typeface="Consolas"/>
                        <a:sym typeface="Consola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00"/>
                          </a:solidFill>
                          <a:latin typeface="Consolas"/>
                          <a:ea typeface="Consolas"/>
                          <a:cs typeface="Consolas"/>
                          <a:sym typeface="Consolas"/>
                        </a:rPr>
                        <a:t>7</a:t>
                      </a:r>
                      <a:endParaRPr>
                        <a:solidFill>
                          <a:srgbClr val="FFFF00"/>
                        </a:solidFill>
                        <a:latin typeface="Consolas"/>
                        <a:ea typeface="Consolas"/>
                        <a:cs typeface="Consolas"/>
                        <a:sym typeface="Consola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00"/>
                          </a:solidFill>
                          <a:latin typeface="Consolas"/>
                          <a:ea typeface="Consolas"/>
                          <a:cs typeface="Consolas"/>
                          <a:sym typeface="Consolas"/>
                        </a:rPr>
                        <a:t>8</a:t>
                      </a:r>
                      <a:endParaRPr>
                        <a:solidFill>
                          <a:srgbClr val="FFFF00"/>
                        </a:solidFill>
                        <a:latin typeface="Consolas"/>
                        <a:ea typeface="Consolas"/>
                        <a:cs typeface="Consolas"/>
                        <a:sym typeface="Consola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00"/>
                          </a:solidFill>
                          <a:latin typeface="Consolas"/>
                          <a:ea typeface="Consolas"/>
                          <a:cs typeface="Consolas"/>
                          <a:sym typeface="Consolas"/>
                        </a:rPr>
                        <a:t>9</a:t>
                      </a:r>
                      <a:endParaRPr>
                        <a:solidFill>
                          <a:srgbClr val="FFFF00"/>
                        </a:solidFill>
                        <a:latin typeface="Consolas"/>
                        <a:ea typeface="Consolas"/>
                        <a:cs typeface="Consolas"/>
                        <a:sym typeface="Consola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887" name="Google Shape;887;p91"/>
          <p:cNvSpPr txBox="1"/>
          <p:nvPr/>
        </p:nvSpPr>
        <p:spPr>
          <a:xfrm>
            <a:off x="244225" y="3374450"/>
            <a:ext cx="3828600" cy="7566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Arrays are created to be a specific size using the </a:t>
            </a:r>
            <a:r>
              <a:rPr lang="en" sz="1200">
                <a:solidFill>
                  <a:srgbClr val="FF0000"/>
                </a:solidFill>
                <a:latin typeface="Courier New"/>
                <a:ea typeface="Courier New"/>
                <a:cs typeface="Courier New"/>
                <a:sym typeface="Courier New"/>
              </a:rPr>
              <a:t>new</a:t>
            </a:r>
            <a:r>
              <a:rPr lang="en" sz="1200"/>
              <a:t> keyword, which tells Java to </a:t>
            </a:r>
            <a:r>
              <a:rPr b="1" i="1" lang="en" sz="1200">
                <a:solidFill>
                  <a:srgbClr val="FF0000"/>
                </a:solidFill>
              </a:rPr>
              <a:t>allocate memory</a:t>
            </a:r>
            <a:r>
              <a:rPr lang="en" sz="1200">
                <a:solidFill>
                  <a:srgbClr val="FF0000"/>
                </a:solidFill>
              </a:rPr>
              <a:t> </a:t>
            </a:r>
            <a:r>
              <a:rPr lang="en" sz="1200"/>
              <a:t>and </a:t>
            </a:r>
            <a:r>
              <a:rPr b="1" i="1" lang="en" sz="1200">
                <a:solidFill>
                  <a:srgbClr val="FF0000"/>
                </a:solidFill>
              </a:rPr>
              <a:t>store </a:t>
            </a:r>
            <a:r>
              <a:rPr lang="en" sz="1200"/>
              <a:t>something there. </a:t>
            </a:r>
            <a:endParaRPr sz="1200"/>
          </a:p>
        </p:txBody>
      </p:sp>
      <p:sp>
        <p:nvSpPr>
          <p:cNvPr id="888" name="Google Shape;888;p91"/>
          <p:cNvSpPr txBox="1"/>
          <p:nvPr/>
        </p:nvSpPr>
        <p:spPr>
          <a:xfrm>
            <a:off x="249600" y="4238926"/>
            <a:ext cx="3828600" cy="6795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In the case of an array, the memory allocated is a contiguous block large enough to hold the number of elements specified when the array is created.</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par>
                                <p:cTn fill="hold" nodeType="with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000"/>
                                        <p:tgtEl>
                                          <p:spTgt spid="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1000"/>
                                        <p:tgtEl>
                                          <p:spTgt spid="8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92"/>
          <p:cNvSpPr txBox="1"/>
          <p:nvPr>
            <p:ph idx="1" type="body"/>
          </p:nvPr>
        </p:nvSpPr>
        <p:spPr>
          <a:xfrm>
            <a:off x="65250" y="731625"/>
            <a:ext cx="89559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Like so many other things we have talked about in this unit, arrays in Java are very similar to those that you used in Python. The only real difference is the syntax for creating and using them. Practice now by implementing </a:t>
            </a:r>
            <a:r>
              <a:rPr lang="en"/>
              <a:t>a method that returns an array of squares. </a:t>
            </a:r>
            <a:endParaRPr/>
          </a:p>
        </p:txBody>
      </p:sp>
      <p:sp>
        <p:nvSpPr>
          <p:cNvPr id="894" name="Google Shape;894;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5" name="Google Shape;895;p92"/>
          <p:cNvSpPr txBox="1"/>
          <p:nvPr>
            <p:ph idx="2" type="body"/>
          </p:nvPr>
        </p:nvSpPr>
        <p:spPr>
          <a:xfrm>
            <a:off x="3493950" y="1827812"/>
            <a:ext cx="5527200" cy="2630400"/>
          </a:xfrm>
          <a:prstGeom prst="rect">
            <a:avLst/>
          </a:prstGeom>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sz="1400"/>
              <a:t>Open your </a:t>
            </a:r>
            <a:r>
              <a:rPr lang="en" sz="1400">
                <a:solidFill>
                  <a:schemeClr val="lt2"/>
                </a:solidFill>
                <a:latin typeface="Courier New"/>
                <a:ea typeface="Courier New"/>
                <a:cs typeface="Courier New"/>
                <a:sym typeface="Courier New"/>
              </a:rPr>
              <a:t>Miscellany</a:t>
            </a:r>
            <a:r>
              <a:rPr lang="en" sz="1400">
                <a:solidFill>
                  <a:schemeClr val="lt2"/>
                </a:solidFill>
              </a:rPr>
              <a:t> </a:t>
            </a:r>
            <a:r>
              <a:rPr lang="en" sz="1400"/>
              <a:t>class and define a method named "</a:t>
            </a:r>
            <a:r>
              <a:rPr lang="en" sz="1400">
                <a:solidFill>
                  <a:srgbClr val="FF0000"/>
                </a:solidFill>
                <a:latin typeface="Courier New"/>
                <a:ea typeface="Courier New"/>
                <a:cs typeface="Courier New"/>
                <a:sym typeface="Courier New"/>
              </a:rPr>
              <a:t>squares</a:t>
            </a:r>
            <a:r>
              <a:rPr lang="en" sz="1400"/>
              <a:t>" that declares a parameter for an integer </a:t>
            </a:r>
            <a:r>
              <a:rPr lang="en" sz="1400">
                <a:solidFill>
                  <a:srgbClr val="FF0000"/>
                </a:solidFill>
                <a:latin typeface="Courier New"/>
                <a:ea typeface="Courier New"/>
                <a:cs typeface="Courier New"/>
                <a:sym typeface="Courier New"/>
              </a:rPr>
              <a:t>n</a:t>
            </a:r>
            <a:r>
              <a:rPr lang="en" sz="1400"/>
              <a:t>.</a:t>
            </a:r>
            <a:endParaRPr sz="1400"/>
          </a:p>
          <a:p>
            <a:pPr indent="-304800" lvl="1" marL="914400" rtl="0" algn="l">
              <a:spcBef>
                <a:spcPts val="0"/>
              </a:spcBef>
              <a:spcAft>
                <a:spcPts val="0"/>
              </a:spcAft>
              <a:buSzPts val="1200"/>
              <a:buChar char="○"/>
            </a:pPr>
            <a:r>
              <a:rPr lang="en" sz="1200"/>
              <a:t>Create an </a:t>
            </a:r>
            <a:r>
              <a:rPr b="1" i="1" lang="en" sz="1200">
                <a:solidFill>
                  <a:srgbClr val="FF0000"/>
                </a:solidFill>
              </a:rPr>
              <a:t>integer array</a:t>
            </a:r>
            <a:r>
              <a:rPr lang="en" sz="1200">
                <a:solidFill>
                  <a:srgbClr val="FF0000"/>
                </a:solidFill>
              </a:rPr>
              <a:t> </a:t>
            </a:r>
            <a:r>
              <a:rPr lang="en" sz="1200"/>
              <a:t>large enough to hold </a:t>
            </a:r>
            <a:r>
              <a:rPr lang="en" sz="1200">
                <a:latin typeface="Courier New"/>
                <a:ea typeface="Courier New"/>
                <a:cs typeface="Courier New"/>
                <a:sym typeface="Courier New"/>
              </a:rPr>
              <a:t>n</a:t>
            </a:r>
            <a:r>
              <a:rPr lang="en" sz="1200"/>
              <a:t> elements.</a:t>
            </a:r>
            <a:endParaRPr sz="1200"/>
          </a:p>
          <a:p>
            <a:pPr indent="-304800" lvl="1" marL="914400" rtl="0" algn="l">
              <a:spcBef>
                <a:spcPts val="0"/>
              </a:spcBef>
              <a:spcAft>
                <a:spcPts val="0"/>
              </a:spcAft>
              <a:buSzPts val="1200"/>
              <a:buChar char="○"/>
            </a:pPr>
            <a:r>
              <a:rPr lang="en" sz="1200"/>
              <a:t>Use a loop to set the value at each index to the </a:t>
            </a:r>
            <a:r>
              <a:rPr b="1" i="1" lang="en" sz="1200">
                <a:solidFill>
                  <a:srgbClr val="FF0000"/>
                </a:solidFill>
              </a:rPr>
              <a:t>square of the index</a:t>
            </a:r>
            <a:r>
              <a:rPr lang="en" sz="1200"/>
              <a:t> </a:t>
            </a:r>
            <a:endParaRPr sz="1200"/>
          </a:p>
          <a:p>
            <a:pPr indent="-304800" lvl="2" marL="1371600" rtl="0" algn="l">
              <a:spcBef>
                <a:spcPts val="0"/>
              </a:spcBef>
              <a:spcAft>
                <a:spcPts val="0"/>
              </a:spcAft>
              <a:buSzPts val="1200"/>
              <a:buChar char="■"/>
            </a:pPr>
            <a:r>
              <a:rPr lang="en" sz="1200"/>
              <a:t>i.e. 0</a:t>
            </a:r>
            <a:r>
              <a:rPr baseline="30000" lang="en" sz="1200"/>
              <a:t>2</a:t>
            </a:r>
            <a:r>
              <a:rPr lang="en" sz="1200"/>
              <a:t>, 1</a:t>
            </a:r>
            <a:r>
              <a:rPr baseline="30000" lang="en" sz="1200"/>
              <a:t>2</a:t>
            </a:r>
            <a:r>
              <a:rPr lang="en" sz="1200"/>
              <a:t>, 2</a:t>
            </a:r>
            <a:r>
              <a:rPr baseline="30000" lang="en" sz="1200"/>
              <a:t>2</a:t>
            </a:r>
            <a:r>
              <a:rPr lang="en" sz="1200"/>
              <a:t>, …, n-1</a:t>
            </a:r>
            <a:r>
              <a:rPr baseline="30000" lang="en" sz="1200"/>
              <a:t>2</a:t>
            </a:r>
            <a:r>
              <a:rPr lang="en" sz="1200"/>
              <a:t>.</a:t>
            </a:r>
            <a:endParaRPr sz="1200"/>
          </a:p>
          <a:p>
            <a:pPr indent="-304800" lvl="1" marL="914400" rtl="0" algn="l">
              <a:spcBef>
                <a:spcPts val="0"/>
              </a:spcBef>
              <a:spcAft>
                <a:spcPts val="0"/>
              </a:spcAft>
              <a:buSzPts val="1200"/>
              <a:buChar char="○"/>
            </a:pPr>
            <a:r>
              <a:rPr b="1" i="1" lang="en" sz="1200">
                <a:solidFill>
                  <a:srgbClr val="FF0000"/>
                </a:solidFill>
              </a:rPr>
              <a:t>Return </a:t>
            </a:r>
            <a:r>
              <a:rPr lang="en" sz="1200"/>
              <a:t>the array.</a:t>
            </a:r>
            <a:endParaRPr sz="1200"/>
          </a:p>
          <a:p>
            <a:pPr indent="-317500" lvl="0" marL="457200" rtl="0" algn="l">
              <a:spcBef>
                <a:spcPts val="0"/>
              </a:spcBef>
              <a:spcAft>
                <a:spcPts val="0"/>
              </a:spcAft>
              <a:buSzPts val="1400"/>
              <a:buChar char="●"/>
            </a:pPr>
            <a:r>
              <a:rPr lang="en" sz="1400"/>
              <a:t>Call your </a:t>
            </a:r>
            <a:r>
              <a:rPr lang="en" sz="1400">
                <a:latin typeface="Courier New"/>
                <a:ea typeface="Courier New"/>
                <a:cs typeface="Courier New"/>
                <a:sym typeface="Courier New"/>
              </a:rPr>
              <a:t>squares</a:t>
            </a:r>
            <a:r>
              <a:rPr lang="en" sz="1400"/>
              <a:t> method from </a:t>
            </a:r>
            <a:r>
              <a:rPr lang="en" sz="1400">
                <a:latin typeface="Courier New"/>
                <a:ea typeface="Courier New"/>
                <a:cs typeface="Courier New"/>
                <a:sym typeface="Courier New"/>
              </a:rPr>
              <a:t>main</a:t>
            </a:r>
            <a:r>
              <a:rPr lang="en" sz="1400"/>
              <a:t> and print the results.</a:t>
            </a:r>
            <a:endParaRPr sz="1400"/>
          </a:p>
          <a:p>
            <a:pPr indent="-304800" lvl="1" marL="914400" rtl="0" algn="l">
              <a:spcBef>
                <a:spcPts val="0"/>
              </a:spcBef>
              <a:spcAft>
                <a:spcPts val="0"/>
              </a:spcAft>
              <a:buSzPts val="1200"/>
              <a:buChar char="○"/>
            </a:pPr>
            <a:r>
              <a:rPr lang="en" sz="1200"/>
              <a:t>Use the </a:t>
            </a:r>
            <a:r>
              <a:rPr lang="en" sz="1200">
                <a:solidFill>
                  <a:srgbClr val="FF0000"/>
                </a:solidFill>
                <a:latin typeface="Courier New"/>
                <a:ea typeface="Courier New"/>
                <a:cs typeface="Courier New"/>
                <a:sym typeface="Courier New"/>
              </a:rPr>
              <a:t>Arrays.toString()</a:t>
            </a:r>
            <a:r>
              <a:rPr lang="en" sz="1200">
                <a:solidFill>
                  <a:srgbClr val="FF0000"/>
                </a:solidFill>
              </a:rPr>
              <a:t> </a:t>
            </a:r>
            <a:r>
              <a:rPr lang="en" sz="1200"/>
              <a:t>method to print your array to standard output (see the example to the left).</a:t>
            </a:r>
            <a:endParaRPr sz="1200"/>
          </a:p>
          <a:p>
            <a:pPr indent="-317500" lvl="0" marL="457200" rtl="0" algn="l">
              <a:spcBef>
                <a:spcPts val="0"/>
              </a:spcBef>
              <a:spcAft>
                <a:spcPts val="0"/>
              </a:spcAft>
              <a:buSzPts val="1400"/>
              <a:buChar char="●"/>
            </a:pPr>
            <a:r>
              <a:rPr lang="en" sz="1400"/>
              <a:t>Run the class.</a:t>
            </a:r>
            <a:endParaRPr sz="1400"/>
          </a:p>
        </p:txBody>
      </p:sp>
      <p:sp>
        <p:nvSpPr>
          <p:cNvPr id="896" name="Google Shape;896;p92"/>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Array of Squares</a:t>
            </a:r>
            <a:endParaRPr/>
          </a:p>
        </p:txBody>
      </p:sp>
      <p:sp>
        <p:nvSpPr>
          <p:cNvPr id="897" name="Google Shape;897;p92"/>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1.22</a:t>
            </a:r>
            <a:endParaRPr/>
          </a:p>
        </p:txBody>
      </p:sp>
      <p:sp>
        <p:nvSpPr>
          <p:cNvPr id="898" name="Google Shape;898;p92"/>
          <p:cNvSpPr txBox="1"/>
          <p:nvPr/>
        </p:nvSpPr>
        <p:spPr>
          <a:xfrm>
            <a:off x="166000" y="1820325"/>
            <a:ext cx="3188400" cy="23088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50">
                <a:solidFill>
                  <a:srgbClr val="267F99"/>
                </a:solidFill>
                <a:latin typeface="Consolas"/>
                <a:ea typeface="Consolas"/>
                <a:cs typeface="Consolas"/>
                <a:sym typeface="Consolas"/>
              </a:rPr>
              <a:t>int</a:t>
            </a:r>
            <a:r>
              <a:rPr lang="en" sz="1150">
                <a:latin typeface="Consolas"/>
                <a:ea typeface="Consolas"/>
                <a:cs typeface="Consolas"/>
                <a:sym typeface="Consolas"/>
              </a:rPr>
              <a:t>[] </a:t>
            </a:r>
            <a:r>
              <a:rPr lang="en" sz="1150">
                <a:solidFill>
                  <a:srgbClr val="001080"/>
                </a:solidFill>
                <a:latin typeface="Consolas"/>
                <a:ea typeface="Consolas"/>
                <a:cs typeface="Consolas"/>
                <a:sym typeface="Consolas"/>
              </a:rPr>
              <a:t>numbers</a:t>
            </a:r>
            <a:r>
              <a:rPr lang="en" sz="1150">
                <a:latin typeface="Consolas"/>
                <a:ea typeface="Consolas"/>
                <a:cs typeface="Consolas"/>
                <a:sym typeface="Consolas"/>
              </a:rPr>
              <a:t> = </a:t>
            </a:r>
            <a:r>
              <a:rPr lang="en" sz="1150">
                <a:solidFill>
                  <a:srgbClr val="AF00DB"/>
                </a:solidFill>
                <a:latin typeface="Consolas"/>
                <a:ea typeface="Consolas"/>
                <a:cs typeface="Consolas"/>
                <a:sym typeface="Consolas"/>
              </a:rPr>
              <a:t>new</a:t>
            </a:r>
            <a:r>
              <a:rPr lang="en" sz="1150">
                <a:latin typeface="Consolas"/>
                <a:ea typeface="Consolas"/>
                <a:cs typeface="Consolas"/>
                <a:sym typeface="Consolas"/>
              </a:rPr>
              <a:t> </a:t>
            </a:r>
            <a:r>
              <a:rPr lang="en" sz="1150">
                <a:solidFill>
                  <a:srgbClr val="267F99"/>
                </a:solidFill>
                <a:latin typeface="Consolas"/>
                <a:ea typeface="Consolas"/>
                <a:cs typeface="Consolas"/>
                <a:sym typeface="Consolas"/>
              </a:rPr>
              <a:t>int</a:t>
            </a:r>
            <a:r>
              <a:rPr lang="en" sz="1150">
                <a:latin typeface="Consolas"/>
                <a:ea typeface="Consolas"/>
                <a:cs typeface="Consolas"/>
                <a:sym typeface="Consolas"/>
              </a:rPr>
              <a:t>[</a:t>
            </a:r>
            <a:r>
              <a:rPr lang="en" sz="1150">
                <a:solidFill>
                  <a:srgbClr val="098658"/>
                </a:solidFill>
                <a:latin typeface="Consolas"/>
                <a:ea typeface="Consolas"/>
                <a:cs typeface="Consolas"/>
                <a:sym typeface="Consolas"/>
              </a:rPr>
              <a:t>5</a:t>
            </a:r>
            <a:r>
              <a:rPr lang="en" sz="1150">
                <a:latin typeface="Consolas"/>
                <a:ea typeface="Consolas"/>
                <a:cs typeface="Consolas"/>
                <a:sym typeface="Consolas"/>
              </a:rPr>
              <a:t>];</a:t>
            </a:r>
            <a:endParaRPr sz="1150">
              <a:latin typeface="Consolas"/>
              <a:ea typeface="Consolas"/>
              <a:cs typeface="Consolas"/>
              <a:sym typeface="Consolas"/>
            </a:endParaRPr>
          </a:p>
          <a:p>
            <a:pPr indent="0" lvl="0" marL="0" rtl="0" algn="l">
              <a:lnSpc>
                <a:spcPct val="100000"/>
              </a:lnSpc>
              <a:spcBef>
                <a:spcPts val="0"/>
              </a:spcBef>
              <a:spcAft>
                <a:spcPts val="0"/>
              </a:spcAft>
              <a:buNone/>
            </a:pPr>
            <a:r>
              <a:rPr lang="en" sz="1150">
                <a:latin typeface="Consolas"/>
                <a:ea typeface="Consolas"/>
                <a:cs typeface="Consolas"/>
                <a:sym typeface="Consolas"/>
              </a:rPr>
              <a:t>numbers[</a:t>
            </a:r>
            <a:r>
              <a:rPr lang="en" sz="1150">
                <a:solidFill>
                  <a:srgbClr val="098658"/>
                </a:solidFill>
                <a:latin typeface="Consolas"/>
                <a:ea typeface="Consolas"/>
                <a:cs typeface="Consolas"/>
                <a:sym typeface="Consolas"/>
              </a:rPr>
              <a:t>0</a:t>
            </a:r>
            <a:r>
              <a:rPr lang="en" sz="1150">
                <a:latin typeface="Consolas"/>
                <a:ea typeface="Consolas"/>
                <a:cs typeface="Consolas"/>
                <a:sym typeface="Consolas"/>
              </a:rPr>
              <a:t>] = </a:t>
            </a:r>
            <a:r>
              <a:rPr lang="en" sz="1150">
                <a:solidFill>
                  <a:srgbClr val="098658"/>
                </a:solidFill>
                <a:latin typeface="Consolas"/>
                <a:ea typeface="Consolas"/>
                <a:cs typeface="Consolas"/>
                <a:sym typeface="Consolas"/>
              </a:rPr>
              <a:t>2</a:t>
            </a:r>
            <a:r>
              <a:rPr lang="en" sz="1150">
                <a:latin typeface="Consolas"/>
                <a:ea typeface="Consolas"/>
                <a:cs typeface="Consolas"/>
                <a:sym typeface="Consolas"/>
              </a:rPr>
              <a:t>;</a:t>
            </a:r>
            <a:endParaRPr sz="1150">
              <a:latin typeface="Consolas"/>
              <a:ea typeface="Consolas"/>
              <a:cs typeface="Consolas"/>
              <a:sym typeface="Consolas"/>
            </a:endParaRPr>
          </a:p>
          <a:p>
            <a:pPr indent="0" lvl="0" marL="0" rtl="0" algn="l">
              <a:lnSpc>
                <a:spcPct val="100000"/>
              </a:lnSpc>
              <a:spcBef>
                <a:spcPts val="0"/>
              </a:spcBef>
              <a:spcAft>
                <a:spcPts val="0"/>
              </a:spcAft>
              <a:buNone/>
            </a:pPr>
            <a:r>
              <a:rPr lang="en" sz="1150">
                <a:latin typeface="Consolas"/>
                <a:ea typeface="Consolas"/>
                <a:cs typeface="Consolas"/>
                <a:sym typeface="Consolas"/>
              </a:rPr>
              <a:t>numbers[</a:t>
            </a:r>
            <a:r>
              <a:rPr lang="en" sz="1150">
                <a:solidFill>
                  <a:srgbClr val="098658"/>
                </a:solidFill>
                <a:latin typeface="Consolas"/>
                <a:ea typeface="Consolas"/>
                <a:cs typeface="Consolas"/>
                <a:sym typeface="Consolas"/>
              </a:rPr>
              <a:t>1</a:t>
            </a:r>
            <a:r>
              <a:rPr lang="en" sz="1150">
                <a:latin typeface="Consolas"/>
                <a:ea typeface="Consolas"/>
                <a:cs typeface="Consolas"/>
                <a:sym typeface="Consolas"/>
              </a:rPr>
              <a:t>] = </a:t>
            </a:r>
            <a:r>
              <a:rPr lang="en" sz="1150">
                <a:solidFill>
                  <a:srgbClr val="098658"/>
                </a:solidFill>
                <a:latin typeface="Consolas"/>
                <a:ea typeface="Consolas"/>
                <a:cs typeface="Consolas"/>
                <a:sym typeface="Consolas"/>
              </a:rPr>
              <a:t>3</a:t>
            </a:r>
            <a:r>
              <a:rPr lang="en" sz="1150">
                <a:latin typeface="Consolas"/>
                <a:ea typeface="Consolas"/>
                <a:cs typeface="Consolas"/>
                <a:sym typeface="Consolas"/>
              </a:rPr>
              <a:t>;</a:t>
            </a:r>
            <a:endParaRPr sz="1150">
              <a:latin typeface="Consolas"/>
              <a:ea typeface="Consolas"/>
              <a:cs typeface="Consolas"/>
              <a:sym typeface="Consolas"/>
            </a:endParaRPr>
          </a:p>
          <a:p>
            <a:pPr indent="0" lvl="0" marL="0" rtl="0" algn="l">
              <a:lnSpc>
                <a:spcPct val="100000"/>
              </a:lnSpc>
              <a:spcBef>
                <a:spcPts val="0"/>
              </a:spcBef>
              <a:spcAft>
                <a:spcPts val="0"/>
              </a:spcAft>
              <a:buNone/>
            </a:pPr>
            <a:r>
              <a:rPr lang="en" sz="1150">
                <a:latin typeface="Consolas"/>
                <a:ea typeface="Consolas"/>
                <a:cs typeface="Consolas"/>
                <a:sym typeface="Consolas"/>
              </a:rPr>
              <a:t>numbers[</a:t>
            </a:r>
            <a:r>
              <a:rPr lang="en" sz="1150">
                <a:solidFill>
                  <a:srgbClr val="098658"/>
                </a:solidFill>
                <a:latin typeface="Consolas"/>
                <a:ea typeface="Consolas"/>
                <a:cs typeface="Consolas"/>
                <a:sym typeface="Consolas"/>
              </a:rPr>
              <a:t>2</a:t>
            </a:r>
            <a:r>
              <a:rPr lang="en" sz="1150">
                <a:latin typeface="Consolas"/>
                <a:ea typeface="Consolas"/>
                <a:cs typeface="Consolas"/>
                <a:sym typeface="Consolas"/>
              </a:rPr>
              <a:t>] = </a:t>
            </a:r>
            <a:r>
              <a:rPr lang="en" sz="1150">
                <a:solidFill>
                  <a:srgbClr val="098658"/>
                </a:solidFill>
                <a:latin typeface="Consolas"/>
                <a:ea typeface="Consolas"/>
                <a:cs typeface="Consolas"/>
                <a:sym typeface="Consolas"/>
              </a:rPr>
              <a:t>5</a:t>
            </a:r>
            <a:r>
              <a:rPr lang="en" sz="1150">
                <a:latin typeface="Consolas"/>
                <a:ea typeface="Consolas"/>
                <a:cs typeface="Consolas"/>
                <a:sym typeface="Consolas"/>
              </a:rPr>
              <a:t>;</a:t>
            </a:r>
            <a:endParaRPr sz="1150">
              <a:latin typeface="Consolas"/>
              <a:ea typeface="Consolas"/>
              <a:cs typeface="Consolas"/>
              <a:sym typeface="Consolas"/>
            </a:endParaRPr>
          </a:p>
          <a:p>
            <a:pPr indent="0" lvl="0" marL="0" rtl="0" algn="l">
              <a:lnSpc>
                <a:spcPct val="100000"/>
              </a:lnSpc>
              <a:spcBef>
                <a:spcPts val="0"/>
              </a:spcBef>
              <a:spcAft>
                <a:spcPts val="0"/>
              </a:spcAft>
              <a:buNone/>
            </a:pPr>
            <a:r>
              <a:rPr lang="en" sz="1150">
                <a:latin typeface="Consolas"/>
                <a:ea typeface="Consolas"/>
                <a:cs typeface="Consolas"/>
                <a:sym typeface="Consolas"/>
              </a:rPr>
              <a:t>numbers[</a:t>
            </a:r>
            <a:r>
              <a:rPr lang="en" sz="1150">
                <a:solidFill>
                  <a:srgbClr val="098658"/>
                </a:solidFill>
                <a:latin typeface="Consolas"/>
                <a:ea typeface="Consolas"/>
                <a:cs typeface="Consolas"/>
                <a:sym typeface="Consolas"/>
              </a:rPr>
              <a:t>3</a:t>
            </a:r>
            <a:r>
              <a:rPr lang="en" sz="1150">
                <a:latin typeface="Consolas"/>
                <a:ea typeface="Consolas"/>
                <a:cs typeface="Consolas"/>
                <a:sym typeface="Consolas"/>
              </a:rPr>
              <a:t>] = </a:t>
            </a:r>
            <a:r>
              <a:rPr lang="en" sz="1150">
                <a:solidFill>
                  <a:srgbClr val="098658"/>
                </a:solidFill>
                <a:latin typeface="Consolas"/>
                <a:ea typeface="Consolas"/>
                <a:cs typeface="Consolas"/>
                <a:sym typeface="Consolas"/>
              </a:rPr>
              <a:t>7</a:t>
            </a:r>
            <a:r>
              <a:rPr lang="en" sz="1150">
                <a:latin typeface="Consolas"/>
                <a:ea typeface="Consolas"/>
                <a:cs typeface="Consolas"/>
                <a:sym typeface="Consolas"/>
              </a:rPr>
              <a:t>;</a:t>
            </a:r>
            <a:endParaRPr sz="1150">
              <a:latin typeface="Consolas"/>
              <a:ea typeface="Consolas"/>
              <a:cs typeface="Consolas"/>
              <a:sym typeface="Consolas"/>
            </a:endParaRPr>
          </a:p>
          <a:p>
            <a:pPr indent="0" lvl="0" marL="0" rtl="0" algn="l">
              <a:lnSpc>
                <a:spcPct val="100000"/>
              </a:lnSpc>
              <a:spcBef>
                <a:spcPts val="0"/>
              </a:spcBef>
              <a:spcAft>
                <a:spcPts val="0"/>
              </a:spcAft>
              <a:buNone/>
            </a:pPr>
            <a:r>
              <a:rPr lang="en" sz="1150">
                <a:latin typeface="Consolas"/>
                <a:ea typeface="Consolas"/>
                <a:cs typeface="Consolas"/>
                <a:sym typeface="Consolas"/>
              </a:rPr>
              <a:t>numbers[</a:t>
            </a:r>
            <a:r>
              <a:rPr lang="en" sz="1150">
                <a:solidFill>
                  <a:srgbClr val="098658"/>
                </a:solidFill>
                <a:latin typeface="Consolas"/>
                <a:ea typeface="Consolas"/>
                <a:cs typeface="Consolas"/>
                <a:sym typeface="Consolas"/>
              </a:rPr>
              <a:t>4</a:t>
            </a:r>
            <a:r>
              <a:rPr lang="en" sz="1150">
                <a:latin typeface="Consolas"/>
                <a:ea typeface="Consolas"/>
                <a:cs typeface="Consolas"/>
                <a:sym typeface="Consolas"/>
              </a:rPr>
              <a:t>] = </a:t>
            </a:r>
            <a:r>
              <a:rPr lang="en" sz="1150">
                <a:solidFill>
                  <a:srgbClr val="098658"/>
                </a:solidFill>
                <a:latin typeface="Consolas"/>
                <a:ea typeface="Consolas"/>
                <a:cs typeface="Consolas"/>
                <a:sym typeface="Consolas"/>
              </a:rPr>
              <a:t>11</a:t>
            </a:r>
            <a:r>
              <a:rPr lang="en" sz="1150">
                <a:latin typeface="Consolas"/>
                <a:ea typeface="Consolas"/>
                <a:cs typeface="Consolas"/>
                <a:sym typeface="Consolas"/>
              </a:rPr>
              <a:t>;</a:t>
            </a:r>
            <a:endParaRPr sz="1150">
              <a:latin typeface="Consolas"/>
              <a:ea typeface="Consolas"/>
              <a:cs typeface="Consolas"/>
              <a:sym typeface="Consolas"/>
            </a:endParaRPr>
          </a:p>
          <a:p>
            <a:pPr indent="0" lvl="0" marL="0" rtl="0" algn="l">
              <a:lnSpc>
                <a:spcPct val="100000"/>
              </a:lnSpc>
              <a:spcBef>
                <a:spcPts val="0"/>
              </a:spcBef>
              <a:spcAft>
                <a:spcPts val="0"/>
              </a:spcAft>
              <a:buNone/>
            </a:pPr>
            <a:r>
              <a:t/>
            </a:r>
            <a:endParaRPr sz="1150">
              <a:latin typeface="Consolas"/>
              <a:ea typeface="Consolas"/>
              <a:cs typeface="Consolas"/>
              <a:sym typeface="Consolas"/>
            </a:endParaRPr>
          </a:p>
          <a:p>
            <a:pPr indent="0" lvl="0" marL="0" rtl="0" algn="l">
              <a:lnSpc>
                <a:spcPct val="100000"/>
              </a:lnSpc>
              <a:spcBef>
                <a:spcPts val="0"/>
              </a:spcBef>
              <a:spcAft>
                <a:spcPts val="0"/>
              </a:spcAft>
              <a:buNone/>
            </a:pPr>
            <a:r>
              <a:rPr lang="en" sz="1150">
                <a:solidFill>
                  <a:srgbClr val="AF00DB"/>
                </a:solidFill>
                <a:latin typeface="Consolas"/>
                <a:ea typeface="Consolas"/>
                <a:cs typeface="Consolas"/>
                <a:sym typeface="Consolas"/>
              </a:rPr>
              <a:t>for</a:t>
            </a:r>
            <a:r>
              <a:rPr lang="en" sz="1150">
                <a:latin typeface="Consolas"/>
                <a:ea typeface="Consolas"/>
                <a:cs typeface="Consolas"/>
                <a:sym typeface="Consolas"/>
              </a:rPr>
              <a:t>(</a:t>
            </a:r>
            <a:r>
              <a:rPr lang="en" sz="1150">
                <a:solidFill>
                  <a:srgbClr val="267F99"/>
                </a:solidFill>
                <a:latin typeface="Consolas"/>
                <a:ea typeface="Consolas"/>
                <a:cs typeface="Consolas"/>
                <a:sym typeface="Consolas"/>
              </a:rPr>
              <a:t>int</a:t>
            </a:r>
            <a:r>
              <a:rPr lang="en" sz="1150">
                <a:latin typeface="Consolas"/>
                <a:ea typeface="Consolas"/>
                <a:cs typeface="Consolas"/>
                <a:sym typeface="Consolas"/>
              </a:rPr>
              <a:t> </a:t>
            </a:r>
            <a:r>
              <a:rPr lang="en" sz="1150">
                <a:solidFill>
                  <a:srgbClr val="001080"/>
                </a:solidFill>
                <a:latin typeface="Consolas"/>
                <a:ea typeface="Consolas"/>
                <a:cs typeface="Consolas"/>
                <a:sym typeface="Consolas"/>
              </a:rPr>
              <a:t>i</a:t>
            </a:r>
            <a:r>
              <a:rPr lang="en" sz="1150">
                <a:latin typeface="Consolas"/>
                <a:ea typeface="Consolas"/>
                <a:cs typeface="Consolas"/>
                <a:sym typeface="Consolas"/>
              </a:rPr>
              <a:t>=</a:t>
            </a:r>
            <a:r>
              <a:rPr lang="en" sz="1150">
                <a:solidFill>
                  <a:srgbClr val="098658"/>
                </a:solidFill>
                <a:latin typeface="Consolas"/>
                <a:ea typeface="Consolas"/>
                <a:cs typeface="Consolas"/>
                <a:sym typeface="Consolas"/>
              </a:rPr>
              <a:t>0</a:t>
            </a:r>
            <a:r>
              <a:rPr lang="en" sz="1150">
                <a:latin typeface="Consolas"/>
                <a:ea typeface="Consolas"/>
                <a:cs typeface="Consolas"/>
                <a:sym typeface="Consolas"/>
              </a:rPr>
              <a:t>; i&lt;</a:t>
            </a:r>
            <a:r>
              <a:rPr lang="en" sz="1150">
                <a:solidFill>
                  <a:srgbClr val="001080"/>
                </a:solidFill>
                <a:latin typeface="Consolas"/>
                <a:ea typeface="Consolas"/>
                <a:cs typeface="Consolas"/>
                <a:sym typeface="Consolas"/>
              </a:rPr>
              <a:t>numbers</a:t>
            </a:r>
            <a:r>
              <a:rPr lang="en" sz="1150">
                <a:latin typeface="Consolas"/>
                <a:ea typeface="Consolas"/>
                <a:cs typeface="Consolas"/>
                <a:sym typeface="Consolas"/>
              </a:rPr>
              <a:t>.</a:t>
            </a:r>
            <a:r>
              <a:rPr lang="en" sz="1150">
                <a:solidFill>
                  <a:srgbClr val="001080"/>
                </a:solidFill>
                <a:latin typeface="Consolas"/>
                <a:ea typeface="Consolas"/>
                <a:cs typeface="Consolas"/>
                <a:sym typeface="Consolas"/>
              </a:rPr>
              <a:t>length</a:t>
            </a:r>
            <a:r>
              <a:rPr lang="en" sz="1150">
                <a:latin typeface="Consolas"/>
                <a:ea typeface="Consolas"/>
                <a:cs typeface="Consolas"/>
                <a:sym typeface="Consolas"/>
              </a:rPr>
              <a:t>; i++) {</a:t>
            </a:r>
            <a:endParaRPr sz="1150">
              <a:latin typeface="Consolas"/>
              <a:ea typeface="Consolas"/>
              <a:cs typeface="Consolas"/>
              <a:sym typeface="Consolas"/>
            </a:endParaRPr>
          </a:p>
          <a:p>
            <a:pPr indent="0" lvl="0" marL="0" rtl="0" algn="l">
              <a:lnSpc>
                <a:spcPct val="100000"/>
              </a:lnSpc>
              <a:spcBef>
                <a:spcPts val="0"/>
              </a:spcBef>
              <a:spcAft>
                <a:spcPts val="0"/>
              </a:spcAft>
              <a:buNone/>
            </a:pPr>
            <a:r>
              <a:rPr lang="en" sz="1150">
                <a:latin typeface="Consolas"/>
                <a:ea typeface="Consolas"/>
                <a:cs typeface="Consolas"/>
                <a:sym typeface="Consolas"/>
              </a:rPr>
              <a:t>  </a:t>
            </a:r>
            <a:r>
              <a:rPr lang="en" sz="1150">
                <a:solidFill>
                  <a:srgbClr val="001080"/>
                </a:solidFill>
                <a:latin typeface="Consolas"/>
                <a:ea typeface="Consolas"/>
                <a:cs typeface="Consolas"/>
                <a:sym typeface="Consolas"/>
              </a:rPr>
              <a:t>System</a:t>
            </a:r>
            <a:r>
              <a:rPr lang="en" sz="1150">
                <a:latin typeface="Consolas"/>
                <a:ea typeface="Consolas"/>
                <a:cs typeface="Consolas"/>
                <a:sym typeface="Consolas"/>
              </a:rPr>
              <a:t>.</a:t>
            </a:r>
            <a:r>
              <a:rPr lang="en" sz="1150">
                <a:solidFill>
                  <a:srgbClr val="001080"/>
                </a:solidFill>
                <a:latin typeface="Consolas"/>
                <a:ea typeface="Consolas"/>
                <a:cs typeface="Consolas"/>
                <a:sym typeface="Consolas"/>
              </a:rPr>
              <a:t>out</a:t>
            </a:r>
            <a:r>
              <a:rPr lang="en" sz="1150">
                <a:latin typeface="Consolas"/>
                <a:ea typeface="Consolas"/>
                <a:cs typeface="Consolas"/>
                <a:sym typeface="Consolas"/>
              </a:rPr>
              <a:t>.</a:t>
            </a:r>
            <a:r>
              <a:rPr lang="en" sz="1150">
                <a:solidFill>
                  <a:srgbClr val="795E26"/>
                </a:solidFill>
                <a:latin typeface="Consolas"/>
                <a:ea typeface="Consolas"/>
                <a:cs typeface="Consolas"/>
                <a:sym typeface="Consolas"/>
              </a:rPr>
              <a:t>println</a:t>
            </a:r>
            <a:r>
              <a:rPr lang="en" sz="1150">
                <a:latin typeface="Consolas"/>
                <a:ea typeface="Consolas"/>
                <a:cs typeface="Consolas"/>
                <a:sym typeface="Consolas"/>
              </a:rPr>
              <a:t>(numbers[i]);</a:t>
            </a:r>
            <a:endParaRPr sz="1150">
              <a:latin typeface="Consolas"/>
              <a:ea typeface="Consolas"/>
              <a:cs typeface="Consolas"/>
              <a:sym typeface="Consolas"/>
            </a:endParaRPr>
          </a:p>
          <a:p>
            <a:pPr indent="0" lvl="0" marL="0" rtl="0" algn="l">
              <a:lnSpc>
                <a:spcPct val="100000"/>
              </a:lnSpc>
              <a:spcBef>
                <a:spcPts val="0"/>
              </a:spcBef>
              <a:spcAft>
                <a:spcPts val="0"/>
              </a:spcAft>
              <a:buNone/>
            </a:pPr>
            <a:r>
              <a:rPr lang="en" sz="1150">
                <a:latin typeface="Consolas"/>
                <a:ea typeface="Consolas"/>
                <a:cs typeface="Consolas"/>
                <a:sym typeface="Consolas"/>
              </a:rPr>
              <a:t>}</a:t>
            </a:r>
            <a:endParaRPr sz="1150">
              <a:latin typeface="Consolas"/>
              <a:ea typeface="Consolas"/>
              <a:cs typeface="Consolas"/>
              <a:sym typeface="Consolas"/>
            </a:endParaRPr>
          </a:p>
          <a:p>
            <a:pPr indent="0" lvl="0" marL="0" rtl="0" algn="l">
              <a:lnSpc>
                <a:spcPct val="100000"/>
              </a:lnSpc>
              <a:spcBef>
                <a:spcPts val="0"/>
              </a:spcBef>
              <a:spcAft>
                <a:spcPts val="0"/>
              </a:spcAft>
              <a:buNone/>
            </a:pPr>
            <a:r>
              <a:t/>
            </a:r>
            <a:endParaRPr sz="1150">
              <a:latin typeface="Consolas"/>
              <a:ea typeface="Consolas"/>
              <a:cs typeface="Consolas"/>
              <a:sym typeface="Consolas"/>
            </a:endParaRPr>
          </a:p>
          <a:p>
            <a:pPr indent="0" lvl="0" marL="0" rtl="0" algn="l">
              <a:lnSpc>
                <a:spcPct val="135714"/>
              </a:lnSpc>
              <a:spcBef>
                <a:spcPts val="0"/>
              </a:spcBef>
              <a:spcAft>
                <a:spcPts val="0"/>
              </a:spcAft>
              <a:buNone/>
            </a:pPr>
            <a:r>
              <a:rPr lang="en" sz="1150">
                <a:solidFill>
                  <a:srgbClr val="267F99"/>
                </a:solidFill>
                <a:latin typeface="Consolas"/>
                <a:ea typeface="Consolas"/>
                <a:cs typeface="Consolas"/>
                <a:sym typeface="Consolas"/>
              </a:rPr>
              <a:t>String</a:t>
            </a:r>
            <a:r>
              <a:rPr lang="en" sz="1150">
                <a:latin typeface="Consolas"/>
                <a:ea typeface="Consolas"/>
                <a:cs typeface="Consolas"/>
                <a:sym typeface="Consolas"/>
              </a:rPr>
              <a:t> </a:t>
            </a:r>
            <a:r>
              <a:rPr lang="en" sz="1150">
                <a:solidFill>
                  <a:srgbClr val="001080"/>
                </a:solidFill>
                <a:latin typeface="Consolas"/>
                <a:ea typeface="Consolas"/>
                <a:cs typeface="Consolas"/>
                <a:sym typeface="Consolas"/>
              </a:rPr>
              <a:t>s</a:t>
            </a:r>
            <a:r>
              <a:rPr lang="en" sz="1150">
                <a:latin typeface="Consolas"/>
                <a:ea typeface="Consolas"/>
                <a:cs typeface="Consolas"/>
                <a:sym typeface="Consolas"/>
              </a:rPr>
              <a:t> = </a:t>
            </a:r>
            <a:r>
              <a:rPr lang="en" sz="1150">
                <a:solidFill>
                  <a:srgbClr val="001080"/>
                </a:solidFill>
                <a:latin typeface="Consolas"/>
                <a:ea typeface="Consolas"/>
                <a:cs typeface="Consolas"/>
                <a:sym typeface="Consolas"/>
              </a:rPr>
              <a:t>Arrays</a:t>
            </a:r>
            <a:r>
              <a:rPr lang="en" sz="1150">
                <a:latin typeface="Consolas"/>
                <a:ea typeface="Consolas"/>
                <a:cs typeface="Consolas"/>
                <a:sym typeface="Consolas"/>
              </a:rPr>
              <a:t>.</a:t>
            </a:r>
            <a:r>
              <a:rPr lang="en" sz="1150">
                <a:solidFill>
                  <a:srgbClr val="795E26"/>
                </a:solidFill>
                <a:latin typeface="Consolas"/>
                <a:ea typeface="Consolas"/>
                <a:cs typeface="Consolas"/>
                <a:sym typeface="Consolas"/>
              </a:rPr>
              <a:t>toString</a:t>
            </a:r>
            <a:r>
              <a:rPr lang="en" sz="1150">
                <a:latin typeface="Consolas"/>
                <a:ea typeface="Consolas"/>
                <a:cs typeface="Consolas"/>
                <a:sym typeface="Consolas"/>
              </a:rPr>
              <a:t>(numbers);</a:t>
            </a:r>
            <a:endParaRPr sz="1150">
              <a:latin typeface="Consolas"/>
              <a:ea typeface="Consolas"/>
              <a:cs typeface="Consolas"/>
              <a:sym typeface="Consolas"/>
            </a:endParaRPr>
          </a:p>
        </p:txBody>
      </p:sp>
      <p:sp>
        <p:nvSpPr>
          <p:cNvPr id="899" name="Google Shape;899;p92"/>
          <p:cNvSpPr txBox="1"/>
          <p:nvPr/>
        </p:nvSpPr>
        <p:spPr>
          <a:xfrm>
            <a:off x="166000" y="4245025"/>
            <a:ext cx="3188400" cy="692700"/>
          </a:xfrm>
          <a:prstGeom prst="rect">
            <a:avLst/>
          </a:prstGeom>
          <a:solidFill>
            <a:srgbClr val="FFF2CC"/>
          </a:solid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t>Creating an array works a little differently in Java, but using one is very similar to the </a:t>
            </a:r>
            <a:r>
              <a:rPr lang="en" sz="1100">
                <a:latin typeface="Courier New"/>
                <a:ea typeface="Courier New"/>
                <a:cs typeface="Courier New"/>
                <a:sym typeface="Courier New"/>
              </a:rPr>
              <a:t>arrays</a:t>
            </a:r>
            <a:r>
              <a:rPr lang="en" sz="1100"/>
              <a:t> module in Python.</a:t>
            </a: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93"/>
          <p:cNvSpPr txBox="1"/>
          <p:nvPr>
            <p:ph type="title"/>
          </p:nvPr>
        </p:nvSpPr>
        <p:spPr>
          <a:xfrm>
            <a:off x="311725" y="196125"/>
            <a:ext cx="3706500" cy="6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2-Dimensional Arrays</a:t>
            </a:r>
            <a:endParaRPr sz="2500"/>
          </a:p>
        </p:txBody>
      </p:sp>
      <p:sp>
        <p:nvSpPr>
          <p:cNvPr id="905" name="Google Shape;905;p93"/>
          <p:cNvSpPr txBox="1"/>
          <p:nvPr>
            <p:ph idx="1" type="body"/>
          </p:nvPr>
        </p:nvSpPr>
        <p:spPr>
          <a:xfrm>
            <a:off x="4447625" y="119925"/>
            <a:ext cx="4508100" cy="4690800"/>
          </a:xfrm>
          <a:prstGeom prst="rect">
            <a:avLst/>
          </a:prstGeom>
        </p:spPr>
        <p:txBody>
          <a:bodyPr anchorCtr="0" anchor="ctr" bIns="91425" lIns="91425" spcFirstLastPara="1" rIns="91425" wrap="square" tIns="91425">
            <a:spAutoFit/>
          </a:bodyPr>
          <a:lstStyle/>
          <a:p>
            <a:pPr indent="-311150" lvl="0" marL="457200" rtl="0" algn="l">
              <a:spcBef>
                <a:spcPts val="0"/>
              </a:spcBef>
              <a:spcAft>
                <a:spcPts val="0"/>
              </a:spcAft>
              <a:buSzPts val="1300"/>
              <a:buChar char="●"/>
            </a:pPr>
            <a:r>
              <a:rPr lang="en"/>
              <a:t>In Python we experimented with two-dimensional lists. In Java, it is possible to create </a:t>
            </a:r>
            <a:r>
              <a:rPr b="1" i="1" lang="en">
                <a:solidFill>
                  <a:srgbClr val="FF0000"/>
                </a:solidFill>
              </a:rPr>
              <a:t>two-dimensional arrays</a:t>
            </a:r>
            <a:r>
              <a:rPr lang="en"/>
              <a:t>.</a:t>
            </a:r>
            <a:endParaRPr/>
          </a:p>
          <a:p>
            <a:pPr indent="-298450" lvl="1" marL="914400" rtl="0" algn="l">
              <a:spcBef>
                <a:spcPts val="0"/>
              </a:spcBef>
              <a:spcAft>
                <a:spcPts val="0"/>
              </a:spcAft>
              <a:buSzPts val="1100"/>
              <a:buChar char="○"/>
            </a:pPr>
            <a:r>
              <a:rPr lang="en"/>
              <a:t>A 2D array is </a:t>
            </a:r>
            <a:r>
              <a:rPr b="1" i="1" lang="en">
                <a:solidFill>
                  <a:srgbClr val="FF0000"/>
                </a:solidFill>
              </a:rPr>
              <a:t>an array of arrays</a:t>
            </a:r>
            <a:r>
              <a:rPr lang="en"/>
              <a:t>.</a:t>
            </a:r>
            <a:endParaRPr/>
          </a:p>
          <a:p>
            <a:pPr indent="-298450" lvl="1" marL="914400" rtl="0" algn="l">
              <a:spcBef>
                <a:spcPts val="0"/>
              </a:spcBef>
              <a:spcAft>
                <a:spcPts val="0"/>
              </a:spcAft>
              <a:buSzPts val="1100"/>
              <a:buChar char="○"/>
            </a:pPr>
            <a:r>
              <a:rPr lang="en"/>
              <a:t>Like any other array, a two-dimensional array </a:t>
            </a:r>
            <a:r>
              <a:rPr b="1" i="1" lang="en">
                <a:solidFill>
                  <a:srgbClr val="FF0000"/>
                </a:solidFill>
              </a:rPr>
              <a:t>must </a:t>
            </a:r>
            <a:r>
              <a:rPr lang="en"/>
              <a:t>be declared with a </a:t>
            </a:r>
            <a:r>
              <a:rPr b="1" i="1" lang="en">
                <a:solidFill>
                  <a:srgbClr val="FF0000"/>
                </a:solidFill>
              </a:rPr>
              <a:t>type</a:t>
            </a:r>
            <a:r>
              <a:rPr lang="en"/>
              <a:t>, and can only be used to store values of that type.</a:t>
            </a:r>
            <a:endParaRPr/>
          </a:p>
          <a:p>
            <a:pPr indent="-298450" lvl="1" marL="914400" rtl="0" algn="l">
              <a:spcBef>
                <a:spcPts val="0"/>
              </a:spcBef>
              <a:spcAft>
                <a:spcPts val="0"/>
              </a:spcAft>
              <a:buSzPts val="1100"/>
              <a:buChar char="○"/>
            </a:pPr>
            <a:r>
              <a:rPr lang="en"/>
              <a:t>Two-dimensional arrays are declared using two sets of square brackets, e.g. </a:t>
            </a:r>
            <a:r>
              <a:rPr lang="en">
                <a:solidFill>
                  <a:srgbClr val="FF0000"/>
                </a:solidFill>
                <a:latin typeface="Courier New"/>
                <a:ea typeface="Courier New"/>
                <a:cs typeface="Courier New"/>
                <a:sym typeface="Courier New"/>
              </a:rPr>
              <a:t>int[][] table;</a:t>
            </a:r>
            <a:endParaRPr>
              <a:solidFill>
                <a:srgbClr val="FF0000"/>
              </a:solidFill>
              <a:latin typeface="Courier New"/>
              <a:ea typeface="Courier New"/>
              <a:cs typeface="Courier New"/>
              <a:sym typeface="Courier New"/>
            </a:endParaRPr>
          </a:p>
          <a:p>
            <a:pPr indent="-298450" lvl="1" marL="914400" rtl="0" algn="l">
              <a:spcBef>
                <a:spcPts val="0"/>
              </a:spcBef>
              <a:spcAft>
                <a:spcPts val="0"/>
              </a:spcAft>
              <a:buSzPts val="1100"/>
              <a:buChar char="○"/>
            </a:pPr>
            <a:r>
              <a:rPr lang="en"/>
              <a:t>2D arrays are initialized with </a:t>
            </a:r>
            <a:r>
              <a:rPr b="1" i="1" lang="en">
                <a:solidFill>
                  <a:srgbClr val="FF0000"/>
                </a:solidFill>
              </a:rPr>
              <a:t>two sizes</a:t>
            </a:r>
            <a:r>
              <a:rPr lang="en"/>
              <a:t>, which you can think of as the number of </a:t>
            </a:r>
            <a:r>
              <a:rPr b="1" i="1" lang="en">
                <a:solidFill>
                  <a:srgbClr val="FF0000"/>
                </a:solidFill>
              </a:rPr>
              <a:t>rows</a:t>
            </a:r>
            <a:r>
              <a:rPr lang="en">
                <a:solidFill>
                  <a:srgbClr val="FF0000"/>
                </a:solidFill>
              </a:rPr>
              <a:t> </a:t>
            </a:r>
            <a:r>
              <a:rPr lang="en"/>
              <a:t>and </a:t>
            </a:r>
            <a:r>
              <a:rPr b="1" i="1" lang="en">
                <a:solidFill>
                  <a:srgbClr val="FF0000"/>
                </a:solidFill>
              </a:rPr>
              <a:t>columns</a:t>
            </a:r>
            <a:r>
              <a:rPr lang="en">
                <a:solidFill>
                  <a:srgbClr val="FF0000"/>
                </a:solidFill>
              </a:rPr>
              <a:t> </a:t>
            </a:r>
            <a:r>
              <a:rPr lang="en"/>
              <a:t>in the array, e.g. </a:t>
            </a:r>
            <a:r>
              <a:rPr lang="en">
                <a:solidFill>
                  <a:srgbClr val="FF0000"/>
                </a:solidFill>
                <a:latin typeface="Courier New"/>
                <a:ea typeface="Courier New"/>
                <a:cs typeface="Courier New"/>
                <a:sym typeface="Courier New"/>
              </a:rPr>
              <a:t>table = new int[4][6];</a:t>
            </a:r>
            <a:endParaRPr>
              <a:solidFill>
                <a:srgbClr val="FF0000"/>
              </a:solidFill>
              <a:latin typeface="Courier New"/>
              <a:ea typeface="Courier New"/>
              <a:cs typeface="Courier New"/>
              <a:sym typeface="Courier New"/>
            </a:endParaRPr>
          </a:p>
          <a:p>
            <a:pPr indent="-311150" lvl="0" marL="457200" rtl="0" algn="l">
              <a:spcBef>
                <a:spcPts val="0"/>
              </a:spcBef>
              <a:spcAft>
                <a:spcPts val="0"/>
              </a:spcAft>
              <a:buSzPts val="1300"/>
              <a:buChar char="●"/>
            </a:pPr>
            <a:r>
              <a:rPr lang="en"/>
              <a:t>The values in a two dimensional array are accessed using two indices.</a:t>
            </a:r>
            <a:endParaRPr/>
          </a:p>
          <a:p>
            <a:pPr indent="-298450" lvl="1" marL="914400" rtl="0" algn="l">
              <a:spcBef>
                <a:spcPts val="0"/>
              </a:spcBef>
              <a:spcAft>
                <a:spcPts val="0"/>
              </a:spcAft>
              <a:buSzPts val="1100"/>
              <a:buChar char="○"/>
            </a:pPr>
            <a:r>
              <a:rPr lang="en"/>
              <a:t>You can think of these as the index of the </a:t>
            </a:r>
            <a:r>
              <a:rPr b="1" i="1" lang="en">
                <a:solidFill>
                  <a:srgbClr val="FF0000"/>
                </a:solidFill>
              </a:rPr>
              <a:t>row</a:t>
            </a:r>
            <a:r>
              <a:rPr lang="en">
                <a:solidFill>
                  <a:srgbClr val="FF0000"/>
                </a:solidFill>
              </a:rPr>
              <a:t> </a:t>
            </a:r>
            <a:r>
              <a:rPr lang="en"/>
              <a:t>and </a:t>
            </a:r>
            <a:r>
              <a:rPr b="1" i="1" lang="en">
                <a:solidFill>
                  <a:srgbClr val="FF0000"/>
                </a:solidFill>
              </a:rPr>
              <a:t>column</a:t>
            </a:r>
            <a:r>
              <a:rPr lang="en">
                <a:solidFill>
                  <a:srgbClr val="FF0000"/>
                </a:solidFill>
              </a:rPr>
              <a:t> </a:t>
            </a:r>
            <a:r>
              <a:rPr lang="en"/>
              <a:t>of the data that you are looking for.</a:t>
            </a:r>
            <a:endParaRPr/>
          </a:p>
          <a:p>
            <a:pPr indent="-298450" lvl="1" marL="914400" rtl="0" algn="l">
              <a:spcBef>
                <a:spcPts val="0"/>
              </a:spcBef>
              <a:spcAft>
                <a:spcPts val="0"/>
              </a:spcAft>
              <a:buSzPts val="1100"/>
              <a:buChar char="○"/>
            </a:pPr>
            <a:r>
              <a:rPr lang="en"/>
              <a:t>For example: </a:t>
            </a:r>
            <a:r>
              <a:rPr lang="en">
                <a:solidFill>
                  <a:srgbClr val="FF0000"/>
                </a:solidFill>
                <a:latin typeface="Courier New"/>
                <a:ea typeface="Courier New"/>
                <a:cs typeface="Courier New"/>
                <a:sym typeface="Courier New"/>
              </a:rPr>
              <a:t>int value = table[4][5]</a:t>
            </a:r>
            <a:r>
              <a:rPr lang="en"/>
              <a:t> will retrieve the value from </a:t>
            </a:r>
            <a:r>
              <a:rPr b="1" i="1" lang="en">
                <a:solidFill>
                  <a:srgbClr val="FF0000"/>
                </a:solidFill>
              </a:rPr>
              <a:t>row 4</a:t>
            </a:r>
            <a:r>
              <a:rPr lang="en"/>
              <a:t>, </a:t>
            </a:r>
            <a:r>
              <a:rPr b="1" i="1" lang="en">
                <a:solidFill>
                  <a:srgbClr val="FF0000"/>
                </a:solidFill>
              </a:rPr>
              <a:t>column 5</a:t>
            </a:r>
            <a:r>
              <a:rPr lang="en"/>
              <a:t> in the 2D array.</a:t>
            </a:r>
            <a:endParaRPr/>
          </a:p>
          <a:p>
            <a:pPr indent="-311150" lvl="0" marL="457200" rtl="0" algn="l">
              <a:spcBef>
                <a:spcPts val="0"/>
              </a:spcBef>
              <a:spcAft>
                <a:spcPts val="0"/>
              </a:spcAft>
              <a:buSzPts val="1300"/>
              <a:buChar char="●"/>
            </a:pPr>
            <a:r>
              <a:rPr lang="en"/>
              <a:t>You can also fetch the array for an entire row all at once by using only one index.</a:t>
            </a:r>
            <a:endParaRPr/>
          </a:p>
          <a:p>
            <a:pPr indent="-298450" lvl="1" marL="914400" rtl="0" algn="l">
              <a:spcBef>
                <a:spcPts val="0"/>
              </a:spcBef>
              <a:spcAft>
                <a:spcPts val="0"/>
              </a:spcAft>
              <a:buSzPts val="1100"/>
              <a:buChar char="○"/>
            </a:pPr>
            <a:r>
              <a:rPr lang="en"/>
              <a:t>For example: </a:t>
            </a:r>
            <a:r>
              <a:rPr lang="en">
                <a:solidFill>
                  <a:srgbClr val="FF0000"/>
                </a:solidFill>
                <a:latin typeface="Courier New"/>
                <a:ea typeface="Courier New"/>
                <a:cs typeface="Courier New"/>
                <a:sym typeface="Courier New"/>
              </a:rPr>
              <a:t>int[] row = table[3]</a:t>
            </a:r>
            <a:r>
              <a:rPr lang="en"/>
              <a:t> will grab the array that contains the values in </a:t>
            </a:r>
            <a:r>
              <a:rPr b="1" i="1" lang="en">
                <a:solidFill>
                  <a:srgbClr val="FF0000"/>
                </a:solidFill>
              </a:rPr>
              <a:t>row 3</a:t>
            </a:r>
            <a:r>
              <a:rPr lang="en"/>
              <a:t>.</a:t>
            </a:r>
            <a:endParaRPr/>
          </a:p>
        </p:txBody>
      </p:sp>
      <p:sp>
        <p:nvSpPr>
          <p:cNvPr id="906" name="Google Shape;906;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907" name="Google Shape;907;p93"/>
          <p:cNvGraphicFramePr/>
          <p:nvPr/>
        </p:nvGraphicFramePr>
        <p:xfrm>
          <a:off x="680000" y="1457011"/>
          <a:ext cx="3000000" cy="3000000"/>
        </p:xfrm>
        <a:graphic>
          <a:graphicData uri="http://schemas.openxmlformats.org/drawingml/2006/table">
            <a:tbl>
              <a:tblPr>
                <a:noFill/>
                <a:tableStyleId>{65D460F2-0F06-4B13-B29C-4269B7BDB11E}</a:tableStyleId>
              </a:tblPr>
              <a:tblGrid>
                <a:gridCol w="406200"/>
                <a:gridCol w="406200"/>
                <a:gridCol w="406200"/>
                <a:gridCol w="406200"/>
                <a:gridCol w="406200"/>
                <a:gridCol w="406200"/>
                <a:gridCol w="406200"/>
              </a:tblGrid>
              <a:tr h="396200">
                <a:tc>
                  <a:txBody>
                    <a:bodyPr/>
                    <a:lstStyle/>
                    <a:p>
                      <a:pPr indent="0" lvl="0" marL="0" rtl="0" algn="ctr">
                        <a:spcBef>
                          <a:spcPts val="0"/>
                        </a:spcBef>
                        <a:spcAft>
                          <a:spcPts val="0"/>
                        </a:spcAft>
                        <a:buNone/>
                      </a:pPr>
                      <a:r>
                        <a:t/>
                      </a:r>
                      <a:endParaRPr>
                        <a:solidFill>
                          <a:srgbClr val="FFFF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0</a:t>
                      </a:r>
                      <a:endParaRPr>
                        <a:solidFill>
                          <a:srgbClr val="FFFF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1</a:t>
                      </a:r>
                      <a:endParaRPr>
                        <a:solidFill>
                          <a:srgbClr val="FFFF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2</a:t>
                      </a:r>
                      <a:endParaRPr>
                        <a:solidFill>
                          <a:srgbClr val="FFFF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3</a:t>
                      </a:r>
                      <a:endParaRPr>
                        <a:solidFill>
                          <a:srgbClr val="FFFF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latin typeface="Consolas"/>
                          <a:ea typeface="Consolas"/>
                          <a:cs typeface="Consolas"/>
                          <a:sym typeface="Consolas"/>
                        </a:rPr>
                        <a:t>4</a:t>
                      </a:r>
                      <a:endParaRPr>
                        <a:solidFill>
                          <a:srgbClr val="FFFF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latin typeface="Consolas"/>
                          <a:ea typeface="Consolas"/>
                          <a:cs typeface="Consolas"/>
                          <a:sym typeface="Consolas"/>
                        </a:rPr>
                        <a:t>5</a:t>
                      </a:r>
                      <a:endParaRPr>
                        <a:solidFill>
                          <a:srgbClr val="FFFF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0</a:t>
                      </a:r>
                      <a:endParaRPr>
                        <a:solidFill>
                          <a:srgbClr val="FFFF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381000">
                <a:tc>
                  <a:txBody>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1</a:t>
                      </a:r>
                      <a:endParaRPr>
                        <a:solidFill>
                          <a:srgbClr val="FFFF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4</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17</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381000">
                <a:tc>
                  <a:txBody>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2</a:t>
                      </a:r>
                      <a:endParaRPr>
                        <a:solidFill>
                          <a:srgbClr val="FFFF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Consolas"/>
                          <a:ea typeface="Consolas"/>
                          <a:cs typeface="Consolas"/>
                          <a:sym typeface="Consolas"/>
                        </a:rPr>
                        <a:t>2</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10</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6</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14</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381000">
                <a:tc>
                  <a:txBody>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3</a:t>
                      </a:r>
                      <a:endParaRPr>
                        <a:solidFill>
                          <a:srgbClr val="FFFF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Consolas"/>
                          <a:ea typeface="Consolas"/>
                          <a:cs typeface="Consolas"/>
                          <a:sym typeface="Consolas"/>
                        </a:rPr>
                        <a:t>1</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18</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4</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12</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bl>
          </a:graphicData>
        </a:graphic>
      </p:graphicFrame>
      <p:sp>
        <p:nvSpPr>
          <p:cNvPr id="908" name="Google Shape;908;p93"/>
          <p:cNvSpPr txBox="1"/>
          <p:nvPr>
            <p:ph idx="3" type="body"/>
          </p:nvPr>
        </p:nvSpPr>
        <p:spPr>
          <a:xfrm>
            <a:off x="324650" y="825450"/>
            <a:ext cx="3706500" cy="52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You can depict a </a:t>
            </a:r>
            <a:r>
              <a:rPr b="1" i="1" lang="en" sz="1200">
                <a:solidFill>
                  <a:srgbClr val="FF0000"/>
                </a:solidFill>
              </a:rPr>
              <a:t>two-dimensional array </a:t>
            </a:r>
            <a:r>
              <a:rPr lang="en" sz="1200"/>
              <a:t>with 4 rows and 6 columns as a table...</a:t>
            </a:r>
            <a:endParaRPr sz="1200"/>
          </a:p>
        </p:txBody>
      </p:sp>
      <p:sp>
        <p:nvSpPr>
          <p:cNvPr id="909" name="Google Shape;909;p93"/>
          <p:cNvSpPr txBox="1"/>
          <p:nvPr>
            <p:ph idx="3" type="body"/>
          </p:nvPr>
        </p:nvSpPr>
        <p:spPr>
          <a:xfrm>
            <a:off x="311725" y="3652503"/>
            <a:ext cx="3706500" cy="70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The </a:t>
            </a:r>
            <a:r>
              <a:rPr b="1" i="1" lang="en" sz="1200">
                <a:solidFill>
                  <a:srgbClr val="FF0000"/>
                </a:solidFill>
              </a:rPr>
              <a:t>table</a:t>
            </a:r>
            <a:r>
              <a:rPr lang="en" sz="1200">
                <a:solidFill>
                  <a:srgbClr val="FF0000"/>
                </a:solidFill>
              </a:rPr>
              <a:t> </a:t>
            </a:r>
            <a:r>
              <a:rPr lang="en" sz="1200"/>
              <a:t>is really an </a:t>
            </a:r>
            <a:r>
              <a:rPr b="1" i="1" lang="en" sz="1200">
                <a:solidFill>
                  <a:srgbClr val="FF0000"/>
                </a:solidFill>
              </a:rPr>
              <a:t>array of arrays</a:t>
            </a:r>
            <a:r>
              <a:rPr lang="en" sz="1200"/>
              <a:t>. Each </a:t>
            </a:r>
            <a:r>
              <a:rPr b="1" i="1" lang="en" sz="1200">
                <a:solidFill>
                  <a:srgbClr val="FF0000"/>
                </a:solidFill>
              </a:rPr>
              <a:t>row</a:t>
            </a:r>
            <a:r>
              <a:rPr lang="en" sz="1200"/>
              <a:t> is an </a:t>
            </a:r>
            <a:r>
              <a:rPr b="1" i="1" lang="en" sz="1200">
                <a:solidFill>
                  <a:srgbClr val="FF0000"/>
                </a:solidFill>
              </a:rPr>
              <a:t>array of values</a:t>
            </a:r>
            <a:r>
              <a:rPr lang="en" sz="1200"/>
              <a:t>, e.g. row 0 is the array containing the values </a:t>
            </a:r>
            <a:r>
              <a:rPr lang="en" sz="1200">
                <a:solidFill>
                  <a:srgbClr val="FF0000"/>
                </a:solidFill>
                <a:latin typeface="Consolas"/>
                <a:ea typeface="Consolas"/>
                <a:cs typeface="Consolas"/>
                <a:sym typeface="Consolas"/>
              </a:rPr>
              <a:t>[5, 3, 7, 0, 0, 0]</a:t>
            </a:r>
            <a:r>
              <a:rPr lang="en" sz="1200">
                <a:latin typeface="Consolas"/>
                <a:ea typeface="Consolas"/>
                <a:cs typeface="Consolas"/>
                <a:sym typeface="Consolas"/>
              </a:rPr>
              <a:t>.</a:t>
            </a:r>
            <a:endParaRPr sz="1200">
              <a:latin typeface="Consolas"/>
              <a:ea typeface="Consolas"/>
              <a:cs typeface="Consolas"/>
              <a:sym typeface="Consolas"/>
            </a:endParaRPr>
          </a:p>
        </p:txBody>
      </p:sp>
      <p:sp>
        <p:nvSpPr>
          <p:cNvPr id="910" name="Google Shape;910;p93"/>
          <p:cNvSpPr txBox="1"/>
          <p:nvPr>
            <p:ph idx="3" type="body"/>
          </p:nvPr>
        </p:nvSpPr>
        <p:spPr>
          <a:xfrm>
            <a:off x="311725" y="4483632"/>
            <a:ext cx="3706500" cy="35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Let’s take a closer look...</a:t>
            </a:r>
            <a:endParaRPr sz="1200">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par>
                                <p:cTn fill="hold" nodeType="with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9"/>
          <p:cNvSpPr txBox="1"/>
          <p:nvPr>
            <p:ph type="title"/>
          </p:nvPr>
        </p:nvSpPr>
        <p:spPr>
          <a:xfrm>
            <a:off x="311725" y="43725"/>
            <a:ext cx="3706500" cy="50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Java</a:t>
            </a:r>
            <a:endParaRPr/>
          </a:p>
        </p:txBody>
      </p:sp>
      <p:sp>
        <p:nvSpPr>
          <p:cNvPr id="288" name="Google Shape;288;p49"/>
          <p:cNvSpPr txBox="1"/>
          <p:nvPr>
            <p:ph idx="1" type="body"/>
          </p:nvPr>
        </p:nvSpPr>
        <p:spPr>
          <a:xfrm>
            <a:off x="4419275" y="184750"/>
            <a:ext cx="4537500" cy="4603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Java is a </a:t>
            </a:r>
            <a:r>
              <a:rPr b="1" i="1" lang="en">
                <a:solidFill>
                  <a:srgbClr val="FF0000"/>
                </a:solidFill>
              </a:rPr>
              <a:t>fully</a:t>
            </a:r>
            <a:r>
              <a:rPr lang="en">
                <a:solidFill>
                  <a:srgbClr val="FF0000"/>
                </a:solidFill>
              </a:rPr>
              <a:t> </a:t>
            </a:r>
            <a:r>
              <a:rPr lang="en"/>
              <a:t>object-oriented programming language.</a:t>
            </a:r>
            <a:endParaRPr/>
          </a:p>
          <a:p>
            <a:pPr indent="-298450" lvl="1" marL="914400" rtl="0" algn="l">
              <a:spcBef>
                <a:spcPts val="0"/>
              </a:spcBef>
              <a:spcAft>
                <a:spcPts val="0"/>
              </a:spcAft>
              <a:buSzPts val="1100"/>
              <a:buChar char="○"/>
            </a:pPr>
            <a:r>
              <a:rPr lang="en"/>
              <a:t>This means that </a:t>
            </a:r>
            <a:r>
              <a:rPr b="1" i="1" lang="en">
                <a:solidFill>
                  <a:srgbClr val="FF0000"/>
                </a:solidFill>
              </a:rPr>
              <a:t>all</a:t>
            </a:r>
            <a:r>
              <a:rPr lang="en">
                <a:solidFill>
                  <a:srgbClr val="FF0000"/>
                </a:solidFill>
              </a:rPr>
              <a:t> </a:t>
            </a:r>
            <a:r>
              <a:rPr lang="en"/>
              <a:t>code must be inside the </a:t>
            </a:r>
            <a:r>
              <a:rPr b="1" i="1" lang="en">
                <a:solidFill>
                  <a:srgbClr val="FF0000"/>
                </a:solidFill>
              </a:rPr>
              <a:t>body of a class</a:t>
            </a:r>
            <a:r>
              <a:rPr lang="en"/>
              <a:t>.</a:t>
            </a:r>
            <a:endParaRPr/>
          </a:p>
          <a:p>
            <a:pPr indent="-311150" lvl="0" marL="457200" rtl="0" algn="l">
              <a:spcBef>
                <a:spcPts val="0"/>
              </a:spcBef>
              <a:spcAft>
                <a:spcPts val="0"/>
              </a:spcAft>
              <a:buSzPts val="1300"/>
              <a:buChar char="●"/>
            </a:pPr>
            <a:r>
              <a:rPr lang="en"/>
              <a:t>Python is an </a:t>
            </a:r>
            <a:r>
              <a:rPr b="1" i="1" lang="en">
                <a:solidFill>
                  <a:srgbClr val="FF0000"/>
                </a:solidFill>
              </a:rPr>
              <a:t>interpreted</a:t>
            </a:r>
            <a:r>
              <a:rPr lang="en">
                <a:solidFill>
                  <a:srgbClr val="FF0000"/>
                </a:solidFill>
              </a:rPr>
              <a:t> </a:t>
            </a:r>
            <a:r>
              <a:rPr lang="en"/>
              <a:t>language, meaning that code written in a Python program is interpreted at the time of execution.</a:t>
            </a:r>
            <a:endParaRPr/>
          </a:p>
          <a:p>
            <a:pPr indent="-298450" lvl="1" marL="914400" rtl="0" algn="l">
              <a:spcBef>
                <a:spcPts val="0"/>
              </a:spcBef>
              <a:spcAft>
                <a:spcPts val="0"/>
              </a:spcAft>
              <a:buSzPts val="1100"/>
              <a:buChar char="○"/>
            </a:pPr>
            <a:r>
              <a:rPr lang="en"/>
              <a:t>This means that any </a:t>
            </a:r>
            <a:r>
              <a:rPr b="1" i="1" lang="en">
                <a:solidFill>
                  <a:srgbClr val="FF0000"/>
                </a:solidFill>
              </a:rPr>
              <a:t>syntax</a:t>
            </a:r>
            <a:r>
              <a:rPr lang="en">
                <a:solidFill>
                  <a:srgbClr val="FF0000"/>
                </a:solidFill>
              </a:rPr>
              <a:t> </a:t>
            </a:r>
            <a:r>
              <a:rPr lang="en"/>
              <a:t>or </a:t>
            </a:r>
            <a:r>
              <a:rPr b="1" i="1" lang="en">
                <a:solidFill>
                  <a:srgbClr val="FF0000"/>
                </a:solidFill>
              </a:rPr>
              <a:t>runtime</a:t>
            </a:r>
            <a:r>
              <a:rPr lang="en">
                <a:solidFill>
                  <a:srgbClr val="FF0000"/>
                </a:solidFill>
              </a:rPr>
              <a:t> </a:t>
            </a:r>
            <a:r>
              <a:rPr b="1" i="1" lang="en">
                <a:solidFill>
                  <a:srgbClr val="FF0000"/>
                </a:solidFill>
              </a:rPr>
              <a:t>errors </a:t>
            </a:r>
            <a:r>
              <a:rPr lang="en"/>
              <a:t>are reported at the same time.</a:t>
            </a:r>
            <a:endParaRPr/>
          </a:p>
          <a:p>
            <a:pPr indent="-311150" lvl="0" marL="457200" rtl="0" algn="l">
              <a:spcBef>
                <a:spcPts val="0"/>
              </a:spcBef>
              <a:spcAft>
                <a:spcPts val="0"/>
              </a:spcAft>
              <a:buSzPts val="1300"/>
              <a:buChar char="●"/>
            </a:pPr>
            <a:r>
              <a:rPr lang="en"/>
              <a:t>Java, on the other hand, is a </a:t>
            </a:r>
            <a:r>
              <a:rPr b="1" i="1" lang="en">
                <a:solidFill>
                  <a:srgbClr val="FF0000"/>
                </a:solidFill>
              </a:rPr>
              <a:t>compiled</a:t>
            </a:r>
            <a:r>
              <a:rPr lang="en">
                <a:solidFill>
                  <a:srgbClr val="FF0000"/>
                </a:solidFill>
              </a:rPr>
              <a:t> </a:t>
            </a:r>
            <a:r>
              <a:rPr lang="en"/>
              <a:t>language.</a:t>
            </a:r>
            <a:endParaRPr/>
          </a:p>
          <a:p>
            <a:pPr indent="-298450" lvl="1" marL="914400" rtl="0" algn="l">
              <a:spcBef>
                <a:spcPts val="0"/>
              </a:spcBef>
              <a:spcAft>
                <a:spcPts val="0"/>
              </a:spcAft>
              <a:buSzPts val="1100"/>
              <a:buChar char="○"/>
            </a:pPr>
            <a:r>
              <a:rPr lang="en"/>
              <a:t>Java programs are text files saved with a </a:t>
            </a:r>
            <a:r>
              <a:rPr lang="en">
                <a:solidFill>
                  <a:srgbClr val="FF0000"/>
                </a:solidFill>
                <a:latin typeface="Courier New"/>
                <a:ea typeface="Courier New"/>
                <a:cs typeface="Courier New"/>
                <a:sym typeface="Courier New"/>
              </a:rPr>
              <a:t>.java</a:t>
            </a:r>
            <a:r>
              <a:rPr lang="en"/>
              <a:t> extension, e.g. </a:t>
            </a:r>
            <a:r>
              <a:rPr lang="en">
                <a:solidFill>
                  <a:srgbClr val="FF0000"/>
                </a:solidFill>
                <a:latin typeface="Courier New"/>
                <a:ea typeface="Courier New"/>
                <a:cs typeface="Courier New"/>
                <a:sym typeface="Courier New"/>
              </a:rPr>
              <a:t>HelloWorld.java</a:t>
            </a:r>
            <a:r>
              <a:rPr lang="en"/>
              <a:t>.</a:t>
            </a:r>
            <a:endParaRPr>
              <a:latin typeface="Courier New"/>
              <a:ea typeface="Courier New"/>
              <a:cs typeface="Courier New"/>
              <a:sym typeface="Courier New"/>
            </a:endParaRPr>
          </a:p>
          <a:p>
            <a:pPr indent="-298450" lvl="1" marL="914400" rtl="0" algn="l">
              <a:spcBef>
                <a:spcPts val="0"/>
              </a:spcBef>
              <a:spcAft>
                <a:spcPts val="0"/>
              </a:spcAft>
              <a:buSzPts val="1100"/>
              <a:buChar char="○"/>
            </a:pPr>
            <a:r>
              <a:rPr lang="en"/>
              <a:t>Each must be </a:t>
            </a:r>
            <a:r>
              <a:rPr b="1" i="1" lang="en">
                <a:solidFill>
                  <a:srgbClr val="FF0000"/>
                </a:solidFill>
              </a:rPr>
              <a:t>explicitly compiled into bytecod</a:t>
            </a:r>
            <a:r>
              <a:rPr b="1" i="1" lang="en">
                <a:solidFill>
                  <a:srgbClr val="FF0000"/>
                </a:solidFill>
              </a:rPr>
              <a:t>e</a:t>
            </a:r>
            <a:r>
              <a:rPr lang="en"/>
              <a:t> using </a:t>
            </a:r>
            <a:r>
              <a:rPr lang="en">
                <a:solidFill>
                  <a:srgbClr val="FF0000"/>
                </a:solidFill>
                <a:latin typeface="Courier New"/>
                <a:ea typeface="Courier New"/>
                <a:cs typeface="Courier New"/>
                <a:sym typeface="Courier New"/>
              </a:rPr>
              <a:t>javac</a:t>
            </a:r>
            <a:r>
              <a:rPr b="1" i="1" lang="en">
                <a:solidFill>
                  <a:srgbClr val="FF0000"/>
                </a:solidFill>
              </a:rPr>
              <a:t> </a:t>
            </a:r>
            <a:r>
              <a:rPr lang="en"/>
              <a:t>before it can be executed.</a:t>
            </a:r>
            <a:endParaRPr/>
          </a:p>
          <a:p>
            <a:pPr indent="-298450" lvl="1" marL="914400" rtl="0" algn="l">
              <a:spcBef>
                <a:spcPts val="0"/>
              </a:spcBef>
              <a:spcAft>
                <a:spcPts val="0"/>
              </a:spcAft>
              <a:buSzPts val="1100"/>
              <a:buChar char="○"/>
            </a:pPr>
            <a:r>
              <a:rPr lang="en"/>
              <a:t>Any </a:t>
            </a:r>
            <a:r>
              <a:rPr b="1" i="1" lang="en">
                <a:solidFill>
                  <a:srgbClr val="FF0000"/>
                </a:solidFill>
              </a:rPr>
              <a:t>syntax </a:t>
            </a:r>
            <a:r>
              <a:rPr b="1" i="1" lang="en">
                <a:solidFill>
                  <a:srgbClr val="FF0000"/>
                </a:solidFill>
              </a:rPr>
              <a:t>errors </a:t>
            </a:r>
            <a:r>
              <a:rPr lang="en"/>
              <a:t>are reported at this time.</a:t>
            </a:r>
            <a:endParaRPr/>
          </a:p>
          <a:p>
            <a:pPr indent="-298450" lvl="1" marL="914400" rtl="0" algn="l">
              <a:spcBef>
                <a:spcPts val="0"/>
              </a:spcBef>
              <a:spcAft>
                <a:spcPts val="0"/>
              </a:spcAft>
              <a:buSzPts val="1100"/>
              <a:buChar char="○"/>
            </a:pPr>
            <a:r>
              <a:rPr lang="en"/>
              <a:t>The bytecode is saved in a </a:t>
            </a:r>
            <a:r>
              <a:rPr lang="en">
                <a:solidFill>
                  <a:srgbClr val="FF0000"/>
                </a:solidFill>
                <a:latin typeface="Courier New"/>
                <a:ea typeface="Courier New"/>
                <a:cs typeface="Courier New"/>
                <a:sym typeface="Courier New"/>
              </a:rPr>
              <a:t>.class</a:t>
            </a:r>
            <a:r>
              <a:rPr lang="en"/>
              <a:t> file with the same name, e.g. </a:t>
            </a:r>
            <a:r>
              <a:rPr lang="en">
                <a:solidFill>
                  <a:srgbClr val="FF0000"/>
                </a:solidFill>
                <a:latin typeface="Courier New"/>
                <a:ea typeface="Courier New"/>
                <a:cs typeface="Courier New"/>
                <a:sym typeface="Courier New"/>
              </a:rPr>
              <a:t>HelloWorld.class</a:t>
            </a:r>
            <a:r>
              <a:rPr lang="en"/>
              <a:t>.</a:t>
            </a:r>
            <a:endParaRPr>
              <a:latin typeface="Courier New"/>
              <a:ea typeface="Courier New"/>
              <a:cs typeface="Courier New"/>
              <a:sym typeface="Courier New"/>
            </a:endParaRPr>
          </a:p>
          <a:p>
            <a:pPr indent="-311150" lvl="0" marL="457200" rtl="0" algn="l">
              <a:spcBef>
                <a:spcPts val="0"/>
              </a:spcBef>
              <a:spcAft>
                <a:spcPts val="0"/>
              </a:spcAft>
              <a:buSzPts val="1300"/>
              <a:buChar char="●"/>
            </a:pPr>
            <a:r>
              <a:rPr lang="en"/>
              <a:t>Once a Java program is compiled, it can be executed using </a:t>
            </a:r>
            <a:r>
              <a:rPr lang="en">
                <a:solidFill>
                  <a:srgbClr val="FF0000"/>
                </a:solidFill>
                <a:latin typeface="Courier New"/>
                <a:ea typeface="Courier New"/>
                <a:cs typeface="Courier New"/>
                <a:sym typeface="Courier New"/>
              </a:rPr>
              <a:t>java</a:t>
            </a:r>
            <a:r>
              <a:rPr lang="en"/>
              <a:t>.</a:t>
            </a:r>
            <a:endParaRPr/>
          </a:p>
          <a:p>
            <a:pPr indent="-298450" lvl="1" marL="914400" rtl="0" algn="l">
              <a:spcBef>
                <a:spcPts val="0"/>
              </a:spcBef>
              <a:spcAft>
                <a:spcPts val="0"/>
              </a:spcAft>
              <a:buSzPts val="1100"/>
              <a:buChar char="○"/>
            </a:pPr>
            <a:r>
              <a:rPr lang="en"/>
              <a:t>The program </a:t>
            </a:r>
            <a:r>
              <a:rPr b="1" i="1" lang="en">
                <a:solidFill>
                  <a:srgbClr val="FF0000"/>
                </a:solidFill>
              </a:rPr>
              <a:t>must</a:t>
            </a:r>
            <a:r>
              <a:rPr lang="en">
                <a:solidFill>
                  <a:srgbClr val="FF0000"/>
                </a:solidFill>
              </a:rPr>
              <a:t> </a:t>
            </a:r>
            <a:r>
              <a:rPr lang="en"/>
              <a:t>include a </a:t>
            </a:r>
            <a:r>
              <a:rPr b="1" i="1" lang="en">
                <a:solidFill>
                  <a:srgbClr val="FF0000"/>
                </a:solidFill>
              </a:rPr>
              <a:t>main method</a:t>
            </a:r>
            <a:r>
              <a:rPr lang="en">
                <a:solidFill>
                  <a:srgbClr val="FF0000"/>
                </a:solidFill>
              </a:rPr>
              <a:t> </a:t>
            </a:r>
            <a:r>
              <a:rPr lang="en"/>
              <a:t>with a specific signature to be executed.</a:t>
            </a:r>
            <a:endParaRPr/>
          </a:p>
          <a:p>
            <a:pPr indent="-298450" lvl="1" marL="914400" rtl="0" algn="l">
              <a:spcBef>
                <a:spcPts val="0"/>
              </a:spcBef>
              <a:spcAft>
                <a:spcPts val="0"/>
              </a:spcAft>
              <a:buSzPts val="1100"/>
              <a:buChar char="○"/>
            </a:pPr>
            <a:r>
              <a:rPr lang="en"/>
              <a:t>Any </a:t>
            </a:r>
            <a:r>
              <a:rPr b="1" i="1" lang="en">
                <a:solidFill>
                  <a:srgbClr val="FF0000"/>
                </a:solidFill>
              </a:rPr>
              <a:t>runtime</a:t>
            </a:r>
            <a:r>
              <a:rPr lang="en">
                <a:solidFill>
                  <a:srgbClr val="FF0000"/>
                </a:solidFill>
              </a:rPr>
              <a:t> </a:t>
            </a:r>
            <a:r>
              <a:rPr lang="en"/>
              <a:t>errors are reported at this time.</a:t>
            </a:r>
            <a:endParaRPr/>
          </a:p>
        </p:txBody>
      </p:sp>
      <p:sp>
        <p:nvSpPr>
          <p:cNvPr id="289" name="Google Shape;289;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49"/>
          <p:cNvSpPr txBox="1"/>
          <p:nvPr>
            <p:ph idx="3" type="body"/>
          </p:nvPr>
        </p:nvSpPr>
        <p:spPr>
          <a:xfrm>
            <a:off x="311725" y="581160"/>
            <a:ext cx="3706500" cy="643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Python is </a:t>
            </a:r>
            <a:r>
              <a:rPr b="1" i="1" lang="en" sz="1200">
                <a:solidFill>
                  <a:srgbClr val="FF0000"/>
                </a:solidFill>
              </a:rPr>
              <a:t>implicitly compiled</a:t>
            </a:r>
            <a:r>
              <a:rPr lang="en" sz="1200">
                <a:solidFill>
                  <a:srgbClr val="FF0000"/>
                </a:solidFill>
              </a:rPr>
              <a:t> </a:t>
            </a:r>
            <a:r>
              <a:rPr lang="en" sz="1200"/>
              <a:t>and executed in a single step. Both </a:t>
            </a:r>
            <a:r>
              <a:rPr b="1" i="1" lang="en" sz="1200">
                <a:solidFill>
                  <a:srgbClr val="FF0000"/>
                </a:solidFill>
              </a:rPr>
              <a:t>syntax</a:t>
            </a:r>
            <a:r>
              <a:rPr lang="en" sz="1200">
                <a:solidFill>
                  <a:srgbClr val="FF0000"/>
                </a:solidFill>
              </a:rPr>
              <a:t> </a:t>
            </a:r>
            <a:r>
              <a:rPr lang="en" sz="1200"/>
              <a:t>and </a:t>
            </a:r>
            <a:r>
              <a:rPr b="1" i="1" lang="en" sz="1200">
                <a:solidFill>
                  <a:srgbClr val="FF0000"/>
                </a:solidFill>
              </a:rPr>
              <a:t>runtime errors</a:t>
            </a:r>
            <a:r>
              <a:rPr lang="en" sz="1200">
                <a:solidFill>
                  <a:srgbClr val="FF0000"/>
                </a:solidFill>
              </a:rPr>
              <a:t> </a:t>
            </a:r>
            <a:r>
              <a:rPr lang="en" sz="1200"/>
              <a:t>are reported at the same time.</a:t>
            </a:r>
            <a:endParaRPr sz="1200"/>
          </a:p>
        </p:txBody>
      </p:sp>
      <p:sp>
        <p:nvSpPr>
          <p:cNvPr id="291" name="Google Shape;291;p49"/>
          <p:cNvSpPr txBox="1"/>
          <p:nvPr/>
        </p:nvSpPr>
        <p:spPr>
          <a:xfrm>
            <a:off x="332550" y="1316750"/>
            <a:ext cx="1116000" cy="502500"/>
          </a:xfrm>
          <a:prstGeom prst="rect">
            <a:avLst/>
          </a:prstGeom>
          <a:solidFill>
            <a:srgbClr val="9FC5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Python source code</a:t>
            </a:r>
            <a:endParaRPr sz="1200">
              <a:latin typeface="Roboto"/>
              <a:ea typeface="Roboto"/>
              <a:cs typeface="Roboto"/>
              <a:sym typeface="Roboto"/>
            </a:endParaRPr>
          </a:p>
        </p:txBody>
      </p:sp>
      <p:grpSp>
        <p:nvGrpSpPr>
          <p:cNvPr id="292" name="Google Shape;292;p49"/>
          <p:cNvGrpSpPr/>
          <p:nvPr/>
        </p:nvGrpSpPr>
        <p:grpSpPr>
          <a:xfrm>
            <a:off x="332550" y="1819250"/>
            <a:ext cx="1116000" cy="1828800"/>
            <a:chOff x="332550" y="1789690"/>
            <a:chExt cx="1116000" cy="1828800"/>
          </a:xfrm>
        </p:grpSpPr>
        <p:sp>
          <p:nvSpPr>
            <p:cNvPr id="293" name="Google Shape;293;p49"/>
            <p:cNvSpPr txBox="1"/>
            <p:nvPr/>
          </p:nvSpPr>
          <p:spPr>
            <a:xfrm>
              <a:off x="332550" y="3115990"/>
              <a:ext cx="1116000" cy="502500"/>
            </a:xfrm>
            <a:prstGeom prst="rect">
              <a:avLst/>
            </a:prstGeom>
            <a:solidFill>
              <a:srgbClr val="9FC5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computer</a:t>
              </a:r>
              <a:endParaRPr sz="1200">
                <a:latin typeface="Roboto"/>
                <a:ea typeface="Roboto"/>
                <a:cs typeface="Roboto"/>
                <a:sym typeface="Roboto"/>
              </a:endParaRPr>
            </a:p>
          </p:txBody>
        </p:sp>
        <p:cxnSp>
          <p:nvCxnSpPr>
            <p:cNvPr id="294" name="Google Shape;294;p49"/>
            <p:cNvCxnSpPr>
              <a:stCxn id="291" idx="2"/>
              <a:endCxn id="293" idx="0"/>
            </p:cNvCxnSpPr>
            <p:nvPr/>
          </p:nvCxnSpPr>
          <p:spPr>
            <a:xfrm>
              <a:off x="890550" y="1789690"/>
              <a:ext cx="0" cy="1326300"/>
            </a:xfrm>
            <a:prstGeom prst="straightConnector1">
              <a:avLst/>
            </a:prstGeom>
            <a:noFill/>
            <a:ln cap="flat" cmpd="sng" w="19050">
              <a:solidFill>
                <a:srgbClr val="FFFFFF"/>
              </a:solidFill>
              <a:prstDash val="solid"/>
              <a:round/>
              <a:headEnd len="med" w="med" type="none"/>
              <a:tailEnd len="med" w="med" type="triangle"/>
            </a:ln>
          </p:spPr>
        </p:cxnSp>
      </p:grpSp>
      <p:sp>
        <p:nvSpPr>
          <p:cNvPr id="295" name="Google Shape;295;p49"/>
          <p:cNvSpPr txBox="1"/>
          <p:nvPr/>
        </p:nvSpPr>
        <p:spPr>
          <a:xfrm>
            <a:off x="2847150" y="1316750"/>
            <a:ext cx="1116000" cy="502500"/>
          </a:xfrm>
          <a:prstGeom prst="rect">
            <a:avLst/>
          </a:prstGeom>
          <a:solidFill>
            <a:srgbClr val="9FC5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Java </a:t>
            </a:r>
            <a:r>
              <a:rPr lang="en" sz="1200">
                <a:latin typeface="Roboto"/>
                <a:ea typeface="Roboto"/>
                <a:cs typeface="Roboto"/>
                <a:sym typeface="Roboto"/>
              </a:rPr>
              <a:t>source code</a:t>
            </a:r>
            <a:endParaRPr sz="1200">
              <a:latin typeface="Roboto"/>
              <a:ea typeface="Roboto"/>
              <a:cs typeface="Roboto"/>
              <a:sym typeface="Roboto"/>
            </a:endParaRPr>
          </a:p>
        </p:txBody>
      </p:sp>
      <p:grpSp>
        <p:nvGrpSpPr>
          <p:cNvPr id="296" name="Google Shape;296;p49"/>
          <p:cNvGrpSpPr/>
          <p:nvPr/>
        </p:nvGrpSpPr>
        <p:grpSpPr>
          <a:xfrm>
            <a:off x="2847150" y="1819250"/>
            <a:ext cx="1116000" cy="914388"/>
            <a:chOff x="2847150" y="1819250"/>
            <a:chExt cx="1116000" cy="914388"/>
          </a:xfrm>
        </p:grpSpPr>
        <p:sp>
          <p:nvSpPr>
            <p:cNvPr id="297" name="Google Shape;297;p49"/>
            <p:cNvSpPr txBox="1"/>
            <p:nvPr/>
          </p:nvSpPr>
          <p:spPr>
            <a:xfrm>
              <a:off x="2847150" y="2231138"/>
              <a:ext cx="1116000" cy="502500"/>
            </a:xfrm>
            <a:prstGeom prst="rect">
              <a:avLst/>
            </a:prstGeom>
            <a:solidFill>
              <a:srgbClr val="9FC5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Java bytecode</a:t>
              </a:r>
              <a:endParaRPr sz="1200">
                <a:latin typeface="Roboto"/>
                <a:ea typeface="Roboto"/>
                <a:cs typeface="Roboto"/>
                <a:sym typeface="Roboto"/>
              </a:endParaRPr>
            </a:p>
          </p:txBody>
        </p:sp>
        <p:cxnSp>
          <p:nvCxnSpPr>
            <p:cNvPr id="298" name="Google Shape;298;p49"/>
            <p:cNvCxnSpPr>
              <a:stCxn id="295" idx="2"/>
              <a:endCxn id="297" idx="0"/>
            </p:cNvCxnSpPr>
            <p:nvPr/>
          </p:nvCxnSpPr>
          <p:spPr>
            <a:xfrm>
              <a:off x="3405150" y="1819250"/>
              <a:ext cx="0" cy="411900"/>
            </a:xfrm>
            <a:prstGeom prst="straightConnector1">
              <a:avLst/>
            </a:prstGeom>
            <a:noFill/>
            <a:ln cap="flat" cmpd="sng" w="19050">
              <a:solidFill>
                <a:srgbClr val="FFFFFF"/>
              </a:solidFill>
              <a:prstDash val="solid"/>
              <a:round/>
              <a:headEnd len="med" w="med" type="none"/>
              <a:tailEnd len="med" w="med" type="triangle"/>
            </a:ln>
          </p:spPr>
        </p:cxnSp>
      </p:grpSp>
      <p:grpSp>
        <p:nvGrpSpPr>
          <p:cNvPr id="299" name="Google Shape;299;p49"/>
          <p:cNvGrpSpPr/>
          <p:nvPr/>
        </p:nvGrpSpPr>
        <p:grpSpPr>
          <a:xfrm>
            <a:off x="2847150" y="2733638"/>
            <a:ext cx="1116000" cy="914412"/>
            <a:chOff x="2847150" y="2733638"/>
            <a:chExt cx="1116000" cy="914412"/>
          </a:xfrm>
        </p:grpSpPr>
        <p:sp>
          <p:nvSpPr>
            <p:cNvPr id="300" name="Google Shape;300;p49"/>
            <p:cNvSpPr txBox="1"/>
            <p:nvPr/>
          </p:nvSpPr>
          <p:spPr>
            <a:xfrm>
              <a:off x="2847150" y="3145550"/>
              <a:ext cx="1116000" cy="502500"/>
            </a:xfrm>
            <a:prstGeom prst="rect">
              <a:avLst/>
            </a:prstGeom>
            <a:solidFill>
              <a:srgbClr val="9FC5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computer</a:t>
              </a:r>
              <a:endParaRPr sz="1200">
                <a:latin typeface="Roboto"/>
                <a:ea typeface="Roboto"/>
                <a:cs typeface="Roboto"/>
                <a:sym typeface="Roboto"/>
              </a:endParaRPr>
            </a:p>
          </p:txBody>
        </p:sp>
        <p:cxnSp>
          <p:nvCxnSpPr>
            <p:cNvPr id="301" name="Google Shape;301;p49"/>
            <p:cNvCxnSpPr>
              <a:stCxn id="297" idx="2"/>
              <a:endCxn id="300" idx="0"/>
            </p:cNvCxnSpPr>
            <p:nvPr/>
          </p:nvCxnSpPr>
          <p:spPr>
            <a:xfrm>
              <a:off x="3405150" y="2733638"/>
              <a:ext cx="0" cy="411900"/>
            </a:xfrm>
            <a:prstGeom prst="straightConnector1">
              <a:avLst/>
            </a:prstGeom>
            <a:noFill/>
            <a:ln cap="flat" cmpd="sng" w="19050">
              <a:solidFill>
                <a:srgbClr val="FFFFFF"/>
              </a:solidFill>
              <a:prstDash val="solid"/>
              <a:round/>
              <a:headEnd len="med" w="med" type="none"/>
              <a:tailEnd len="med" w="med" type="triangle"/>
            </a:ln>
          </p:spPr>
        </p:cxnSp>
      </p:grpSp>
      <p:sp>
        <p:nvSpPr>
          <p:cNvPr id="302" name="Google Shape;302;p49"/>
          <p:cNvSpPr txBox="1"/>
          <p:nvPr>
            <p:ph idx="3" type="body"/>
          </p:nvPr>
        </p:nvSpPr>
        <p:spPr>
          <a:xfrm>
            <a:off x="256650" y="3816723"/>
            <a:ext cx="3706500" cy="458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Java </a:t>
            </a:r>
            <a:r>
              <a:rPr lang="en" sz="1200"/>
              <a:t>is </a:t>
            </a:r>
            <a:r>
              <a:rPr b="1" i="1" lang="en" sz="1200">
                <a:solidFill>
                  <a:srgbClr val="FF0000"/>
                </a:solidFill>
              </a:rPr>
              <a:t>explicitly</a:t>
            </a:r>
            <a:r>
              <a:rPr b="1" i="1" lang="en" sz="1200">
                <a:solidFill>
                  <a:srgbClr val="FF0000"/>
                </a:solidFill>
              </a:rPr>
              <a:t> compiled</a:t>
            </a:r>
            <a:r>
              <a:rPr lang="en" sz="1200">
                <a:solidFill>
                  <a:srgbClr val="FF0000"/>
                </a:solidFill>
              </a:rPr>
              <a:t> </a:t>
            </a:r>
            <a:r>
              <a:rPr lang="en" sz="1200"/>
              <a:t>into </a:t>
            </a:r>
            <a:r>
              <a:rPr b="1" i="1" lang="en" sz="1200">
                <a:solidFill>
                  <a:srgbClr val="FF0000"/>
                </a:solidFill>
              </a:rPr>
              <a:t>bytecode</a:t>
            </a:r>
            <a:r>
              <a:rPr lang="en" sz="1200">
                <a:solidFill>
                  <a:srgbClr val="FF0000"/>
                </a:solidFill>
              </a:rPr>
              <a:t> </a:t>
            </a:r>
            <a:r>
              <a:rPr lang="en" sz="1200"/>
              <a:t>first, at which time </a:t>
            </a:r>
            <a:r>
              <a:rPr b="1" i="1" lang="en" sz="1200">
                <a:solidFill>
                  <a:srgbClr val="FF0000"/>
                </a:solidFill>
              </a:rPr>
              <a:t>syntax errors</a:t>
            </a:r>
            <a:r>
              <a:rPr lang="en" sz="1200">
                <a:solidFill>
                  <a:srgbClr val="FF0000"/>
                </a:solidFill>
              </a:rPr>
              <a:t> </a:t>
            </a:r>
            <a:r>
              <a:rPr lang="en" sz="1200"/>
              <a:t>are reported</a:t>
            </a:r>
            <a:r>
              <a:rPr lang="en" sz="1200"/>
              <a:t>.</a:t>
            </a:r>
            <a:endParaRPr sz="1200"/>
          </a:p>
        </p:txBody>
      </p:sp>
      <p:grpSp>
        <p:nvGrpSpPr>
          <p:cNvPr id="303" name="Google Shape;303;p49"/>
          <p:cNvGrpSpPr/>
          <p:nvPr/>
        </p:nvGrpSpPr>
        <p:grpSpPr>
          <a:xfrm>
            <a:off x="1197375" y="1936210"/>
            <a:ext cx="1558725" cy="1204555"/>
            <a:chOff x="1197375" y="1906650"/>
            <a:chExt cx="1558725" cy="1204555"/>
          </a:xfrm>
        </p:grpSpPr>
        <p:sp>
          <p:nvSpPr>
            <p:cNvPr id="304" name="Google Shape;304;p49"/>
            <p:cNvSpPr txBox="1"/>
            <p:nvPr/>
          </p:nvSpPr>
          <p:spPr>
            <a:xfrm>
              <a:off x="1539600" y="1906650"/>
              <a:ext cx="12165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Syntax Errors Reported</a:t>
              </a:r>
              <a:endParaRPr sz="1200">
                <a:solidFill>
                  <a:srgbClr val="FFFFFF"/>
                </a:solidFill>
                <a:latin typeface="Roboto"/>
                <a:ea typeface="Roboto"/>
                <a:cs typeface="Roboto"/>
                <a:sym typeface="Roboto"/>
              </a:endParaRPr>
            </a:p>
          </p:txBody>
        </p:sp>
        <p:cxnSp>
          <p:nvCxnSpPr>
            <p:cNvPr id="305" name="Google Shape;305;p49"/>
            <p:cNvCxnSpPr/>
            <p:nvPr/>
          </p:nvCxnSpPr>
          <p:spPr>
            <a:xfrm flipH="1">
              <a:off x="1197375" y="2084005"/>
              <a:ext cx="531900" cy="1027200"/>
            </a:xfrm>
            <a:prstGeom prst="straightConnector1">
              <a:avLst/>
            </a:prstGeom>
            <a:noFill/>
            <a:ln cap="flat" cmpd="sng" w="19050">
              <a:solidFill>
                <a:srgbClr val="FFFFFF"/>
              </a:solidFill>
              <a:prstDash val="solid"/>
              <a:round/>
              <a:headEnd len="med" w="med" type="none"/>
              <a:tailEnd len="med" w="med" type="stealth"/>
            </a:ln>
          </p:spPr>
        </p:cxnSp>
      </p:grpSp>
      <p:grpSp>
        <p:nvGrpSpPr>
          <p:cNvPr id="306" name="Google Shape;306;p49"/>
          <p:cNvGrpSpPr/>
          <p:nvPr/>
        </p:nvGrpSpPr>
        <p:grpSpPr>
          <a:xfrm>
            <a:off x="1448550" y="2850610"/>
            <a:ext cx="1307550" cy="546190"/>
            <a:chOff x="1448550" y="2821050"/>
            <a:chExt cx="1307550" cy="546190"/>
          </a:xfrm>
        </p:grpSpPr>
        <p:sp>
          <p:nvSpPr>
            <p:cNvPr id="307" name="Google Shape;307;p49"/>
            <p:cNvSpPr txBox="1"/>
            <p:nvPr/>
          </p:nvSpPr>
          <p:spPr>
            <a:xfrm>
              <a:off x="1539600" y="2821050"/>
              <a:ext cx="12165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Runtime Errors Reported</a:t>
              </a:r>
              <a:endParaRPr sz="1200">
                <a:solidFill>
                  <a:srgbClr val="FFFFFF"/>
                </a:solidFill>
                <a:latin typeface="Roboto"/>
                <a:ea typeface="Roboto"/>
                <a:cs typeface="Roboto"/>
                <a:sym typeface="Roboto"/>
              </a:endParaRPr>
            </a:p>
          </p:txBody>
        </p:sp>
        <p:cxnSp>
          <p:nvCxnSpPr>
            <p:cNvPr id="308" name="Google Shape;308;p49"/>
            <p:cNvCxnSpPr>
              <a:endCxn id="293" idx="3"/>
            </p:cNvCxnSpPr>
            <p:nvPr/>
          </p:nvCxnSpPr>
          <p:spPr>
            <a:xfrm flipH="1">
              <a:off x="1448550" y="2997640"/>
              <a:ext cx="289800" cy="369600"/>
            </a:xfrm>
            <a:prstGeom prst="straightConnector1">
              <a:avLst/>
            </a:prstGeom>
            <a:noFill/>
            <a:ln cap="flat" cmpd="sng" w="19050">
              <a:solidFill>
                <a:srgbClr val="FFFFFF"/>
              </a:solidFill>
              <a:prstDash val="solid"/>
              <a:round/>
              <a:headEnd len="med" w="med" type="none"/>
              <a:tailEnd len="med" w="med" type="stealth"/>
            </a:ln>
          </p:spPr>
        </p:cxnSp>
      </p:grpSp>
      <p:sp>
        <p:nvSpPr>
          <p:cNvPr id="309" name="Google Shape;309;p49"/>
          <p:cNvSpPr txBox="1"/>
          <p:nvPr>
            <p:ph idx="3" type="body"/>
          </p:nvPr>
        </p:nvSpPr>
        <p:spPr>
          <a:xfrm>
            <a:off x="256650" y="4381987"/>
            <a:ext cx="3706500" cy="643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Once compiled, a Java program is executed as a separate step, at which time </a:t>
            </a:r>
            <a:r>
              <a:rPr b="1" i="1" lang="en" sz="1200">
                <a:solidFill>
                  <a:srgbClr val="FF0000"/>
                </a:solidFill>
              </a:rPr>
              <a:t>runtime errors</a:t>
            </a:r>
            <a:r>
              <a:rPr lang="en" sz="1200">
                <a:solidFill>
                  <a:srgbClr val="FF0000"/>
                </a:solidFill>
              </a:rPr>
              <a:t> </a:t>
            </a:r>
            <a:r>
              <a:rPr lang="en" sz="1200"/>
              <a:t>are reported.</a:t>
            </a:r>
            <a:endParaRPr sz="1200"/>
          </a:p>
        </p:txBody>
      </p:sp>
      <p:cxnSp>
        <p:nvCxnSpPr>
          <p:cNvPr id="310" name="Google Shape;310;p49"/>
          <p:cNvCxnSpPr/>
          <p:nvPr/>
        </p:nvCxnSpPr>
        <p:spPr>
          <a:xfrm flipH="1" rot="10800000">
            <a:off x="2616100" y="1965750"/>
            <a:ext cx="783300" cy="162600"/>
          </a:xfrm>
          <a:prstGeom prst="straightConnector1">
            <a:avLst/>
          </a:prstGeom>
          <a:noFill/>
          <a:ln cap="flat" cmpd="sng" w="19050">
            <a:solidFill>
              <a:srgbClr val="FFFFFF"/>
            </a:solidFill>
            <a:prstDash val="solid"/>
            <a:round/>
            <a:headEnd len="med" w="med" type="none"/>
            <a:tailEnd len="med" w="med" type="triangle"/>
          </a:ln>
        </p:spPr>
      </p:cxnSp>
      <p:cxnSp>
        <p:nvCxnSpPr>
          <p:cNvPr id="311" name="Google Shape;311;p49"/>
          <p:cNvCxnSpPr>
            <a:endCxn id="300" idx="1"/>
          </p:cNvCxnSpPr>
          <p:nvPr/>
        </p:nvCxnSpPr>
        <p:spPr>
          <a:xfrm>
            <a:off x="2557050" y="3059600"/>
            <a:ext cx="290100" cy="337200"/>
          </a:xfrm>
          <a:prstGeom prst="straightConnector1">
            <a:avLst/>
          </a:prstGeom>
          <a:noFill/>
          <a:ln cap="flat" cmpd="sng" w="19050">
            <a:solidFill>
              <a:srgbClr val="FFFF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9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Closer Look at Two-Dimensional Arrays</a:t>
            </a:r>
            <a:endParaRPr/>
          </a:p>
        </p:txBody>
      </p:sp>
      <p:sp>
        <p:nvSpPr>
          <p:cNvPr id="916" name="Google Shape;916;p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917" name="Google Shape;917;p94"/>
          <p:cNvGraphicFramePr/>
          <p:nvPr/>
        </p:nvGraphicFramePr>
        <p:xfrm>
          <a:off x="1442000" y="2219011"/>
          <a:ext cx="3000000" cy="3000000"/>
        </p:xfrm>
        <a:graphic>
          <a:graphicData uri="http://schemas.openxmlformats.org/drawingml/2006/table">
            <a:tbl>
              <a:tblPr>
                <a:noFill/>
                <a:tableStyleId>{65D460F2-0F06-4B13-B29C-4269B7BDB11E}</a:tableStyleId>
              </a:tblPr>
              <a:tblGrid>
                <a:gridCol w="406200"/>
                <a:gridCol w="406200"/>
              </a:tblGrid>
              <a:tr h="396200">
                <a:tc>
                  <a:txBody>
                    <a:bodyPr/>
                    <a:lstStyle/>
                    <a:p>
                      <a:pPr indent="0" lvl="0" marL="0" rtl="0" algn="ctr">
                        <a:spcBef>
                          <a:spcPts val="0"/>
                        </a:spcBef>
                        <a:spcAft>
                          <a:spcPts val="0"/>
                        </a:spcAft>
                        <a:buNone/>
                      </a:pPr>
                      <a:r>
                        <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rgbClr val="0000FF"/>
                          </a:solidFill>
                          <a:latin typeface="Consolas"/>
                          <a:ea typeface="Consolas"/>
                          <a:cs typeface="Consolas"/>
                          <a:sym typeface="Consolas"/>
                        </a:rPr>
                        <a:t>0</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381000">
                <a:tc>
                  <a:txBody>
                    <a:bodyPr/>
                    <a:lstStyle/>
                    <a:p>
                      <a:pPr indent="0" lvl="0" marL="0" rtl="0" algn="ctr">
                        <a:spcBef>
                          <a:spcPts val="0"/>
                        </a:spcBef>
                        <a:spcAft>
                          <a:spcPts val="0"/>
                        </a:spcAft>
                        <a:buNone/>
                      </a:pPr>
                      <a:r>
                        <a:rPr lang="en">
                          <a:solidFill>
                            <a:srgbClr val="0000FF"/>
                          </a:solidFill>
                          <a:latin typeface="Consolas"/>
                          <a:ea typeface="Consolas"/>
                          <a:cs typeface="Consolas"/>
                          <a:sym typeface="Consolas"/>
                        </a:rPr>
                        <a:t>1</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381000">
                <a:tc>
                  <a:txBody>
                    <a:bodyPr/>
                    <a:lstStyle/>
                    <a:p>
                      <a:pPr indent="0" lvl="0" marL="0" rtl="0" algn="ctr">
                        <a:spcBef>
                          <a:spcPts val="0"/>
                        </a:spcBef>
                        <a:spcAft>
                          <a:spcPts val="0"/>
                        </a:spcAft>
                        <a:buNone/>
                      </a:pPr>
                      <a:r>
                        <a:rPr lang="en">
                          <a:solidFill>
                            <a:srgbClr val="0000FF"/>
                          </a:solidFill>
                          <a:latin typeface="Consolas"/>
                          <a:ea typeface="Consolas"/>
                          <a:cs typeface="Consolas"/>
                          <a:sym typeface="Consolas"/>
                        </a:rPr>
                        <a:t>2</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381000">
                <a:tc>
                  <a:txBody>
                    <a:bodyPr/>
                    <a:lstStyle/>
                    <a:p>
                      <a:pPr indent="0" lvl="0" marL="0" rtl="0" algn="ctr">
                        <a:spcBef>
                          <a:spcPts val="0"/>
                        </a:spcBef>
                        <a:spcAft>
                          <a:spcPts val="0"/>
                        </a:spcAft>
                        <a:buNone/>
                      </a:pPr>
                      <a:r>
                        <a:rPr lang="en">
                          <a:solidFill>
                            <a:srgbClr val="0000FF"/>
                          </a:solidFill>
                          <a:latin typeface="Consolas"/>
                          <a:ea typeface="Consolas"/>
                          <a:cs typeface="Consolas"/>
                          <a:sym typeface="Consolas"/>
                        </a:rPr>
                        <a:t>3</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bl>
          </a:graphicData>
        </a:graphic>
      </p:graphicFrame>
      <p:graphicFrame>
        <p:nvGraphicFramePr>
          <p:cNvPr id="918" name="Google Shape;918;p94"/>
          <p:cNvGraphicFramePr/>
          <p:nvPr/>
        </p:nvGraphicFramePr>
        <p:xfrm>
          <a:off x="3338475" y="1685611"/>
          <a:ext cx="3000000" cy="3000000"/>
        </p:xfrm>
        <a:graphic>
          <a:graphicData uri="http://schemas.openxmlformats.org/drawingml/2006/table">
            <a:tbl>
              <a:tblPr>
                <a:noFill/>
                <a:tableStyleId>{65D460F2-0F06-4B13-B29C-4269B7BDB11E}</a:tableStyleId>
              </a:tblPr>
              <a:tblGrid>
                <a:gridCol w="406200"/>
                <a:gridCol w="406200"/>
                <a:gridCol w="406200"/>
                <a:gridCol w="406200"/>
                <a:gridCol w="406200"/>
                <a:gridCol w="406200"/>
              </a:tblGrid>
              <a:tr h="396200">
                <a:tc>
                  <a:txBody>
                    <a:bodyPr/>
                    <a:lstStyle/>
                    <a:p>
                      <a:pPr indent="0" lvl="0" marL="0" rtl="0" algn="ctr">
                        <a:spcBef>
                          <a:spcPts val="0"/>
                        </a:spcBef>
                        <a:spcAft>
                          <a:spcPts val="0"/>
                        </a:spcAft>
                        <a:buNone/>
                      </a:pPr>
                      <a:r>
                        <a:rPr lang="en">
                          <a:solidFill>
                            <a:srgbClr val="0000FF"/>
                          </a:solidFill>
                          <a:latin typeface="Consolas"/>
                          <a:ea typeface="Consolas"/>
                          <a:cs typeface="Consolas"/>
                          <a:sym typeface="Consolas"/>
                        </a:rPr>
                        <a:t>0</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FF"/>
                          </a:solidFill>
                          <a:latin typeface="Consolas"/>
                          <a:ea typeface="Consolas"/>
                          <a:cs typeface="Consolas"/>
                          <a:sym typeface="Consolas"/>
                        </a:rPr>
                        <a:t>1</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FF"/>
                          </a:solidFill>
                          <a:latin typeface="Consolas"/>
                          <a:ea typeface="Consolas"/>
                          <a:cs typeface="Consolas"/>
                          <a:sym typeface="Consolas"/>
                        </a:rPr>
                        <a:t>2</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FF"/>
                          </a:solidFill>
                          <a:latin typeface="Consolas"/>
                          <a:ea typeface="Consolas"/>
                          <a:cs typeface="Consolas"/>
                          <a:sym typeface="Consolas"/>
                        </a:rPr>
                        <a:t>3</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FF"/>
                          </a:solidFill>
                          <a:latin typeface="Consolas"/>
                          <a:ea typeface="Consolas"/>
                          <a:cs typeface="Consolas"/>
                          <a:sym typeface="Consolas"/>
                        </a:rPr>
                        <a:t>4</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FF"/>
                          </a:solidFill>
                          <a:latin typeface="Consolas"/>
                          <a:ea typeface="Consolas"/>
                          <a:cs typeface="Consolas"/>
                          <a:sym typeface="Consolas"/>
                        </a:rPr>
                        <a:t>5</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bl>
          </a:graphicData>
        </a:graphic>
      </p:graphicFrame>
      <p:graphicFrame>
        <p:nvGraphicFramePr>
          <p:cNvPr id="919" name="Google Shape;919;p94"/>
          <p:cNvGraphicFramePr/>
          <p:nvPr/>
        </p:nvGraphicFramePr>
        <p:xfrm>
          <a:off x="3338475" y="2488485"/>
          <a:ext cx="3000000" cy="3000000"/>
        </p:xfrm>
        <a:graphic>
          <a:graphicData uri="http://schemas.openxmlformats.org/drawingml/2006/table">
            <a:tbl>
              <a:tblPr>
                <a:noFill/>
                <a:tableStyleId>{65D460F2-0F06-4B13-B29C-4269B7BDB11E}</a:tableStyleId>
              </a:tblPr>
              <a:tblGrid>
                <a:gridCol w="406200"/>
                <a:gridCol w="406200"/>
                <a:gridCol w="406200"/>
                <a:gridCol w="406200"/>
                <a:gridCol w="406200"/>
                <a:gridCol w="406200"/>
              </a:tblGrid>
              <a:tr h="396200">
                <a:tc>
                  <a:txBody>
                    <a:bodyPr/>
                    <a:lstStyle/>
                    <a:p>
                      <a:pPr indent="0" lvl="0" marL="0" rtl="0" algn="ctr">
                        <a:spcBef>
                          <a:spcPts val="0"/>
                        </a:spcBef>
                        <a:spcAft>
                          <a:spcPts val="0"/>
                        </a:spcAft>
                        <a:buNone/>
                      </a:pPr>
                      <a:r>
                        <a:rPr lang="en">
                          <a:solidFill>
                            <a:srgbClr val="0000FF"/>
                          </a:solidFill>
                          <a:latin typeface="Consolas"/>
                          <a:ea typeface="Consolas"/>
                          <a:cs typeface="Consolas"/>
                          <a:sym typeface="Consolas"/>
                        </a:rPr>
                        <a:t>0</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FF"/>
                          </a:solidFill>
                          <a:latin typeface="Consolas"/>
                          <a:ea typeface="Consolas"/>
                          <a:cs typeface="Consolas"/>
                          <a:sym typeface="Consolas"/>
                        </a:rPr>
                        <a:t>1</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FF"/>
                          </a:solidFill>
                          <a:latin typeface="Consolas"/>
                          <a:ea typeface="Consolas"/>
                          <a:cs typeface="Consolas"/>
                          <a:sym typeface="Consolas"/>
                        </a:rPr>
                        <a:t>2</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FF"/>
                          </a:solidFill>
                          <a:latin typeface="Consolas"/>
                          <a:ea typeface="Consolas"/>
                          <a:cs typeface="Consolas"/>
                          <a:sym typeface="Consolas"/>
                        </a:rPr>
                        <a:t>3</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FF"/>
                          </a:solidFill>
                          <a:latin typeface="Consolas"/>
                          <a:ea typeface="Consolas"/>
                          <a:cs typeface="Consolas"/>
                          <a:sym typeface="Consolas"/>
                        </a:rPr>
                        <a:t>4</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FF"/>
                          </a:solidFill>
                          <a:latin typeface="Consolas"/>
                          <a:ea typeface="Consolas"/>
                          <a:cs typeface="Consolas"/>
                          <a:sym typeface="Consolas"/>
                        </a:rPr>
                        <a:t>5</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4</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17</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bl>
          </a:graphicData>
        </a:graphic>
      </p:graphicFrame>
      <p:graphicFrame>
        <p:nvGraphicFramePr>
          <p:cNvPr id="920" name="Google Shape;920;p94"/>
          <p:cNvGraphicFramePr/>
          <p:nvPr/>
        </p:nvGraphicFramePr>
        <p:xfrm>
          <a:off x="3338475" y="3278746"/>
          <a:ext cx="3000000" cy="3000000"/>
        </p:xfrm>
        <a:graphic>
          <a:graphicData uri="http://schemas.openxmlformats.org/drawingml/2006/table">
            <a:tbl>
              <a:tblPr>
                <a:noFill/>
                <a:tableStyleId>{65D460F2-0F06-4B13-B29C-4269B7BDB11E}</a:tableStyleId>
              </a:tblPr>
              <a:tblGrid>
                <a:gridCol w="410725"/>
                <a:gridCol w="410725"/>
                <a:gridCol w="410725"/>
                <a:gridCol w="410725"/>
                <a:gridCol w="410725"/>
                <a:gridCol w="410725"/>
                <a:gridCol w="410725"/>
                <a:gridCol w="410725"/>
                <a:gridCol w="410725"/>
              </a:tblGrid>
              <a:tr h="396200">
                <a:tc>
                  <a:txBody>
                    <a:bodyPr/>
                    <a:lstStyle/>
                    <a:p>
                      <a:pPr indent="0" lvl="0" marL="0" rtl="0" algn="ctr">
                        <a:spcBef>
                          <a:spcPts val="0"/>
                        </a:spcBef>
                        <a:spcAft>
                          <a:spcPts val="0"/>
                        </a:spcAft>
                        <a:buNone/>
                      </a:pPr>
                      <a:r>
                        <a:rPr lang="en">
                          <a:solidFill>
                            <a:srgbClr val="0000FF"/>
                          </a:solidFill>
                          <a:latin typeface="Consolas"/>
                          <a:ea typeface="Consolas"/>
                          <a:cs typeface="Consolas"/>
                          <a:sym typeface="Consolas"/>
                        </a:rPr>
                        <a:t>0</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FF"/>
                          </a:solidFill>
                          <a:latin typeface="Consolas"/>
                          <a:ea typeface="Consolas"/>
                          <a:cs typeface="Consolas"/>
                          <a:sym typeface="Consolas"/>
                        </a:rPr>
                        <a:t>1</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FF"/>
                          </a:solidFill>
                          <a:latin typeface="Consolas"/>
                          <a:ea typeface="Consolas"/>
                          <a:cs typeface="Consolas"/>
                          <a:sym typeface="Consolas"/>
                        </a:rPr>
                        <a:t>2</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FF"/>
                          </a:solidFill>
                          <a:latin typeface="Consolas"/>
                          <a:ea typeface="Consolas"/>
                          <a:cs typeface="Consolas"/>
                          <a:sym typeface="Consolas"/>
                        </a:rPr>
                        <a:t>3</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FF"/>
                          </a:solidFill>
                          <a:latin typeface="Consolas"/>
                          <a:ea typeface="Consolas"/>
                          <a:cs typeface="Consolas"/>
                          <a:sym typeface="Consolas"/>
                        </a:rPr>
                        <a:t>4</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FF"/>
                          </a:solidFill>
                          <a:latin typeface="Consolas"/>
                          <a:ea typeface="Consolas"/>
                          <a:cs typeface="Consolas"/>
                          <a:sym typeface="Consolas"/>
                        </a:rPr>
                        <a:t>5</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FF"/>
                          </a:solidFill>
                          <a:latin typeface="Consolas"/>
                          <a:ea typeface="Consolas"/>
                          <a:cs typeface="Consolas"/>
                          <a:sym typeface="Consolas"/>
                        </a:rPr>
                        <a:t>6</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FF"/>
                          </a:solidFill>
                          <a:latin typeface="Consolas"/>
                          <a:ea typeface="Consolas"/>
                          <a:cs typeface="Consolas"/>
                          <a:sym typeface="Consolas"/>
                        </a:rPr>
                        <a:t>7</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FF"/>
                          </a:solidFill>
                          <a:latin typeface="Consolas"/>
                          <a:ea typeface="Consolas"/>
                          <a:cs typeface="Consolas"/>
                          <a:sym typeface="Consolas"/>
                        </a:rPr>
                        <a:t>8</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Consolas"/>
                          <a:ea typeface="Consolas"/>
                          <a:cs typeface="Consolas"/>
                          <a:sym typeface="Consolas"/>
                        </a:rPr>
                        <a:t>2</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10</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6</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14</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2</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31</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bl>
          </a:graphicData>
        </a:graphic>
      </p:graphicFrame>
      <p:graphicFrame>
        <p:nvGraphicFramePr>
          <p:cNvPr id="921" name="Google Shape;921;p94"/>
          <p:cNvGraphicFramePr/>
          <p:nvPr/>
        </p:nvGraphicFramePr>
        <p:xfrm>
          <a:off x="3338475" y="4067489"/>
          <a:ext cx="3000000" cy="3000000"/>
        </p:xfrm>
        <a:graphic>
          <a:graphicData uri="http://schemas.openxmlformats.org/drawingml/2006/table">
            <a:tbl>
              <a:tblPr>
                <a:noFill/>
                <a:tableStyleId>{65D460F2-0F06-4B13-B29C-4269B7BDB11E}</a:tableStyleId>
              </a:tblPr>
              <a:tblGrid>
                <a:gridCol w="406200"/>
                <a:gridCol w="406200"/>
                <a:gridCol w="406200"/>
                <a:gridCol w="406200"/>
              </a:tblGrid>
              <a:tr h="396200">
                <a:tc>
                  <a:txBody>
                    <a:bodyPr/>
                    <a:lstStyle/>
                    <a:p>
                      <a:pPr indent="0" lvl="0" marL="0" rtl="0" algn="ctr">
                        <a:spcBef>
                          <a:spcPts val="0"/>
                        </a:spcBef>
                        <a:spcAft>
                          <a:spcPts val="0"/>
                        </a:spcAft>
                        <a:buNone/>
                      </a:pPr>
                      <a:r>
                        <a:rPr lang="en">
                          <a:solidFill>
                            <a:srgbClr val="0000FF"/>
                          </a:solidFill>
                          <a:latin typeface="Consolas"/>
                          <a:ea typeface="Consolas"/>
                          <a:cs typeface="Consolas"/>
                          <a:sym typeface="Consolas"/>
                        </a:rPr>
                        <a:t>0</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FF"/>
                          </a:solidFill>
                          <a:latin typeface="Consolas"/>
                          <a:ea typeface="Consolas"/>
                          <a:cs typeface="Consolas"/>
                          <a:sym typeface="Consolas"/>
                        </a:rPr>
                        <a:t>1</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FF"/>
                          </a:solidFill>
                          <a:latin typeface="Consolas"/>
                          <a:ea typeface="Consolas"/>
                          <a:cs typeface="Consolas"/>
                          <a:sym typeface="Consolas"/>
                        </a:rPr>
                        <a:t>2</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FF"/>
                          </a:solidFill>
                          <a:latin typeface="Consolas"/>
                          <a:ea typeface="Consolas"/>
                          <a:cs typeface="Consolas"/>
                          <a:sym typeface="Consolas"/>
                        </a:rPr>
                        <a:t>3</a:t>
                      </a:r>
                      <a:endParaRPr>
                        <a:solidFill>
                          <a:srgbClr val="0000FF"/>
                        </a:solidFill>
                        <a:latin typeface="Consolas"/>
                        <a:ea typeface="Consolas"/>
                        <a:cs typeface="Consolas"/>
                        <a:sym typeface="Consolas"/>
                      </a:endParaRPr>
                    </a:p>
                  </a:txBody>
                  <a:tcPr marT="91425" marB="91425" marR="91425" marL="914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Consolas"/>
                          <a:ea typeface="Consolas"/>
                          <a:cs typeface="Consolas"/>
                          <a:sym typeface="Consolas"/>
                        </a:rPr>
                        <a:t>17</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19</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23</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latin typeface="Consolas"/>
                          <a:ea typeface="Consolas"/>
                          <a:cs typeface="Consolas"/>
                          <a:sym typeface="Consolas"/>
                        </a:rPr>
                        <a:t>4</a:t>
                      </a:r>
                      <a:endParaRPr>
                        <a:latin typeface="Consolas"/>
                        <a:ea typeface="Consolas"/>
                        <a:cs typeface="Consolas"/>
                        <a:sym typeface="Consola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bl>
          </a:graphicData>
        </a:graphic>
      </p:graphicFrame>
      <p:sp>
        <p:nvSpPr>
          <p:cNvPr id="922" name="Google Shape;922;p94"/>
          <p:cNvSpPr/>
          <p:nvPr/>
        </p:nvSpPr>
        <p:spPr>
          <a:xfrm>
            <a:off x="2090883" y="2229575"/>
            <a:ext cx="1242949" cy="642950"/>
          </a:xfrm>
          <a:custGeom>
            <a:rect b="b" l="l" r="r" t="t"/>
            <a:pathLst>
              <a:path extrusionOk="0" h="25718" w="29956">
                <a:moveTo>
                  <a:pt x="0" y="25718"/>
                </a:moveTo>
                <a:cubicBezTo>
                  <a:pt x="2873" y="23693"/>
                  <a:pt x="16391" y="17287"/>
                  <a:pt x="17239" y="13566"/>
                </a:cubicBezTo>
                <a:cubicBezTo>
                  <a:pt x="18087" y="9845"/>
                  <a:pt x="2967" y="5653"/>
                  <a:pt x="5086" y="3392"/>
                </a:cubicBezTo>
                <a:cubicBezTo>
                  <a:pt x="7206" y="1131"/>
                  <a:pt x="25811" y="565"/>
                  <a:pt x="29956" y="0"/>
                </a:cubicBezTo>
              </a:path>
            </a:pathLst>
          </a:custGeom>
          <a:noFill/>
          <a:ln cap="flat" cmpd="sng" w="19050">
            <a:solidFill>
              <a:srgbClr val="FF0000"/>
            </a:solidFill>
            <a:prstDash val="solid"/>
            <a:round/>
            <a:headEnd len="med" w="med" type="none"/>
            <a:tailEnd len="med" w="med" type="triangle"/>
          </a:ln>
        </p:spPr>
      </p:sp>
      <p:sp>
        <p:nvSpPr>
          <p:cNvPr id="923" name="Google Shape;923;p94"/>
          <p:cNvSpPr/>
          <p:nvPr/>
        </p:nvSpPr>
        <p:spPr>
          <a:xfrm>
            <a:off x="2060350" y="3006750"/>
            <a:ext cx="1278135" cy="277625"/>
          </a:xfrm>
          <a:custGeom>
            <a:rect b="b" l="l" r="r" t="t"/>
            <a:pathLst>
              <a:path extrusionOk="0" h="11105" w="30804">
                <a:moveTo>
                  <a:pt x="0" y="9609"/>
                </a:moveTo>
                <a:cubicBezTo>
                  <a:pt x="3109" y="9798"/>
                  <a:pt x="16815" y="11871"/>
                  <a:pt x="18652" y="10740"/>
                </a:cubicBezTo>
                <a:cubicBezTo>
                  <a:pt x="20489" y="9610"/>
                  <a:pt x="8997" y="4616"/>
                  <a:pt x="11022" y="2826"/>
                </a:cubicBezTo>
                <a:cubicBezTo>
                  <a:pt x="13047" y="1036"/>
                  <a:pt x="27507" y="471"/>
                  <a:pt x="30804" y="0"/>
                </a:cubicBezTo>
              </a:path>
            </a:pathLst>
          </a:custGeom>
          <a:noFill/>
          <a:ln cap="flat" cmpd="sng" w="19050">
            <a:solidFill>
              <a:srgbClr val="FF0000"/>
            </a:solidFill>
            <a:prstDash val="solid"/>
            <a:round/>
            <a:headEnd len="med" w="med" type="none"/>
            <a:tailEnd len="med" w="med" type="triangle"/>
          </a:ln>
        </p:spPr>
      </p:sp>
      <p:sp>
        <p:nvSpPr>
          <p:cNvPr id="924" name="Google Shape;924;p94"/>
          <p:cNvSpPr/>
          <p:nvPr/>
        </p:nvSpPr>
        <p:spPr>
          <a:xfrm>
            <a:off x="2025150" y="3487700"/>
            <a:ext cx="1313362" cy="359825"/>
          </a:xfrm>
          <a:custGeom>
            <a:rect b="b" l="l" r="r" t="t"/>
            <a:pathLst>
              <a:path extrusionOk="0" h="14393" w="31653">
                <a:moveTo>
                  <a:pt x="0" y="1958"/>
                </a:moveTo>
                <a:cubicBezTo>
                  <a:pt x="3344" y="1723"/>
                  <a:pt x="16910" y="-1151"/>
                  <a:pt x="20066" y="545"/>
                </a:cubicBezTo>
                <a:cubicBezTo>
                  <a:pt x="23222" y="2241"/>
                  <a:pt x="17004" y="9824"/>
                  <a:pt x="18935" y="12132"/>
                </a:cubicBezTo>
                <a:cubicBezTo>
                  <a:pt x="20866" y="14440"/>
                  <a:pt x="29533" y="14016"/>
                  <a:pt x="31653" y="14393"/>
                </a:cubicBezTo>
              </a:path>
            </a:pathLst>
          </a:custGeom>
          <a:noFill/>
          <a:ln cap="flat" cmpd="sng" w="19050">
            <a:solidFill>
              <a:srgbClr val="FF0000"/>
            </a:solidFill>
            <a:prstDash val="solid"/>
            <a:round/>
            <a:headEnd len="med" w="med" type="none"/>
            <a:tailEnd len="med" w="med" type="triangle"/>
          </a:ln>
        </p:spPr>
      </p:sp>
      <p:sp>
        <p:nvSpPr>
          <p:cNvPr id="925" name="Google Shape;925;p94"/>
          <p:cNvSpPr/>
          <p:nvPr/>
        </p:nvSpPr>
        <p:spPr>
          <a:xfrm>
            <a:off x="2100059" y="4017100"/>
            <a:ext cx="1242919" cy="692975"/>
          </a:xfrm>
          <a:custGeom>
            <a:rect b="b" l="l" r="r" t="t"/>
            <a:pathLst>
              <a:path extrusionOk="0" h="27719" w="28261">
                <a:moveTo>
                  <a:pt x="0" y="0"/>
                </a:moveTo>
                <a:cubicBezTo>
                  <a:pt x="2685" y="2120"/>
                  <a:pt x="16061" y="8337"/>
                  <a:pt x="16108" y="12717"/>
                </a:cubicBezTo>
                <a:cubicBezTo>
                  <a:pt x="16155" y="17097"/>
                  <a:pt x="-1743" y="23833"/>
                  <a:pt x="282" y="26282"/>
                </a:cubicBezTo>
                <a:cubicBezTo>
                  <a:pt x="2308" y="28731"/>
                  <a:pt x="23598" y="27225"/>
                  <a:pt x="28261" y="27413"/>
                </a:cubicBezTo>
              </a:path>
            </a:pathLst>
          </a:custGeom>
          <a:noFill/>
          <a:ln cap="flat" cmpd="sng" w="19050">
            <a:solidFill>
              <a:srgbClr val="FF0000"/>
            </a:solidFill>
            <a:prstDash val="solid"/>
            <a:round/>
            <a:headEnd len="med" w="med" type="none"/>
            <a:tailEnd len="med" w="med" type="triangle"/>
          </a:ln>
        </p:spPr>
      </p:sp>
      <p:sp>
        <p:nvSpPr>
          <p:cNvPr id="926" name="Google Shape;926;p94"/>
          <p:cNvSpPr txBox="1"/>
          <p:nvPr/>
        </p:nvSpPr>
        <p:spPr>
          <a:xfrm>
            <a:off x="517925" y="1368075"/>
            <a:ext cx="2468700" cy="6429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The first “</a:t>
            </a:r>
            <a:r>
              <a:rPr b="1" i="1" lang="en" sz="1100">
                <a:solidFill>
                  <a:srgbClr val="FF0000"/>
                </a:solidFill>
              </a:rPr>
              <a:t>dimension</a:t>
            </a:r>
            <a:r>
              <a:rPr lang="en" sz="1100"/>
              <a:t>” is really just an array. Each value in the array is the </a:t>
            </a:r>
            <a:r>
              <a:rPr b="1" i="1" lang="en" sz="1100">
                <a:solidFill>
                  <a:srgbClr val="FF0000"/>
                </a:solidFill>
              </a:rPr>
              <a:t>address</a:t>
            </a:r>
            <a:r>
              <a:rPr lang="en" sz="1100">
                <a:solidFill>
                  <a:srgbClr val="FF0000"/>
                </a:solidFill>
              </a:rPr>
              <a:t> </a:t>
            </a:r>
            <a:r>
              <a:rPr lang="en" sz="1100"/>
              <a:t>of </a:t>
            </a:r>
            <a:r>
              <a:rPr b="1" i="1" lang="en" sz="1100">
                <a:solidFill>
                  <a:srgbClr val="FF0000"/>
                </a:solidFill>
              </a:rPr>
              <a:t>another array</a:t>
            </a:r>
            <a:r>
              <a:rPr lang="en" sz="1100"/>
              <a:t>.</a:t>
            </a:r>
            <a:endParaRPr sz="1100"/>
          </a:p>
        </p:txBody>
      </p:sp>
      <p:sp>
        <p:nvSpPr>
          <p:cNvPr id="927" name="Google Shape;927;p94"/>
          <p:cNvSpPr txBox="1"/>
          <p:nvPr/>
        </p:nvSpPr>
        <p:spPr>
          <a:xfrm>
            <a:off x="6184735" y="1368075"/>
            <a:ext cx="2468700" cy="6429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And each “</a:t>
            </a:r>
            <a:r>
              <a:rPr b="1" i="1" lang="en" sz="1100">
                <a:solidFill>
                  <a:srgbClr val="FF0000"/>
                </a:solidFill>
              </a:rPr>
              <a:t>row</a:t>
            </a:r>
            <a:r>
              <a:rPr lang="en" sz="1100"/>
              <a:t>” is really an array that contains elements of the specified type, e.g. integers.</a:t>
            </a:r>
            <a:endParaRPr sz="1100"/>
          </a:p>
        </p:txBody>
      </p:sp>
      <p:sp>
        <p:nvSpPr>
          <p:cNvPr id="928" name="Google Shape;928;p94"/>
          <p:cNvSpPr txBox="1"/>
          <p:nvPr/>
        </p:nvSpPr>
        <p:spPr>
          <a:xfrm>
            <a:off x="6184725" y="2130073"/>
            <a:ext cx="2468700" cy="7923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While it can be handy to imagine such arrays as a table, it is possible for different rows to be different lengths...</a:t>
            </a:r>
            <a:endParaRPr sz="1100"/>
          </a:p>
        </p:txBody>
      </p:sp>
      <p:sp>
        <p:nvSpPr>
          <p:cNvPr id="929" name="Google Shape;929;p94"/>
          <p:cNvSpPr txBox="1"/>
          <p:nvPr/>
        </p:nvSpPr>
        <p:spPr>
          <a:xfrm>
            <a:off x="6184725" y="4215736"/>
            <a:ext cx="2468700" cy="7923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These kinds of two-dimensional arrays are referred to as “</a:t>
            </a:r>
            <a:r>
              <a:rPr b="1" i="1" lang="en" sz="1100">
                <a:solidFill>
                  <a:srgbClr val="FF0000"/>
                </a:solidFill>
              </a:rPr>
              <a:t>ragged</a:t>
            </a:r>
            <a:r>
              <a:rPr lang="en" sz="1100"/>
              <a:t>” because the uneven lengths create a </a:t>
            </a:r>
            <a:r>
              <a:rPr b="1" i="1" lang="en" sz="1100">
                <a:solidFill>
                  <a:srgbClr val="FF0000"/>
                </a:solidFill>
              </a:rPr>
              <a:t>ragged edge</a:t>
            </a:r>
            <a:r>
              <a:rPr lang="en" sz="1100"/>
              <a:t>.</a:t>
            </a:r>
            <a:endParaRPr sz="1100"/>
          </a:p>
        </p:txBody>
      </p:sp>
      <p:sp>
        <p:nvSpPr>
          <p:cNvPr id="930" name="Google Shape;930;p94"/>
          <p:cNvSpPr/>
          <p:nvPr/>
        </p:nvSpPr>
        <p:spPr>
          <a:xfrm>
            <a:off x="4323943" y="1646196"/>
            <a:ext cx="2960325" cy="3348925"/>
          </a:xfrm>
          <a:custGeom>
            <a:rect b="b" l="l" r="r" t="t"/>
            <a:pathLst>
              <a:path extrusionOk="0" h="133957" w="118413">
                <a:moveTo>
                  <a:pt x="0" y="133957"/>
                </a:moveTo>
                <a:lnTo>
                  <a:pt x="30804" y="133957"/>
                </a:lnTo>
                <a:lnTo>
                  <a:pt x="30804" y="99762"/>
                </a:lnTo>
                <a:lnTo>
                  <a:pt x="118413" y="99762"/>
                </a:lnTo>
                <a:lnTo>
                  <a:pt x="118413" y="61327"/>
                </a:lnTo>
                <a:lnTo>
                  <a:pt x="61891" y="61327"/>
                </a:lnTo>
                <a:lnTo>
                  <a:pt x="61891" y="0"/>
                </a:lnTo>
                <a:lnTo>
                  <a:pt x="14978" y="0"/>
                </a:lnTo>
              </a:path>
            </a:pathLst>
          </a:custGeom>
          <a:noFill/>
          <a:ln cap="flat" cmpd="sng" w="19050">
            <a:solidFill>
              <a:srgbClr val="FF0000"/>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1000"/>
                                        <p:tgtEl>
                                          <p:spTgt spid="92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1000"/>
                                        <p:tgtEl>
                                          <p:spTgt spid="92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par>
                                <p:cTn fill="hold" nodeType="with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par>
                                <p:cTn fill="hold" nodeType="with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1000"/>
                                        <p:tgtEl>
                                          <p:spTgt spid="9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par>
                                <p:cTn fill="hold" nodeType="with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par>
                                <p:cTn fill="hold" nodeType="with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1000"/>
                                        <p:tgtEl>
                                          <p:spTgt spid="92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1000"/>
                                        <p:tgtEl>
                                          <p:spTgt spid="9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95"/>
          <p:cNvSpPr txBox="1"/>
          <p:nvPr>
            <p:ph idx="2" type="body"/>
          </p:nvPr>
        </p:nvSpPr>
        <p:spPr>
          <a:xfrm>
            <a:off x="4102975" y="1445925"/>
            <a:ext cx="4918200" cy="3548700"/>
          </a:xfrm>
          <a:prstGeom prst="rect">
            <a:avLst/>
          </a:prstGeom>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Open your </a:t>
            </a:r>
            <a:r>
              <a:rPr lang="en" sz="1500">
                <a:latin typeface="Courier New"/>
                <a:ea typeface="Courier New"/>
                <a:cs typeface="Courier New"/>
                <a:sym typeface="Courier New"/>
              </a:rPr>
              <a:t>Miscellany</a:t>
            </a:r>
            <a:r>
              <a:rPr lang="en" sz="1500"/>
              <a:t> class and define a new method named "</a:t>
            </a:r>
            <a:r>
              <a:rPr lang="en" sz="1500">
                <a:solidFill>
                  <a:srgbClr val="FF0000"/>
                </a:solidFill>
                <a:latin typeface="Courier New"/>
                <a:ea typeface="Courier New"/>
                <a:cs typeface="Courier New"/>
                <a:sym typeface="Courier New"/>
              </a:rPr>
              <a:t>multiplicationTable</a:t>
            </a:r>
            <a:r>
              <a:rPr lang="en" sz="1500"/>
              <a:t>" that declares a parameter for </a:t>
            </a:r>
            <a:r>
              <a:rPr lang="en" sz="1500">
                <a:solidFill>
                  <a:srgbClr val="FF0000"/>
                </a:solidFill>
                <a:latin typeface="Courier New"/>
                <a:ea typeface="Courier New"/>
                <a:cs typeface="Courier New"/>
                <a:sym typeface="Courier New"/>
              </a:rPr>
              <a:t>rows</a:t>
            </a:r>
            <a:r>
              <a:rPr lang="en" sz="1500">
                <a:solidFill>
                  <a:srgbClr val="FF0000"/>
                </a:solidFill>
              </a:rPr>
              <a:t> </a:t>
            </a:r>
            <a:r>
              <a:rPr lang="en" sz="1500"/>
              <a:t>and </a:t>
            </a:r>
            <a:r>
              <a:rPr lang="en" sz="1500">
                <a:solidFill>
                  <a:srgbClr val="FF0000"/>
                </a:solidFill>
                <a:latin typeface="Courier New"/>
                <a:ea typeface="Courier New"/>
                <a:cs typeface="Courier New"/>
                <a:sym typeface="Courier New"/>
              </a:rPr>
              <a:t>columns</a:t>
            </a:r>
            <a:r>
              <a:rPr lang="en" sz="1500"/>
              <a:t>.</a:t>
            </a:r>
            <a:endParaRPr sz="1500"/>
          </a:p>
          <a:p>
            <a:pPr indent="-311150" lvl="1" marL="914400" rtl="0" algn="l">
              <a:spcBef>
                <a:spcPts val="0"/>
              </a:spcBef>
              <a:spcAft>
                <a:spcPts val="0"/>
              </a:spcAft>
              <a:buSzPts val="1300"/>
              <a:buChar char="○"/>
            </a:pPr>
            <a:r>
              <a:rPr lang="en" sz="1300"/>
              <a:t>Create </a:t>
            </a:r>
            <a:r>
              <a:rPr b="1" i="1" lang="en" sz="1300">
                <a:solidFill>
                  <a:srgbClr val="FF0000"/>
                </a:solidFill>
              </a:rPr>
              <a:t>a two-dimensional array</a:t>
            </a:r>
            <a:r>
              <a:rPr lang="en" sz="1300"/>
              <a:t> of the specified size.</a:t>
            </a:r>
            <a:endParaRPr sz="1300"/>
          </a:p>
          <a:p>
            <a:pPr indent="-311150" lvl="1" marL="914400" rtl="0" algn="l">
              <a:spcBef>
                <a:spcPts val="0"/>
              </a:spcBef>
              <a:spcAft>
                <a:spcPts val="0"/>
              </a:spcAft>
              <a:buSzPts val="1300"/>
              <a:buChar char="○"/>
            </a:pPr>
            <a:r>
              <a:rPr lang="en" sz="1300"/>
              <a:t>Use loops to set the value at each index to the </a:t>
            </a:r>
            <a:r>
              <a:rPr b="1" i="1" lang="en" sz="1300">
                <a:solidFill>
                  <a:srgbClr val="FF0000"/>
                </a:solidFill>
              </a:rPr>
              <a:t>product of its row and column</a:t>
            </a:r>
            <a:r>
              <a:rPr lang="en" sz="1300"/>
              <a:t>, starting at 1. Do not include 0s!</a:t>
            </a:r>
            <a:endParaRPr sz="1300"/>
          </a:p>
          <a:p>
            <a:pPr indent="-323850" lvl="0" marL="457200" rtl="0" algn="l">
              <a:spcBef>
                <a:spcPts val="0"/>
              </a:spcBef>
              <a:spcAft>
                <a:spcPts val="0"/>
              </a:spcAft>
              <a:buSzPts val="1500"/>
              <a:buChar char="●"/>
            </a:pPr>
            <a:r>
              <a:rPr lang="en" sz="1500"/>
              <a:t>Call your method from </a:t>
            </a:r>
            <a:r>
              <a:rPr lang="en" sz="1500">
                <a:latin typeface="Courier New"/>
                <a:ea typeface="Courier New"/>
                <a:cs typeface="Courier New"/>
                <a:sym typeface="Courier New"/>
              </a:rPr>
              <a:t>main</a:t>
            </a:r>
            <a:r>
              <a:rPr lang="en" sz="1500"/>
              <a:t>.</a:t>
            </a:r>
            <a:endParaRPr sz="1500"/>
          </a:p>
          <a:p>
            <a:pPr indent="-311150" lvl="1" marL="914400" rtl="0" algn="l">
              <a:spcBef>
                <a:spcPts val="0"/>
              </a:spcBef>
              <a:spcAft>
                <a:spcPts val="0"/>
              </a:spcAft>
              <a:buSzPts val="1300"/>
              <a:buChar char="○"/>
            </a:pPr>
            <a:r>
              <a:rPr lang="en" sz="1300"/>
              <a:t>Use a loop to print each row in the table using the </a:t>
            </a:r>
            <a:r>
              <a:rPr lang="en" sz="1300">
                <a:latin typeface="Courier New"/>
                <a:ea typeface="Courier New"/>
                <a:cs typeface="Courier New"/>
                <a:sym typeface="Courier New"/>
              </a:rPr>
              <a:t>static</a:t>
            </a:r>
            <a:r>
              <a:rPr lang="en" sz="1300"/>
              <a:t> </a:t>
            </a:r>
            <a:r>
              <a:rPr lang="en" sz="1300">
                <a:solidFill>
                  <a:srgbClr val="FF0000"/>
                </a:solidFill>
                <a:latin typeface="Courier New"/>
                <a:ea typeface="Courier New"/>
                <a:cs typeface="Courier New"/>
                <a:sym typeface="Courier New"/>
              </a:rPr>
              <a:t>Arrays.toString()</a:t>
            </a:r>
            <a:r>
              <a:rPr lang="en" sz="1300"/>
              <a:t> method, e.g. </a:t>
            </a:r>
            <a:r>
              <a:rPr lang="en" sz="1300">
                <a:solidFill>
                  <a:srgbClr val="FF0000"/>
                </a:solidFill>
                <a:latin typeface="Courier New"/>
                <a:ea typeface="Courier New"/>
                <a:cs typeface="Courier New"/>
                <a:sym typeface="Courier New"/>
              </a:rPr>
              <a:t>Arrays.toString(table[0])</a:t>
            </a:r>
            <a:r>
              <a:rPr lang="en" sz="1300"/>
              <a:t> will print the first row.</a:t>
            </a:r>
            <a:endParaRPr sz="1300"/>
          </a:p>
          <a:p>
            <a:pPr indent="-323850" lvl="0" marL="457200" rtl="0" algn="l">
              <a:spcBef>
                <a:spcPts val="0"/>
              </a:spcBef>
              <a:spcAft>
                <a:spcPts val="0"/>
              </a:spcAft>
              <a:buSzPts val="1500"/>
              <a:buChar char="●"/>
            </a:pPr>
            <a:r>
              <a:rPr lang="en" sz="1500"/>
              <a:t>Run the class.</a:t>
            </a:r>
            <a:endParaRPr sz="1500"/>
          </a:p>
        </p:txBody>
      </p:sp>
      <p:sp>
        <p:nvSpPr>
          <p:cNvPr id="936" name="Google Shape;936;p95"/>
          <p:cNvSpPr txBox="1"/>
          <p:nvPr>
            <p:ph idx="1" type="body"/>
          </p:nvPr>
        </p:nvSpPr>
        <p:spPr>
          <a:xfrm>
            <a:off x="65250" y="655425"/>
            <a:ext cx="8955900" cy="7143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a:t>You may remember using 2D-lists in Python to create multiplication tables. Let's try the same thing in Java using a two dimensional array instead.</a:t>
            </a:r>
            <a:endParaRPr/>
          </a:p>
        </p:txBody>
      </p:sp>
      <p:sp>
        <p:nvSpPr>
          <p:cNvPr id="937" name="Google Shape;937;p9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8" name="Google Shape;938;p95"/>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Multiplication Tables</a:t>
            </a:r>
            <a:endParaRPr/>
          </a:p>
        </p:txBody>
      </p:sp>
      <p:sp>
        <p:nvSpPr>
          <p:cNvPr id="939" name="Google Shape;939;p95"/>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1.23</a:t>
            </a:r>
            <a:endParaRPr/>
          </a:p>
        </p:txBody>
      </p:sp>
      <p:sp>
        <p:nvSpPr>
          <p:cNvPr id="940" name="Google Shape;940;p95"/>
          <p:cNvSpPr txBox="1"/>
          <p:nvPr/>
        </p:nvSpPr>
        <p:spPr>
          <a:xfrm>
            <a:off x="119775" y="1456225"/>
            <a:ext cx="3983100" cy="28455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00">
                <a:solidFill>
                  <a:srgbClr val="008000"/>
                </a:solidFill>
                <a:latin typeface="Consolas"/>
                <a:ea typeface="Consolas"/>
                <a:cs typeface="Consolas"/>
                <a:sym typeface="Consolas"/>
              </a:rPr>
              <a:t>// 5 rows, 4 columns</a:t>
            </a:r>
            <a:endParaRPr sz="1000">
              <a:solidFill>
                <a:srgbClr val="008000"/>
              </a:solidFill>
              <a:latin typeface="Consolas"/>
              <a:ea typeface="Consolas"/>
              <a:cs typeface="Consolas"/>
              <a:sym typeface="Consolas"/>
            </a:endParaRPr>
          </a:p>
          <a:p>
            <a:pPr indent="0" lvl="0" marL="0" rtl="0" algn="l">
              <a:lnSpc>
                <a:spcPct val="135714"/>
              </a:lnSpc>
              <a:spcBef>
                <a:spcPts val="0"/>
              </a:spcBef>
              <a:spcAft>
                <a:spcPts val="0"/>
              </a:spcAft>
              <a:buNone/>
            </a:pP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table</a:t>
            </a:r>
            <a:r>
              <a:rPr lang="en" sz="1000">
                <a:latin typeface="Consolas"/>
                <a:ea typeface="Consolas"/>
                <a:cs typeface="Consolas"/>
                <a:sym typeface="Consolas"/>
              </a:rPr>
              <a:t> = </a:t>
            </a:r>
            <a:r>
              <a:rPr lang="en" sz="1000">
                <a:solidFill>
                  <a:srgbClr val="AF00DB"/>
                </a:solidFill>
                <a:latin typeface="Consolas"/>
                <a:ea typeface="Consolas"/>
                <a:cs typeface="Consolas"/>
                <a:sym typeface="Consolas"/>
              </a:rPr>
              <a:t>new</a:t>
            </a:r>
            <a:r>
              <a:rPr lang="en" sz="1000">
                <a:latin typeface="Consolas"/>
                <a:ea typeface="Consolas"/>
                <a:cs typeface="Consolas"/>
                <a:sym typeface="Consolas"/>
              </a:rPr>
              <a:t> </a:t>
            </a: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a:t>
            </a:r>
            <a:r>
              <a:rPr lang="en" sz="1000">
                <a:solidFill>
                  <a:srgbClr val="098658"/>
                </a:solidFill>
                <a:latin typeface="Consolas"/>
                <a:ea typeface="Consolas"/>
                <a:cs typeface="Consolas"/>
                <a:sym typeface="Consolas"/>
              </a:rPr>
              <a:t>5</a:t>
            </a:r>
            <a:r>
              <a:rPr lang="en" sz="1000">
                <a:latin typeface="Consolas"/>
                <a:ea typeface="Consolas"/>
                <a:cs typeface="Consolas"/>
                <a:sym typeface="Consolas"/>
              </a:rPr>
              <a:t>][</a:t>
            </a:r>
            <a:r>
              <a:rPr lang="en" sz="1000">
                <a:solidFill>
                  <a:srgbClr val="098658"/>
                </a:solidFill>
                <a:latin typeface="Consolas"/>
                <a:ea typeface="Consolas"/>
                <a:cs typeface="Consolas"/>
                <a:sym typeface="Consolas"/>
              </a:rPr>
              <a:t>4</a:t>
            </a:r>
            <a:r>
              <a:rPr lang="en" sz="1000">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35714"/>
              </a:lnSpc>
              <a:spcBef>
                <a:spcPts val="0"/>
              </a:spcBef>
              <a:spcAft>
                <a:spcPts val="0"/>
              </a:spcAft>
              <a:buNone/>
            </a:pPr>
            <a:r>
              <a:t/>
            </a:r>
            <a:endParaRPr sz="1000">
              <a:latin typeface="Consolas"/>
              <a:ea typeface="Consolas"/>
              <a:cs typeface="Consolas"/>
              <a:sym typeface="Consolas"/>
            </a:endParaRPr>
          </a:p>
          <a:p>
            <a:pPr indent="0" lvl="0" marL="0" rtl="0" algn="l">
              <a:lnSpc>
                <a:spcPct val="135714"/>
              </a:lnSpc>
              <a:spcBef>
                <a:spcPts val="0"/>
              </a:spcBef>
              <a:spcAft>
                <a:spcPts val="0"/>
              </a:spcAft>
              <a:buNone/>
            </a:pPr>
            <a:r>
              <a:rPr lang="en" sz="1000">
                <a:solidFill>
                  <a:srgbClr val="008000"/>
                </a:solidFill>
                <a:latin typeface="Consolas"/>
                <a:ea typeface="Consolas"/>
                <a:cs typeface="Consolas"/>
                <a:sym typeface="Consolas"/>
              </a:rPr>
              <a:t>// row 1</a:t>
            </a:r>
            <a:endParaRPr sz="1000">
              <a:solidFill>
                <a:srgbClr val="008000"/>
              </a:solidFill>
              <a:latin typeface="Consolas"/>
              <a:ea typeface="Consolas"/>
              <a:cs typeface="Consolas"/>
              <a:sym typeface="Consolas"/>
            </a:endParaRPr>
          </a:p>
          <a:p>
            <a:pPr indent="0" lvl="0" marL="0" rtl="0" algn="l">
              <a:lnSpc>
                <a:spcPct val="135714"/>
              </a:lnSpc>
              <a:spcBef>
                <a:spcPts val="0"/>
              </a:spcBef>
              <a:spcAft>
                <a:spcPts val="0"/>
              </a:spcAft>
              <a:buNone/>
            </a:pP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entireRow</a:t>
            </a:r>
            <a:r>
              <a:rPr lang="en" sz="1000">
                <a:latin typeface="Consolas"/>
                <a:ea typeface="Consolas"/>
                <a:cs typeface="Consolas"/>
                <a:sym typeface="Consolas"/>
              </a:rPr>
              <a:t> = table[</a:t>
            </a:r>
            <a:r>
              <a:rPr lang="en" sz="1000">
                <a:solidFill>
                  <a:srgbClr val="098658"/>
                </a:solidFill>
                <a:latin typeface="Consolas"/>
                <a:ea typeface="Consolas"/>
                <a:cs typeface="Consolas"/>
                <a:sym typeface="Consolas"/>
              </a:rPr>
              <a:t>1</a:t>
            </a:r>
            <a:r>
              <a:rPr lang="en" sz="1000">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35714"/>
              </a:lnSpc>
              <a:spcBef>
                <a:spcPts val="0"/>
              </a:spcBef>
              <a:spcAft>
                <a:spcPts val="0"/>
              </a:spcAft>
              <a:buNone/>
            </a:pPr>
            <a:r>
              <a:rPr lang="en" sz="1000">
                <a:solidFill>
                  <a:srgbClr val="008000"/>
                </a:solidFill>
                <a:latin typeface="Consolas"/>
                <a:ea typeface="Consolas"/>
                <a:cs typeface="Consolas"/>
                <a:sym typeface="Consolas"/>
              </a:rPr>
              <a:t>// the value at row 3 column 2</a:t>
            </a:r>
            <a:endParaRPr sz="1000">
              <a:solidFill>
                <a:srgbClr val="008000"/>
              </a:solidFill>
              <a:latin typeface="Consolas"/>
              <a:ea typeface="Consolas"/>
              <a:cs typeface="Consolas"/>
              <a:sym typeface="Consolas"/>
            </a:endParaRPr>
          </a:p>
          <a:p>
            <a:pPr indent="0" lvl="0" marL="0" rtl="0" algn="l">
              <a:lnSpc>
                <a:spcPct val="135714"/>
              </a:lnSpc>
              <a:spcBef>
                <a:spcPts val="0"/>
              </a:spcBef>
              <a:spcAft>
                <a:spcPts val="0"/>
              </a:spcAft>
              <a:buNone/>
            </a:pP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individualValue</a:t>
            </a:r>
            <a:r>
              <a:rPr lang="en" sz="1000">
                <a:latin typeface="Consolas"/>
                <a:ea typeface="Consolas"/>
                <a:cs typeface="Consolas"/>
                <a:sym typeface="Consolas"/>
              </a:rPr>
              <a:t> = table[</a:t>
            </a:r>
            <a:r>
              <a:rPr lang="en" sz="1000">
                <a:solidFill>
                  <a:srgbClr val="098658"/>
                </a:solidFill>
                <a:latin typeface="Consolas"/>
                <a:ea typeface="Consolas"/>
                <a:cs typeface="Consolas"/>
                <a:sym typeface="Consolas"/>
              </a:rPr>
              <a:t>3</a:t>
            </a:r>
            <a:r>
              <a:rPr lang="en" sz="1000">
                <a:latin typeface="Consolas"/>
                <a:ea typeface="Consolas"/>
                <a:cs typeface="Consolas"/>
                <a:sym typeface="Consolas"/>
              </a:rPr>
              <a:t>][</a:t>
            </a:r>
            <a:r>
              <a:rPr lang="en" sz="1000">
                <a:solidFill>
                  <a:srgbClr val="098658"/>
                </a:solidFill>
                <a:latin typeface="Consolas"/>
                <a:ea typeface="Consolas"/>
                <a:cs typeface="Consolas"/>
                <a:sym typeface="Consolas"/>
              </a:rPr>
              <a:t>2</a:t>
            </a:r>
            <a:r>
              <a:rPr lang="en" sz="1000">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35714"/>
              </a:lnSpc>
              <a:spcBef>
                <a:spcPts val="0"/>
              </a:spcBef>
              <a:spcAft>
                <a:spcPts val="0"/>
              </a:spcAft>
              <a:buNone/>
            </a:pPr>
            <a:r>
              <a:t/>
            </a:r>
            <a:endParaRPr sz="1000">
              <a:latin typeface="Consolas"/>
              <a:ea typeface="Consolas"/>
              <a:cs typeface="Consolas"/>
              <a:sym typeface="Consolas"/>
            </a:endParaRPr>
          </a:p>
          <a:p>
            <a:pPr indent="0" lvl="0" marL="0" rtl="0" algn="l">
              <a:lnSpc>
                <a:spcPct val="135714"/>
              </a:lnSpc>
              <a:spcBef>
                <a:spcPts val="0"/>
              </a:spcBef>
              <a:spcAft>
                <a:spcPts val="0"/>
              </a:spcAft>
              <a:buNone/>
            </a:pPr>
            <a:r>
              <a:rPr lang="en" sz="1000">
                <a:solidFill>
                  <a:srgbClr val="AF00DB"/>
                </a:solidFill>
                <a:latin typeface="Consolas"/>
                <a:ea typeface="Consolas"/>
                <a:cs typeface="Consolas"/>
                <a:sym typeface="Consolas"/>
              </a:rPr>
              <a:t>for</a:t>
            </a:r>
            <a:r>
              <a:rPr lang="en" sz="1000">
                <a:latin typeface="Consolas"/>
                <a:ea typeface="Consolas"/>
                <a:cs typeface="Consolas"/>
                <a:sym typeface="Consolas"/>
              </a:rPr>
              <a:t>(</a:t>
            </a: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row</a:t>
            </a:r>
            <a:r>
              <a:rPr lang="en" sz="1000">
                <a:latin typeface="Consolas"/>
                <a:ea typeface="Consolas"/>
                <a:cs typeface="Consolas"/>
                <a:sym typeface="Consolas"/>
              </a:rPr>
              <a:t>=</a:t>
            </a:r>
            <a:r>
              <a:rPr lang="en" sz="1000">
                <a:solidFill>
                  <a:srgbClr val="098658"/>
                </a:solidFill>
                <a:latin typeface="Consolas"/>
                <a:ea typeface="Consolas"/>
                <a:cs typeface="Consolas"/>
                <a:sym typeface="Consolas"/>
              </a:rPr>
              <a:t>0</a:t>
            </a:r>
            <a:r>
              <a:rPr lang="en" sz="1000">
                <a:latin typeface="Consolas"/>
                <a:ea typeface="Consolas"/>
                <a:cs typeface="Consolas"/>
                <a:sym typeface="Consolas"/>
              </a:rPr>
              <a:t>; row&lt;</a:t>
            </a:r>
            <a:r>
              <a:rPr lang="en" sz="1000">
                <a:solidFill>
                  <a:srgbClr val="001080"/>
                </a:solidFill>
                <a:latin typeface="Consolas"/>
                <a:ea typeface="Consolas"/>
                <a:cs typeface="Consolas"/>
                <a:sym typeface="Consolas"/>
              </a:rPr>
              <a:t>table</a:t>
            </a:r>
            <a:r>
              <a:rPr lang="en" sz="1000">
                <a:latin typeface="Consolas"/>
                <a:ea typeface="Consolas"/>
                <a:cs typeface="Consolas"/>
                <a:sym typeface="Consolas"/>
              </a:rPr>
              <a:t>.</a:t>
            </a:r>
            <a:r>
              <a:rPr lang="en" sz="1000">
                <a:solidFill>
                  <a:srgbClr val="001080"/>
                </a:solidFill>
                <a:latin typeface="Consolas"/>
                <a:ea typeface="Consolas"/>
                <a:cs typeface="Consolas"/>
                <a:sym typeface="Consolas"/>
              </a:rPr>
              <a:t>length</a:t>
            </a:r>
            <a:r>
              <a:rPr lang="en" sz="1000">
                <a:latin typeface="Consolas"/>
                <a:ea typeface="Consolas"/>
                <a:cs typeface="Consolas"/>
                <a:sym typeface="Consolas"/>
              </a:rPr>
              <a:t>; row++) {</a:t>
            </a:r>
            <a:endParaRPr sz="1000">
              <a:latin typeface="Consolas"/>
              <a:ea typeface="Consolas"/>
              <a:cs typeface="Consolas"/>
              <a:sym typeface="Consolas"/>
            </a:endParaRPr>
          </a:p>
          <a:p>
            <a:pPr indent="0" lvl="0" marL="0" rtl="0" algn="l">
              <a:lnSpc>
                <a:spcPct val="135714"/>
              </a:lnSpc>
              <a:spcBef>
                <a:spcPts val="0"/>
              </a:spcBef>
              <a:spcAft>
                <a:spcPts val="0"/>
              </a:spcAft>
              <a:buNone/>
            </a:pPr>
            <a:r>
              <a:rPr lang="en" sz="1000">
                <a:latin typeface="Consolas"/>
                <a:ea typeface="Consolas"/>
                <a:cs typeface="Consolas"/>
                <a:sym typeface="Consolas"/>
              </a:rPr>
              <a:t>  </a:t>
            </a:r>
            <a:r>
              <a:rPr lang="en" sz="1000">
                <a:solidFill>
                  <a:srgbClr val="AF00DB"/>
                </a:solidFill>
                <a:latin typeface="Consolas"/>
                <a:ea typeface="Consolas"/>
                <a:cs typeface="Consolas"/>
                <a:sym typeface="Consolas"/>
              </a:rPr>
              <a:t>for</a:t>
            </a:r>
            <a:r>
              <a:rPr lang="en" sz="1000">
                <a:latin typeface="Consolas"/>
                <a:ea typeface="Consolas"/>
                <a:cs typeface="Consolas"/>
                <a:sym typeface="Consolas"/>
              </a:rPr>
              <a:t>(</a:t>
            </a: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col</a:t>
            </a:r>
            <a:r>
              <a:rPr lang="en" sz="1000">
                <a:latin typeface="Consolas"/>
                <a:ea typeface="Consolas"/>
                <a:cs typeface="Consolas"/>
                <a:sym typeface="Consolas"/>
              </a:rPr>
              <a:t>=</a:t>
            </a:r>
            <a:r>
              <a:rPr lang="en" sz="1000">
                <a:solidFill>
                  <a:srgbClr val="098658"/>
                </a:solidFill>
                <a:latin typeface="Consolas"/>
                <a:ea typeface="Consolas"/>
                <a:cs typeface="Consolas"/>
                <a:sym typeface="Consolas"/>
              </a:rPr>
              <a:t>0</a:t>
            </a:r>
            <a:r>
              <a:rPr lang="en" sz="1000">
                <a:latin typeface="Consolas"/>
                <a:ea typeface="Consolas"/>
                <a:cs typeface="Consolas"/>
                <a:sym typeface="Consolas"/>
              </a:rPr>
              <a:t>; col &lt; table[row].</a:t>
            </a:r>
            <a:r>
              <a:rPr lang="en" sz="1000">
                <a:solidFill>
                  <a:srgbClr val="001080"/>
                </a:solidFill>
                <a:latin typeface="Consolas"/>
                <a:ea typeface="Consolas"/>
                <a:cs typeface="Consolas"/>
                <a:sym typeface="Consolas"/>
              </a:rPr>
              <a:t>length</a:t>
            </a:r>
            <a:r>
              <a:rPr lang="en" sz="1000">
                <a:latin typeface="Consolas"/>
                <a:ea typeface="Consolas"/>
                <a:cs typeface="Consolas"/>
                <a:sym typeface="Consolas"/>
              </a:rPr>
              <a:t>; col++) {</a:t>
            </a:r>
            <a:endParaRPr sz="1000">
              <a:latin typeface="Consolas"/>
              <a:ea typeface="Consolas"/>
              <a:cs typeface="Consolas"/>
              <a:sym typeface="Consolas"/>
            </a:endParaRPr>
          </a:p>
          <a:p>
            <a:pPr indent="0" lvl="0" marL="0" rtl="0" algn="l">
              <a:lnSpc>
                <a:spcPct val="135714"/>
              </a:lnSpc>
              <a:spcBef>
                <a:spcPts val="0"/>
              </a:spcBef>
              <a:spcAft>
                <a:spcPts val="0"/>
              </a:spcAft>
              <a:buNone/>
            </a:pP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System</a:t>
            </a:r>
            <a:r>
              <a:rPr lang="en" sz="1000">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latin typeface="Consolas"/>
                <a:ea typeface="Consolas"/>
                <a:cs typeface="Consolas"/>
                <a:sym typeface="Consolas"/>
              </a:rPr>
              <a:t>.</a:t>
            </a:r>
            <a:r>
              <a:rPr lang="en" sz="1000">
                <a:solidFill>
                  <a:srgbClr val="795E26"/>
                </a:solidFill>
                <a:latin typeface="Consolas"/>
                <a:ea typeface="Consolas"/>
                <a:cs typeface="Consolas"/>
                <a:sym typeface="Consolas"/>
              </a:rPr>
              <a:t>println</a:t>
            </a:r>
            <a:r>
              <a:rPr lang="en" sz="1000">
                <a:latin typeface="Consolas"/>
                <a:ea typeface="Consolas"/>
                <a:cs typeface="Consolas"/>
                <a:sym typeface="Consolas"/>
              </a:rPr>
              <a:t>(table[row][col]);</a:t>
            </a:r>
            <a:endParaRPr sz="1000">
              <a:latin typeface="Consolas"/>
              <a:ea typeface="Consolas"/>
              <a:cs typeface="Consolas"/>
              <a:sym typeface="Consolas"/>
            </a:endParaRPr>
          </a:p>
          <a:p>
            <a:pPr indent="0" lvl="0" marL="0" rtl="0" algn="l">
              <a:lnSpc>
                <a:spcPct val="135714"/>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35714"/>
              </a:lnSpc>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p:txBody>
      </p:sp>
      <p:sp>
        <p:nvSpPr>
          <p:cNvPr id="941" name="Google Shape;941;p95"/>
          <p:cNvSpPr txBox="1"/>
          <p:nvPr/>
        </p:nvSpPr>
        <p:spPr>
          <a:xfrm>
            <a:off x="119875" y="4379450"/>
            <a:ext cx="3983100" cy="692700"/>
          </a:xfrm>
          <a:prstGeom prst="rect">
            <a:avLst/>
          </a:prstGeom>
          <a:solidFill>
            <a:srgbClr val="FFF2CC"/>
          </a:solid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t>In a 2D array a single index is used to get an entire row, and two indexes are needed to retrieve an individual value from a row.</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96"/>
          <p:cNvSpPr txBox="1"/>
          <p:nvPr>
            <p:ph idx="1" type="body"/>
          </p:nvPr>
        </p:nvSpPr>
        <p:spPr>
          <a:xfrm>
            <a:off x="65250" y="731625"/>
            <a:ext cx="89559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a:t>We wrote many Python programs that expected the user to use standard input to enter numeric values into a prompt. If they entered non-numeric values, the program would crash with a </a:t>
            </a:r>
            <a:r>
              <a:rPr lang="en">
                <a:latin typeface="Courier New"/>
                <a:ea typeface="Courier New"/>
                <a:cs typeface="Courier New"/>
                <a:sym typeface="Courier New"/>
              </a:rPr>
              <a:t>ValueError</a:t>
            </a:r>
            <a:r>
              <a:rPr lang="en"/>
              <a:t>. What happens if the user enters non-numeric data into your </a:t>
            </a:r>
            <a:r>
              <a:rPr lang="en">
                <a:latin typeface="Courier New"/>
                <a:ea typeface="Courier New"/>
                <a:cs typeface="Courier New"/>
                <a:sym typeface="Courier New"/>
              </a:rPr>
              <a:t>Calculon</a:t>
            </a:r>
            <a:r>
              <a:rPr lang="en"/>
              <a:t> program?</a:t>
            </a:r>
            <a:endParaRPr/>
          </a:p>
        </p:txBody>
      </p:sp>
      <p:sp>
        <p:nvSpPr>
          <p:cNvPr id="947" name="Google Shape;947;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8" name="Google Shape;948;p96"/>
          <p:cNvSpPr txBox="1"/>
          <p:nvPr>
            <p:ph idx="2" type="body"/>
          </p:nvPr>
        </p:nvSpPr>
        <p:spPr>
          <a:xfrm>
            <a:off x="3601200" y="1814150"/>
            <a:ext cx="5368200" cy="13161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R</a:t>
            </a:r>
            <a:r>
              <a:rPr lang="en" sz="1800"/>
              <a:t>un the </a:t>
            </a:r>
            <a:r>
              <a:rPr lang="en" sz="1800">
                <a:latin typeface="Courier New"/>
                <a:ea typeface="Courier New"/>
                <a:cs typeface="Courier New"/>
                <a:sym typeface="Courier New"/>
              </a:rPr>
              <a:t>Calculon</a:t>
            </a:r>
            <a:r>
              <a:rPr lang="en" sz="1800"/>
              <a:t> program.</a:t>
            </a:r>
            <a:endParaRPr sz="1800"/>
          </a:p>
          <a:p>
            <a:pPr indent="-330200" lvl="1" marL="914400" rtl="0" algn="l">
              <a:spcBef>
                <a:spcPts val="0"/>
              </a:spcBef>
              <a:spcAft>
                <a:spcPts val="0"/>
              </a:spcAft>
              <a:buSzPts val="1600"/>
              <a:buChar char="○"/>
            </a:pPr>
            <a:r>
              <a:rPr lang="en" sz="1600"/>
              <a:t>Use standard input to enter non-numeric data for one of the two values.</a:t>
            </a:r>
            <a:endParaRPr sz="1600"/>
          </a:p>
          <a:p>
            <a:pPr indent="-330200" lvl="1" marL="914400" rtl="0" algn="l">
              <a:spcBef>
                <a:spcPts val="0"/>
              </a:spcBef>
              <a:spcAft>
                <a:spcPts val="0"/>
              </a:spcAft>
              <a:buSzPts val="1600"/>
              <a:buChar char="○"/>
            </a:pPr>
            <a:r>
              <a:rPr lang="en" sz="1600"/>
              <a:t>What happens?</a:t>
            </a:r>
            <a:endParaRPr sz="1600"/>
          </a:p>
        </p:txBody>
      </p:sp>
      <p:sp>
        <p:nvSpPr>
          <p:cNvPr id="949" name="Google Shape;949;p96"/>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Invalid Input</a:t>
            </a:r>
            <a:endParaRPr/>
          </a:p>
        </p:txBody>
      </p:sp>
      <p:sp>
        <p:nvSpPr>
          <p:cNvPr id="950" name="Google Shape;950;p96"/>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1.24</a:t>
            </a:r>
            <a:endParaRPr/>
          </a:p>
        </p:txBody>
      </p:sp>
      <p:sp>
        <p:nvSpPr>
          <p:cNvPr id="951" name="Google Shape;951;p96"/>
          <p:cNvSpPr txBox="1"/>
          <p:nvPr>
            <p:ph idx="4" type="body"/>
          </p:nvPr>
        </p:nvSpPr>
        <p:spPr>
          <a:xfrm>
            <a:off x="141600" y="3720000"/>
            <a:ext cx="32145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 Python, trying to convert an invalid string into an integer or float will cause an error.</a:t>
            </a:r>
            <a:endParaRPr/>
          </a:p>
        </p:txBody>
      </p:sp>
      <p:pic>
        <p:nvPicPr>
          <p:cNvPr id="952" name="Google Shape;952;p96"/>
          <p:cNvPicPr preferRelativeResize="0"/>
          <p:nvPr/>
        </p:nvPicPr>
        <p:blipFill>
          <a:blip r:embed="rId3">
            <a:alphaModFix/>
          </a:blip>
          <a:stretch>
            <a:fillRect/>
          </a:stretch>
        </p:blipFill>
        <p:spPr>
          <a:xfrm>
            <a:off x="141607" y="1814150"/>
            <a:ext cx="3214475" cy="1809749"/>
          </a:xfrm>
          <a:prstGeom prst="rect">
            <a:avLst/>
          </a:prstGeom>
          <a:noFill/>
          <a:ln cap="flat" cmpd="sng" w="19050">
            <a:solidFill>
              <a:schemeClr val="dk2"/>
            </a:solidFill>
            <a:prstDash val="solid"/>
            <a:round/>
            <a:headEnd len="sm" w="sm" type="none"/>
            <a:tailEnd len="sm" w="sm" type="none"/>
          </a:ln>
        </p:spPr>
      </p:pic>
      <p:sp>
        <p:nvSpPr>
          <p:cNvPr id="953" name="Google Shape;953;p96"/>
          <p:cNvSpPr txBox="1"/>
          <p:nvPr>
            <p:ph idx="4" type="body"/>
          </p:nvPr>
        </p:nvSpPr>
        <p:spPr>
          <a:xfrm>
            <a:off x="141600" y="4370200"/>
            <a:ext cx="32145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If the error is not handled using </a:t>
            </a:r>
            <a:r>
              <a:rPr lang="en">
                <a:latin typeface="Courier New"/>
                <a:ea typeface="Courier New"/>
                <a:cs typeface="Courier New"/>
                <a:sym typeface="Courier New"/>
              </a:rPr>
              <a:t>try/except</a:t>
            </a:r>
            <a:r>
              <a:rPr lang="en"/>
              <a:t> then the program will crash.</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97"/>
          <p:cNvSpPr txBox="1"/>
          <p:nvPr>
            <p:ph type="title"/>
          </p:nvPr>
        </p:nvSpPr>
        <p:spPr>
          <a:xfrm>
            <a:off x="311725" y="196125"/>
            <a:ext cx="3706500" cy="6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Java Exceptions</a:t>
            </a:r>
            <a:endParaRPr sz="2500"/>
          </a:p>
        </p:txBody>
      </p:sp>
      <p:sp>
        <p:nvSpPr>
          <p:cNvPr id="959" name="Google Shape;959;p97"/>
          <p:cNvSpPr txBox="1"/>
          <p:nvPr>
            <p:ph idx="1" type="body"/>
          </p:nvPr>
        </p:nvSpPr>
        <p:spPr>
          <a:xfrm>
            <a:off x="4496875" y="119925"/>
            <a:ext cx="4393500" cy="4764900"/>
          </a:xfrm>
          <a:prstGeom prst="rect">
            <a:avLst/>
          </a:prstGeom>
        </p:spPr>
        <p:txBody>
          <a:bodyPr anchorCtr="0" anchor="ctr"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
              <a:t>In Python, we saw lots of different kinds of </a:t>
            </a:r>
            <a:r>
              <a:rPr b="1" i="1" lang="en">
                <a:solidFill>
                  <a:srgbClr val="FF0000"/>
                </a:solidFill>
              </a:rPr>
              <a:t>errors</a:t>
            </a:r>
            <a:r>
              <a:rPr lang="en"/>
              <a:t>, e.g.</a:t>
            </a:r>
            <a:endParaRPr/>
          </a:p>
          <a:p>
            <a:pPr indent="-298450" lvl="1" marL="914400" rtl="0" algn="l">
              <a:lnSpc>
                <a:spcPct val="100000"/>
              </a:lnSpc>
              <a:spcBef>
                <a:spcPts val="0"/>
              </a:spcBef>
              <a:spcAft>
                <a:spcPts val="0"/>
              </a:spcAft>
              <a:buSzPts val="1100"/>
              <a:buChar char="○"/>
            </a:pPr>
            <a:r>
              <a:rPr lang="en"/>
              <a:t>Trying to convert a non-numeric string into an integer raises a </a:t>
            </a:r>
            <a:r>
              <a:rPr lang="en">
                <a:solidFill>
                  <a:srgbClr val="FF0000"/>
                </a:solidFill>
                <a:latin typeface="Courier New"/>
                <a:ea typeface="Courier New"/>
                <a:cs typeface="Courier New"/>
                <a:sym typeface="Courier New"/>
              </a:rPr>
              <a:t>ValueError</a:t>
            </a:r>
            <a:r>
              <a:rPr lang="en"/>
              <a:t>.</a:t>
            </a:r>
            <a:endParaRPr/>
          </a:p>
          <a:p>
            <a:pPr indent="-298450" lvl="1" marL="914400" rtl="0" algn="l">
              <a:lnSpc>
                <a:spcPct val="100000"/>
              </a:lnSpc>
              <a:spcBef>
                <a:spcPts val="0"/>
              </a:spcBef>
              <a:spcAft>
                <a:spcPts val="0"/>
              </a:spcAft>
              <a:buSzPts val="1100"/>
              <a:buChar char="○"/>
            </a:pPr>
            <a:r>
              <a:rPr lang="en"/>
              <a:t>Trying to index into an integer raises a </a:t>
            </a:r>
            <a:r>
              <a:rPr lang="en">
                <a:solidFill>
                  <a:srgbClr val="FF0000"/>
                </a:solidFill>
                <a:latin typeface="Courier New"/>
                <a:ea typeface="Courier New"/>
                <a:cs typeface="Courier New"/>
                <a:sym typeface="Courier New"/>
              </a:rPr>
              <a:t>TypeError</a:t>
            </a:r>
            <a:r>
              <a:rPr lang="en"/>
              <a:t>.</a:t>
            </a:r>
            <a:endParaRPr/>
          </a:p>
          <a:p>
            <a:pPr indent="-298450" lvl="1" marL="914400" rtl="0" algn="l">
              <a:lnSpc>
                <a:spcPct val="100000"/>
              </a:lnSpc>
              <a:spcBef>
                <a:spcPts val="0"/>
              </a:spcBef>
              <a:spcAft>
                <a:spcPts val="0"/>
              </a:spcAft>
              <a:buSzPts val="1100"/>
              <a:buChar char="○"/>
            </a:pPr>
            <a:r>
              <a:rPr lang="en"/>
              <a:t>Trying to access an invalid index in a list raises an </a:t>
            </a:r>
            <a:r>
              <a:rPr lang="en">
                <a:solidFill>
                  <a:srgbClr val="FF0000"/>
                </a:solidFill>
                <a:latin typeface="Courier New"/>
                <a:ea typeface="Courier New"/>
                <a:cs typeface="Courier New"/>
                <a:sym typeface="Courier New"/>
              </a:rPr>
              <a:t>IndexError</a:t>
            </a:r>
            <a:r>
              <a:rPr lang="en"/>
              <a:t>.</a:t>
            </a:r>
            <a:endParaRPr/>
          </a:p>
          <a:p>
            <a:pPr indent="-298450" lvl="1" marL="914400" rtl="0" algn="l">
              <a:lnSpc>
                <a:spcPct val="100000"/>
              </a:lnSpc>
              <a:spcBef>
                <a:spcPts val="0"/>
              </a:spcBef>
              <a:spcAft>
                <a:spcPts val="0"/>
              </a:spcAft>
              <a:buSzPts val="1100"/>
              <a:buChar char="○"/>
            </a:pPr>
            <a:r>
              <a:rPr lang="en"/>
              <a:t>Trying to open a file that doesn't exist raises a </a:t>
            </a:r>
            <a:r>
              <a:rPr lang="en">
                <a:solidFill>
                  <a:srgbClr val="FF0000"/>
                </a:solidFill>
                <a:latin typeface="Courier New"/>
                <a:ea typeface="Courier New"/>
                <a:cs typeface="Courier New"/>
                <a:sym typeface="Courier New"/>
              </a:rPr>
              <a:t>FileNotFoundError</a:t>
            </a:r>
            <a:r>
              <a:rPr lang="en"/>
              <a:t>.</a:t>
            </a:r>
            <a:endParaRPr/>
          </a:p>
          <a:p>
            <a:pPr indent="-311150" lvl="0" marL="457200" rtl="0" algn="l">
              <a:lnSpc>
                <a:spcPct val="100000"/>
              </a:lnSpc>
              <a:spcBef>
                <a:spcPts val="0"/>
              </a:spcBef>
              <a:spcAft>
                <a:spcPts val="0"/>
              </a:spcAft>
              <a:buSzPts val="1300"/>
              <a:buChar char="●"/>
            </a:pPr>
            <a:r>
              <a:rPr lang="en"/>
              <a:t>In Java these types of errors are called </a:t>
            </a:r>
            <a:r>
              <a:rPr b="1" i="1" lang="en">
                <a:solidFill>
                  <a:srgbClr val="FF0000"/>
                </a:solidFill>
              </a:rPr>
              <a:t>exceptions</a:t>
            </a:r>
            <a:r>
              <a:rPr lang="en"/>
              <a:t>.</a:t>
            </a:r>
            <a:endParaRPr/>
          </a:p>
          <a:p>
            <a:pPr indent="-298450" lvl="1" marL="914400" rtl="0" algn="l">
              <a:lnSpc>
                <a:spcPct val="100000"/>
              </a:lnSpc>
              <a:spcBef>
                <a:spcPts val="0"/>
              </a:spcBef>
              <a:spcAft>
                <a:spcPts val="0"/>
              </a:spcAft>
              <a:buSzPts val="1100"/>
              <a:buChar char="○"/>
            </a:pPr>
            <a:r>
              <a:rPr lang="en"/>
              <a:t>Specifically, trying to read non-numeric input from the user as an integer causes an </a:t>
            </a:r>
            <a:r>
              <a:rPr lang="en">
                <a:solidFill>
                  <a:srgbClr val="FF0000"/>
                </a:solidFill>
                <a:latin typeface="Courier New"/>
                <a:ea typeface="Courier New"/>
                <a:cs typeface="Courier New"/>
                <a:sym typeface="Courier New"/>
              </a:rPr>
              <a:t>InputMismatchException</a:t>
            </a:r>
            <a:r>
              <a:rPr lang="en"/>
              <a:t>.</a:t>
            </a:r>
            <a:endParaRPr/>
          </a:p>
          <a:p>
            <a:pPr indent="-298450" lvl="1" marL="914400" rtl="0" algn="l">
              <a:lnSpc>
                <a:spcPct val="100000"/>
              </a:lnSpc>
              <a:spcBef>
                <a:spcPts val="0"/>
              </a:spcBef>
              <a:spcAft>
                <a:spcPts val="0"/>
              </a:spcAft>
              <a:buSzPts val="1100"/>
              <a:buChar char="○"/>
            </a:pPr>
            <a:r>
              <a:rPr lang="en"/>
              <a:t>You may have seen other exceptions before, including </a:t>
            </a:r>
            <a:r>
              <a:rPr lang="en">
                <a:solidFill>
                  <a:srgbClr val="FF0000"/>
                </a:solidFill>
                <a:latin typeface="Courier New"/>
                <a:ea typeface="Courier New"/>
                <a:cs typeface="Courier New"/>
                <a:sym typeface="Courier New"/>
              </a:rPr>
              <a:t>IndexOutOfBoundsException</a:t>
            </a:r>
            <a:r>
              <a:rPr lang="en">
                <a:solidFill>
                  <a:srgbClr val="FF0000"/>
                </a:solidFill>
              </a:rPr>
              <a:t> </a:t>
            </a:r>
            <a:r>
              <a:rPr lang="en"/>
              <a:t>and </a:t>
            </a:r>
            <a:r>
              <a:rPr lang="en">
                <a:solidFill>
                  <a:srgbClr val="FF0000"/>
                </a:solidFill>
                <a:latin typeface="Courier New"/>
                <a:ea typeface="Courier New"/>
                <a:cs typeface="Courier New"/>
                <a:sym typeface="Courier New"/>
              </a:rPr>
              <a:t>NullPointerException</a:t>
            </a:r>
            <a:r>
              <a:rPr lang="en"/>
              <a:t>.</a:t>
            </a:r>
            <a:endParaRPr/>
          </a:p>
          <a:p>
            <a:pPr indent="-311150" lvl="0" marL="457200" rtl="0" algn="l">
              <a:lnSpc>
                <a:spcPct val="100000"/>
              </a:lnSpc>
              <a:spcBef>
                <a:spcPts val="0"/>
              </a:spcBef>
              <a:spcAft>
                <a:spcPts val="0"/>
              </a:spcAft>
              <a:buSzPts val="1300"/>
              <a:buChar char="●"/>
            </a:pPr>
            <a:r>
              <a:rPr lang="en"/>
              <a:t>Java code that causes an exception is said to </a:t>
            </a:r>
            <a:r>
              <a:rPr b="1" i="1" lang="en">
                <a:solidFill>
                  <a:srgbClr val="FF0000"/>
                </a:solidFill>
              </a:rPr>
              <a:t>throw</a:t>
            </a:r>
            <a:r>
              <a:rPr lang="en">
                <a:solidFill>
                  <a:srgbClr val="FF0000"/>
                </a:solidFill>
              </a:rPr>
              <a:t> </a:t>
            </a:r>
            <a:r>
              <a:rPr lang="en"/>
              <a:t>the exception.</a:t>
            </a:r>
            <a:endParaRPr/>
          </a:p>
          <a:p>
            <a:pPr indent="-311150" lvl="0" marL="457200" rtl="0" algn="l">
              <a:lnSpc>
                <a:spcPct val="100000"/>
              </a:lnSpc>
              <a:spcBef>
                <a:spcPts val="0"/>
              </a:spcBef>
              <a:spcAft>
                <a:spcPts val="0"/>
              </a:spcAft>
              <a:buSzPts val="1300"/>
              <a:buChar char="●"/>
            </a:pPr>
            <a:r>
              <a:rPr lang="en"/>
              <a:t>As with Python, if nothing is done to handle the error, your program will </a:t>
            </a:r>
            <a:r>
              <a:rPr b="1" i="1" lang="en">
                <a:solidFill>
                  <a:srgbClr val="FF0000"/>
                </a:solidFill>
              </a:rPr>
              <a:t>crash</a:t>
            </a:r>
            <a:r>
              <a:rPr lang="en"/>
              <a:t>. </a:t>
            </a:r>
            <a:endParaRPr/>
          </a:p>
          <a:p>
            <a:pPr indent="-298450" lvl="1" marL="914400" rtl="0" algn="l">
              <a:lnSpc>
                <a:spcPct val="100000"/>
              </a:lnSpc>
              <a:spcBef>
                <a:spcPts val="0"/>
              </a:spcBef>
              <a:spcAft>
                <a:spcPts val="0"/>
              </a:spcAft>
              <a:buSzPts val="1100"/>
              <a:buChar char="○"/>
            </a:pPr>
            <a:r>
              <a:rPr lang="en"/>
              <a:t>In Python, we used </a:t>
            </a:r>
            <a:r>
              <a:rPr lang="en">
                <a:solidFill>
                  <a:srgbClr val="FF0000"/>
                </a:solidFill>
                <a:latin typeface="Courier New"/>
                <a:ea typeface="Courier New"/>
                <a:cs typeface="Courier New"/>
                <a:sym typeface="Courier New"/>
              </a:rPr>
              <a:t>try</a:t>
            </a:r>
            <a:r>
              <a:rPr lang="en"/>
              <a:t>/</a:t>
            </a:r>
            <a:r>
              <a:rPr lang="en">
                <a:solidFill>
                  <a:srgbClr val="FF0000"/>
                </a:solidFill>
                <a:latin typeface="Courier New"/>
                <a:ea typeface="Courier New"/>
                <a:cs typeface="Courier New"/>
                <a:sym typeface="Courier New"/>
              </a:rPr>
              <a:t>except</a:t>
            </a:r>
            <a:r>
              <a:rPr lang="en"/>
              <a:t> to handle errors that were raised.</a:t>
            </a:r>
            <a:endParaRPr/>
          </a:p>
          <a:p>
            <a:pPr indent="-298450" lvl="1" marL="914400" rtl="0" algn="l">
              <a:lnSpc>
                <a:spcPct val="100000"/>
              </a:lnSpc>
              <a:spcBef>
                <a:spcPts val="0"/>
              </a:spcBef>
              <a:spcAft>
                <a:spcPts val="0"/>
              </a:spcAft>
              <a:buSzPts val="1100"/>
              <a:buChar char="○"/>
            </a:pPr>
            <a:r>
              <a:rPr lang="en"/>
              <a:t>In Java, </a:t>
            </a:r>
            <a:r>
              <a:rPr lang="en">
                <a:solidFill>
                  <a:srgbClr val="FF0000"/>
                </a:solidFill>
                <a:latin typeface="Courier New"/>
                <a:ea typeface="Courier New"/>
                <a:cs typeface="Courier New"/>
                <a:sym typeface="Courier New"/>
              </a:rPr>
              <a:t>try</a:t>
            </a:r>
            <a:r>
              <a:rPr lang="en"/>
              <a:t>/</a:t>
            </a:r>
            <a:r>
              <a:rPr lang="en">
                <a:solidFill>
                  <a:srgbClr val="FF0000"/>
                </a:solidFill>
                <a:latin typeface="Courier New"/>
                <a:ea typeface="Courier New"/>
                <a:cs typeface="Courier New"/>
                <a:sym typeface="Courier New"/>
              </a:rPr>
              <a:t>catch</a:t>
            </a:r>
            <a:r>
              <a:rPr lang="en"/>
              <a:t> works almost exactly the same way. One notable difference is that the catch </a:t>
            </a:r>
            <a:r>
              <a:rPr b="1" i="1" lang="en">
                <a:solidFill>
                  <a:srgbClr val="FF0000"/>
                </a:solidFill>
              </a:rPr>
              <a:t>must</a:t>
            </a:r>
            <a:r>
              <a:rPr lang="en">
                <a:solidFill>
                  <a:srgbClr val="FF0000"/>
                </a:solidFill>
              </a:rPr>
              <a:t> </a:t>
            </a:r>
            <a:r>
              <a:rPr lang="en"/>
              <a:t>specify the </a:t>
            </a:r>
            <a:r>
              <a:rPr b="1" i="1" lang="en">
                <a:solidFill>
                  <a:srgbClr val="FF0000"/>
                </a:solidFill>
              </a:rPr>
              <a:t>type </a:t>
            </a:r>
            <a:r>
              <a:rPr lang="en"/>
              <a:t>of exception that it handles.</a:t>
            </a:r>
            <a:endParaRPr/>
          </a:p>
        </p:txBody>
      </p:sp>
      <p:sp>
        <p:nvSpPr>
          <p:cNvPr id="960" name="Google Shape;960;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1" name="Google Shape;961;p97"/>
          <p:cNvSpPr txBox="1"/>
          <p:nvPr>
            <p:ph idx="2" type="body"/>
          </p:nvPr>
        </p:nvSpPr>
        <p:spPr>
          <a:xfrm>
            <a:off x="315425" y="2313150"/>
            <a:ext cx="3706500" cy="16626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098658"/>
                </a:solidFill>
                <a:latin typeface="Consolas"/>
                <a:ea typeface="Consolas"/>
                <a:cs typeface="Consolas"/>
                <a:sym typeface="Consolas"/>
              </a:rPr>
              <a:t>1</a:t>
            </a:r>
            <a:r>
              <a:rPr lang="en" sz="1050">
                <a:solidFill>
                  <a:srgbClr val="000000"/>
                </a:solidFill>
                <a:latin typeface="Consolas"/>
                <a:ea typeface="Consolas"/>
                <a:cs typeface="Consolas"/>
                <a:sym typeface="Consolas"/>
              </a:rPr>
              <a:t>  </a:t>
            </a:r>
            <a:r>
              <a:rPr lang="en" sz="1050">
                <a:solidFill>
                  <a:srgbClr val="267F99"/>
                </a:solidFill>
                <a:latin typeface="Consolas"/>
                <a:ea typeface="Consolas"/>
                <a:cs typeface="Consolas"/>
                <a:sym typeface="Consolas"/>
              </a:rPr>
              <a:t>Scanner</a:t>
            </a:r>
            <a:r>
              <a:rPr lang="en" sz="1050">
                <a:solidFill>
                  <a:srgbClr val="000000"/>
                </a:solidFill>
                <a:latin typeface="Consolas"/>
                <a:ea typeface="Consolas"/>
                <a:cs typeface="Consolas"/>
                <a:sym typeface="Consolas"/>
              </a:rPr>
              <a:t> </a:t>
            </a:r>
            <a:r>
              <a:rPr lang="en" sz="1050">
                <a:solidFill>
                  <a:srgbClr val="001080"/>
                </a:solidFill>
                <a:latin typeface="Consolas"/>
                <a:ea typeface="Consolas"/>
                <a:cs typeface="Consolas"/>
                <a:sym typeface="Consolas"/>
              </a:rPr>
              <a:t>scanner</a:t>
            </a:r>
            <a:r>
              <a:rPr lang="en" sz="1050">
                <a:solidFill>
                  <a:srgbClr val="000000"/>
                </a:solidFill>
                <a:latin typeface="Consolas"/>
                <a:ea typeface="Consolas"/>
                <a:cs typeface="Consolas"/>
                <a:sym typeface="Consolas"/>
              </a:rPr>
              <a:t> = </a:t>
            </a:r>
            <a:r>
              <a:rPr lang="en" sz="1050">
                <a:solidFill>
                  <a:srgbClr val="AF00DB"/>
                </a:solidFill>
                <a:latin typeface="Consolas"/>
                <a:ea typeface="Consolas"/>
                <a:cs typeface="Consolas"/>
                <a:sym typeface="Consolas"/>
              </a:rPr>
              <a:t>new</a:t>
            </a:r>
            <a:r>
              <a:rPr lang="en" sz="1050">
                <a:solidFill>
                  <a:srgbClr val="000000"/>
                </a:solidFill>
                <a:latin typeface="Consolas"/>
                <a:ea typeface="Consolas"/>
                <a:cs typeface="Consolas"/>
                <a:sym typeface="Consolas"/>
              </a:rPr>
              <a:t> </a:t>
            </a:r>
            <a:r>
              <a:rPr lang="en" sz="1050">
                <a:solidFill>
                  <a:srgbClr val="795E26"/>
                </a:solidFill>
                <a:latin typeface="Consolas"/>
                <a:ea typeface="Consolas"/>
                <a:cs typeface="Consolas"/>
                <a:sym typeface="Consolas"/>
              </a:rPr>
              <a:t>Scanner</a:t>
            </a:r>
            <a:r>
              <a:rPr lang="en" sz="1050">
                <a:solidFill>
                  <a:srgbClr val="000000"/>
                </a:solidFill>
                <a:latin typeface="Consolas"/>
                <a:ea typeface="Consolas"/>
                <a:cs typeface="Consolas"/>
                <a:sym typeface="Consolas"/>
              </a:rPr>
              <a:t>(</a:t>
            </a:r>
            <a:r>
              <a:rPr lang="en" sz="1050">
                <a:solidFill>
                  <a:srgbClr val="001080"/>
                </a:solidFill>
                <a:latin typeface="Consolas"/>
                <a:ea typeface="Consolas"/>
                <a:cs typeface="Consolas"/>
                <a:sym typeface="Consolas"/>
              </a:rPr>
              <a:t>System</a:t>
            </a:r>
            <a:r>
              <a:rPr lang="en" sz="1050">
                <a:solidFill>
                  <a:srgbClr val="000000"/>
                </a:solidFill>
                <a:latin typeface="Consolas"/>
                <a:ea typeface="Consolas"/>
                <a:cs typeface="Consolas"/>
                <a:sym typeface="Consolas"/>
              </a:rPr>
              <a:t>.</a:t>
            </a:r>
            <a:r>
              <a:rPr lang="en" sz="1050">
                <a:solidFill>
                  <a:srgbClr val="001080"/>
                </a:solidFill>
                <a:latin typeface="Consolas"/>
                <a:ea typeface="Consolas"/>
                <a:cs typeface="Consolas"/>
                <a:sym typeface="Consolas"/>
              </a:rPr>
              <a:t>in</a:t>
            </a:r>
            <a:r>
              <a:rPr lang="en" sz="1050">
                <a:solidFill>
                  <a:srgbClr val="000000"/>
                </a:solidFill>
                <a:latin typeface="Consolas"/>
                <a:ea typeface="Consolas"/>
                <a:cs typeface="Consolas"/>
                <a:sym typeface="Consolas"/>
              </a:rPr>
              <a:t>);</a:t>
            </a:r>
            <a:endParaRPr sz="1050">
              <a:solidFill>
                <a:srgbClr val="000000"/>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098658"/>
                </a:solidFill>
                <a:latin typeface="Consolas"/>
                <a:ea typeface="Consolas"/>
                <a:cs typeface="Consolas"/>
                <a:sym typeface="Consolas"/>
              </a:rPr>
              <a:t>2</a:t>
            </a:r>
            <a:r>
              <a:rPr lang="en" sz="1050">
                <a:solidFill>
                  <a:srgbClr val="000000"/>
                </a:solidFill>
                <a:latin typeface="Consolas"/>
                <a:ea typeface="Consolas"/>
                <a:cs typeface="Consolas"/>
                <a:sym typeface="Consolas"/>
              </a:rPr>
              <a:t>  </a:t>
            </a:r>
            <a:r>
              <a:rPr lang="en" sz="1050">
                <a:solidFill>
                  <a:srgbClr val="AF00DB"/>
                </a:solidFill>
                <a:latin typeface="Consolas"/>
                <a:ea typeface="Consolas"/>
                <a:cs typeface="Consolas"/>
                <a:sym typeface="Consolas"/>
              </a:rPr>
              <a:t>try</a:t>
            </a:r>
            <a:r>
              <a:rPr lang="en" sz="1050">
                <a:solidFill>
                  <a:srgbClr val="000000"/>
                </a:solidFill>
                <a:latin typeface="Consolas"/>
                <a:ea typeface="Consolas"/>
                <a:cs typeface="Consolas"/>
                <a:sym typeface="Consolas"/>
              </a:rPr>
              <a:t> {</a:t>
            </a:r>
            <a:endParaRPr sz="1050">
              <a:solidFill>
                <a:srgbClr val="000000"/>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098658"/>
                </a:solidFill>
                <a:latin typeface="Consolas"/>
                <a:ea typeface="Consolas"/>
                <a:cs typeface="Consolas"/>
                <a:sym typeface="Consolas"/>
              </a:rPr>
              <a:t>3</a:t>
            </a:r>
            <a:r>
              <a:rPr lang="en" sz="1050">
                <a:solidFill>
                  <a:srgbClr val="000000"/>
                </a:solidFill>
                <a:latin typeface="Consolas"/>
                <a:ea typeface="Consolas"/>
                <a:cs typeface="Consolas"/>
                <a:sym typeface="Consolas"/>
              </a:rPr>
              <a:t>    </a:t>
            </a:r>
            <a:r>
              <a:rPr lang="en" sz="1050">
                <a:solidFill>
                  <a:srgbClr val="001080"/>
                </a:solidFill>
                <a:latin typeface="Consolas"/>
                <a:ea typeface="Consolas"/>
                <a:cs typeface="Consolas"/>
                <a:sym typeface="Consolas"/>
              </a:rPr>
              <a:t>System</a:t>
            </a:r>
            <a:r>
              <a:rPr lang="en" sz="1050">
                <a:solidFill>
                  <a:srgbClr val="000000"/>
                </a:solidFill>
                <a:latin typeface="Consolas"/>
                <a:ea typeface="Consolas"/>
                <a:cs typeface="Consolas"/>
                <a:sym typeface="Consolas"/>
              </a:rPr>
              <a:t>.</a:t>
            </a:r>
            <a:r>
              <a:rPr lang="en" sz="1050">
                <a:solidFill>
                  <a:srgbClr val="001080"/>
                </a:solidFill>
                <a:latin typeface="Consolas"/>
                <a:ea typeface="Consolas"/>
                <a:cs typeface="Consolas"/>
                <a:sym typeface="Consolas"/>
              </a:rPr>
              <a:t>out</a:t>
            </a:r>
            <a:r>
              <a:rPr lang="en" sz="1050">
                <a:solidFill>
                  <a:srgbClr val="000000"/>
                </a:solidFill>
                <a:latin typeface="Consolas"/>
                <a:ea typeface="Consolas"/>
                <a:cs typeface="Consolas"/>
                <a:sym typeface="Consolas"/>
              </a:rPr>
              <a:t>.</a:t>
            </a:r>
            <a:r>
              <a:rPr lang="en" sz="1050">
                <a:solidFill>
                  <a:srgbClr val="795E26"/>
                </a:solidFill>
                <a:latin typeface="Consolas"/>
                <a:ea typeface="Consolas"/>
                <a:cs typeface="Consolas"/>
                <a:sym typeface="Consolas"/>
              </a:rPr>
              <a:t>print</a:t>
            </a:r>
            <a:r>
              <a:rPr lang="en" sz="1050">
                <a:solidFill>
                  <a:srgbClr val="000000"/>
                </a:solidFill>
                <a:latin typeface="Consolas"/>
                <a:ea typeface="Consolas"/>
                <a:cs typeface="Consolas"/>
                <a:sym typeface="Consolas"/>
              </a:rPr>
              <a:t>(</a:t>
            </a:r>
            <a:r>
              <a:rPr lang="en" sz="1050">
                <a:solidFill>
                  <a:srgbClr val="A31515"/>
                </a:solidFill>
                <a:latin typeface="Consolas"/>
                <a:ea typeface="Consolas"/>
                <a:cs typeface="Consolas"/>
                <a:sym typeface="Consolas"/>
              </a:rPr>
              <a:t>"Enter a number: "</a:t>
            </a:r>
            <a:r>
              <a:rPr lang="en" sz="1050">
                <a:solidFill>
                  <a:srgbClr val="000000"/>
                </a:solidFill>
                <a:latin typeface="Consolas"/>
                <a:ea typeface="Consolas"/>
                <a:cs typeface="Consolas"/>
                <a:sym typeface="Consolas"/>
              </a:rPr>
              <a:t>);</a:t>
            </a:r>
            <a:endParaRPr sz="1050">
              <a:solidFill>
                <a:srgbClr val="000000"/>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098658"/>
                </a:solidFill>
                <a:latin typeface="Consolas"/>
                <a:ea typeface="Consolas"/>
                <a:cs typeface="Consolas"/>
                <a:sym typeface="Consolas"/>
              </a:rPr>
              <a:t>4</a:t>
            </a:r>
            <a:r>
              <a:rPr lang="en" sz="1050">
                <a:solidFill>
                  <a:srgbClr val="000000"/>
                </a:solidFill>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solidFill>
                  <a:srgbClr val="000000"/>
                </a:solidFill>
                <a:latin typeface="Consolas"/>
                <a:ea typeface="Consolas"/>
                <a:cs typeface="Consolas"/>
                <a:sym typeface="Consolas"/>
              </a:rPr>
              <a:t> </a:t>
            </a:r>
            <a:r>
              <a:rPr lang="en" sz="1050">
                <a:solidFill>
                  <a:srgbClr val="001080"/>
                </a:solidFill>
                <a:latin typeface="Consolas"/>
                <a:ea typeface="Consolas"/>
                <a:cs typeface="Consolas"/>
                <a:sym typeface="Consolas"/>
              </a:rPr>
              <a:t>x</a:t>
            </a:r>
            <a:r>
              <a:rPr lang="en" sz="1050">
                <a:solidFill>
                  <a:srgbClr val="000000"/>
                </a:solidFill>
                <a:latin typeface="Consolas"/>
                <a:ea typeface="Consolas"/>
                <a:cs typeface="Consolas"/>
                <a:sym typeface="Consolas"/>
              </a:rPr>
              <a:t> = </a:t>
            </a:r>
            <a:r>
              <a:rPr lang="en" sz="1050">
                <a:solidFill>
                  <a:srgbClr val="001080"/>
                </a:solidFill>
                <a:latin typeface="Consolas"/>
                <a:ea typeface="Consolas"/>
                <a:cs typeface="Consolas"/>
                <a:sym typeface="Consolas"/>
              </a:rPr>
              <a:t>scanner</a:t>
            </a:r>
            <a:r>
              <a:rPr lang="en" sz="1050">
                <a:solidFill>
                  <a:srgbClr val="000000"/>
                </a:solidFill>
                <a:latin typeface="Consolas"/>
                <a:ea typeface="Consolas"/>
                <a:cs typeface="Consolas"/>
                <a:sym typeface="Consolas"/>
              </a:rPr>
              <a:t>.</a:t>
            </a:r>
            <a:r>
              <a:rPr lang="en" sz="1050">
                <a:solidFill>
                  <a:srgbClr val="795E26"/>
                </a:solidFill>
                <a:latin typeface="Consolas"/>
                <a:ea typeface="Consolas"/>
                <a:cs typeface="Consolas"/>
                <a:sym typeface="Consolas"/>
              </a:rPr>
              <a:t>nextInt</a:t>
            </a:r>
            <a:r>
              <a:rPr lang="en" sz="1050">
                <a:solidFill>
                  <a:srgbClr val="000000"/>
                </a:solidFill>
                <a:latin typeface="Consolas"/>
                <a:ea typeface="Consolas"/>
                <a:cs typeface="Consolas"/>
                <a:sym typeface="Consolas"/>
              </a:rPr>
              <a:t>();</a:t>
            </a:r>
            <a:endParaRPr sz="1050">
              <a:solidFill>
                <a:srgbClr val="000000"/>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098658"/>
                </a:solidFill>
                <a:latin typeface="Consolas"/>
                <a:ea typeface="Consolas"/>
                <a:cs typeface="Consolas"/>
                <a:sym typeface="Consolas"/>
              </a:rPr>
              <a:t>5</a:t>
            </a:r>
            <a:r>
              <a:rPr lang="en" sz="1050">
                <a:solidFill>
                  <a:srgbClr val="000000"/>
                </a:solidFill>
                <a:latin typeface="Consolas"/>
                <a:ea typeface="Consolas"/>
                <a:cs typeface="Consolas"/>
                <a:sym typeface="Consolas"/>
              </a:rPr>
              <a:t>  } </a:t>
            </a:r>
            <a:r>
              <a:rPr lang="en" sz="1050">
                <a:solidFill>
                  <a:srgbClr val="AF00DB"/>
                </a:solidFill>
                <a:latin typeface="Consolas"/>
                <a:ea typeface="Consolas"/>
                <a:cs typeface="Consolas"/>
                <a:sym typeface="Consolas"/>
              </a:rPr>
              <a:t>catch</a:t>
            </a:r>
            <a:r>
              <a:rPr lang="en" sz="1050">
                <a:solidFill>
                  <a:srgbClr val="000000"/>
                </a:solidFill>
                <a:latin typeface="Consolas"/>
                <a:ea typeface="Consolas"/>
                <a:cs typeface="Consolas"/>
                <a:sym typeface="Consolas"/>
              </a:rPr>
              <a:t>(</a:t>
            </a:r>
            <a:r>
              <a:rPr lang="en" sz="1050">
                <a:solidFill>
                  <a:srgbClr val="267F99"/>
                </a:solidFill>
                <a:latin typeface="Consolas"/>
                <a:ea typeface="Consolas"/>
                <a:cs typeface="Consolas"/>
                <a:sym typeface="Consolas"/>
              </a:rPr>
              <a:t>InputMismatchException</a:t>
            </a:r>
            <a:r>
              <a:rPr lang="en" sz="1050">
                <a:solidFill>
                  <a:srgbClr val="000000"/>
                </a:solidFill>
                <a:latin typeface="Consolas"/>
                <a:ea typeface="Consolas"/>
                <a:cs typeface="Consolas"/>
                <a:sym typeface="Consolas"/>
              </a:rPr>
              <a:t> </a:t>
            </a:r>
            <a:r>
              <a:rPr lang="en" sz="1050">
                <a:solidFill>
                  <a:srgbClr val="001080"/>
                </a:solidFill>
                <a:latin typeface="Consolas"/>
                <a:ea typeface="Consolas"/>
                <a:cs typeface="Consolas"/>
                <a:sym typeface="Consolas"/>
              </a:rPr>
              <a:t>e</a:t>
            </a:r>
            <a:r>
              <a:rPr lang="en" sz="1050">
                <a:solidFill>
                  <a:srgbClr val="000000"/>
                </a:solidFill>
                <a:latin typeface="Consolas"/>
                <a:ea typeface="Consolas"/>
                <a:cs typeface="Consolas"/>
                <a:sym typeface="Consolas"/>
              </a:rPr>
              <a:t>) {</a:t>
            </a:r>
            <a:endParaRPr sz="1050">
              <a:solidFill>
                <a:srgbClr val="000000"/>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098658"/>
                </a:solidFill>
                <a:latin typeface="Consolas"/>
                <a:ea typeface="Consolas"/>
                <a:cs typeface="Consolas"/>
                <a:sym typeface="Consolas"/>
              </a:rPr>
              <a:t>6</a:t>
            </a:r>
            <a:r>
              <a:rPr lang="en" sz="1050">
                <a:solidFill>
                  <a:srgbClr val="000000"/>
                </a:solidFill>
                <a:latin typeface="Consolas"/>
                <a:ea typeface="Consolas"/>
                <a:cs typeface="Consolas"/>
                <a:sym typeface="Consolas"/>
              </a:rPr>
              <a:t>    </a:t>
            </a:r>
            <a:r>
              <a:rPr lang="en" sz="1050">
                <a:solidFill>
                  <a:srgbClr val="001080"/>
                </a:solidFill>
                <a:latin typeface="Consolas"/>
                <a:ea typeface="Consolas"/>
                <a:cs typeface="Consolas"/>
                <a:sym typeface="Consolas"/>
              </a:rPr>
              <a:t>System</a:t>
            </a:r>
            <a:r>
              <a:rPr lang="en" sz="1050">
                <a:solidFill>
                  <a:srgbClr val="000000"/>
                </a:solidFill>
                <a:latin typeface="Consolas"/>
                <a:ea typeface="Consolas"/>
                <a:cs typeface="Consolas"/>
                <a:sym typeface="Consolas"/>
              </a:rPr>
              <a:t>.</a:t>
            </a:r>
            <a:r>
              <a:rPr lang="en" sz="1050">
                <a:solidFill>
                  <a:srgbClr val="001080"/>
                </a:solidFill>
                <a:latin typeface="Consolas"/>
                <a:ea typeface="Consolas"/>
                <a:cs typeface="Consolas"/>
                <a:sym typeface="Consolas"/>
              </a:rPr>
              <a:t>out</a:t>
            </a:r>
            <a:r>
              <a:rPr lang="en" sz="1050">
                <a:solidFill>
                  <a:srgbClr val="000000"/>
                </a:solidFill>
                <a:latin typeface="Consolas"/>
                <a:ea typeface="Consolas"/>
                <a:cs typeface="Consolas"/>
                <a:sym typeface="Consolas"/>
              </a:rPr>
              <a:t>.</a:t>
            </a:r>
            <a:r>
              <a:rPr lang="en" sz="1050">
                <a:solidFill>
                  <a:srgbClr val="795E26"/>
                </a:solidFill>
                <a:latin typeface="Consolas"/>
                <a:ea typeface="Consolas"/>
                <a:cs typeface="Consolas"/>
                <a:sym typeface="Consolas"/>
              </a:rPr>
              <a:t>println</a:t>
            </a:r>
            <a:r>
              <a:rPr lang="en" sz="1050">
                <a:solidFill>
                  <a:srgbClr val="000000"/>
                </a:solidFill>
                <a:latin typeface="Consolas"/>
                <a:ea typeface="Consolas"/>
                <a:cs typeface="Consolas"/>
                <a:sym typeface="Consolas"/>
              </a:rPr>
              <a:t>(</a:t>
            </a:r>
            <a:r>
              <a:rPr lang="en" sz="1050">
                <a:solidFill>
                  <a:srgbClr val="A31515"/>
                </a:solidFill>
                <a:latin typeface="Consolas"/>
                <a:ea typeface="Consolas"/>
                <a:cs typeface="Consolas"/>
                <a:sym typeface="Consolas"/>
              </a:rPr>
              <a:t>"Invalid integer!"</a:t>
            </a:r>
            <a:r>
              <a:rPr lang="en" sz="1050">
                <a:solidFill>
                  <a:srgbClr val="000000"/>
                </a:solidFill>
                <a:latin typeface="Consolas"/>
                <a:ea typeface="Consolas"/>
                <a:cs typeface="Consolas"/>
                <a:sym typeface="Consolas"/>
              </a:rPr>
              <a:t>);</a:t>
            </a:r>
            <a:endParaRPr sz="1050">
              <a:solidFill>
                <a:srgbClr val="000000"/>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098658"/>
                </a:solidFill>
                <a:latin typeface="Consolas"/>
                <a:ea typeface="Consolas"/>
                <a:cs typeface="Consolas"/>
                <a:sym typeface="Consolas"/>
              </a:rPr>
              <a:t>7</a:t>
            </a:r>
            <a:r>
              <a:rPr lang="en" sz="1050">
                <a:solidFill>
                  <a:srgbClr val="000000"/>
                </a:solidFill>
                <a:latin typeface="Consolas"/>
                <a:ea typeface="Consolas"/>
                <a:cs typeface="Consolas"/>
                <a:sym typeface="Consolas"/>
              </a:rPr>
              <a:t>  </a:t>
            </a:r>
            <a:r>
              <a:rPr lang="en" sz="1050">
                <a:solidFill>
                  <a:srgbClr val="000000"/>
                </a:solidFill>
                <a:latin typeface="Consolas"/>
                <a:ea typeface="Consolas"/>
                <a:cs typeface="Consolas"/>
                <a:sym typeface="Consolas"/>
              </a:rPr>
              <a:t>}</a:t>
            </a:r>
            <a:endParaRPr sz="1000">
              <a:solidFill>
                <a:srgbClr val="999999"/>
              </a:solidFill>
              <a:latin typeface="Consolas"/>
              <a:ea typeface="Consolas"/>
              <a:cs typeface="Consolas"/>
              <a:sym typeface="Consolas"/>
            </a:endParaRPr>
          </a:p>
        </p:txBody>
      </p:sp>
      <p:sp>
        <p:nvSpPr>
          <p:cNvPr id="962" name="Google Shape;962;p97"/>
          <p:cNvSpPr txBox="1"/>
          <p:nvPr>
            <p:ph idx="3" type="body"/>
          </p:nvPr>
        </p:nvSpPr>
        <p:spPr>
          <a:xfrm>
            <a:off x="311725" y="801050"/>
            <a:ext cx="3706500" cy="543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Code that may </a:t>
            </a:r>
            <a:r>
              <a:rPr b="1" i="1" lang="en" sz="1200">
                <a:solidFill>
                  <a:srgbClr val="FF0000"/>
                </a:solidFill>
              </a:rPr>
              <a:t>throw</a:t>
            </a:r>
            <a:r>
              <a:rPr lang="en" sz="1200">
                <a:solidFill>
                  <a:srgbClr val="FF0000"/>
                </a:solidFill>
              </a:rPr>
              <a:t> </a:t>
            </a:r>
            <a:r>
              <a:rPr lang="en" sz="1200"/>
              <a:t>an exception will crash your program if the exception is not </a:t>
            </a:r>
            <a:r>
              <a:rPr b="1" i="1" lang="en" sz="1200">
                <a:solidFill>
                  <a:srgbClr val="FF0000"/>
                </a:solidFill>
              </a:rPr>
              <a:t>handled</a:t>
            </a:r>
            <a:r>
              <a:rPr lang="en" sz="1200"/>
              <a:t>.</a:t>
            </a:r>
            <a:endParaRPr sz="1200"/>
          </a:p>
        </p:txBody>
      </p:sp>
      <p:sp>
        <p:nvSpPr>
          <p:cNvPr id="963" name="Google Shape;963;p97"/>
          <p:cNvSpPr/>
          <p:nvPr/>
        </p:nvSpPr>
        <p:spPr>
          <a:xfrm>
            <a:off x="263750" y="2106175"/>
            <a:ext cx="445700" cy="805568"/>
          </a:xfrm>
          <a:custGeom>
            <a:rect b="b" l="l" r="r" t="t"/>
            <a:pathLst>
              <a:path extrusionOk="0" h="38429" w="17828">
                <a:moveTo>
                  <a:pt x="13394" y="0"/>
                </a:moveTo>
                <a:cubicBezTo>
                  <a:pt x="11177" y="3646"/>
                  <a:pt x="-647" y="15470"/>
                  <a:pt x="92" y="21875"/>
                </a:cubicBezTo>
                <a:cubicBezTo>
                  <a:pt x="831" y="28280"/>
                  <a:pt x="14872" y="35670"/>
                  <a:pt x="17828" y="38429"/>
                </a:cubicBezTo>
              </a:path>
            </a:pathLst>
          </a:custGeom>
          <a:noFill/>
          <a:ln cap="flat" cmpd="sng" w="19050">
            <a:solidFill>
              <a:srgbClr val="FF0000"/>
            </a:solidFill>
            <a:prstDash val="solid"/>
            <a:round/>
            <a:headEnd len="med" w="med" type="none"/>
            <a:tailEnd len="med" w="med" type="triangle"/>
          </a:ln>
        </p:spPr>
      </p:sp>
      <p:sp>
        <p:nvSpPr>
          <p:cNvPr id="964" name="Google Shape;964;p97"/>
          <p:cNvSpPr/>
          <p:nvPr/>
        </p:nvSpPr>
        <p:spPr>
          <a:xfrm>
            <a:off x="80125" y="2143125"/>
            <a:ext cx="644100" cy="1160239"/>
          </a:xfrm>
          <a:custGeom>
            <a:rect b="b" l="l" r="r" t="t"/>
            <a:pathLst>
              <a:path extrusionOk="0" h="51140" w="25764">
                <a:moveTo>
                  <a:pt x="12166" y="0"/>
                </a:moveTo>
                <a:cubicBezTo>
                  <a:pt x="10195" y="2956"/>
                  <a:pt x="-1924" y="9214"/>
                  <a:pt x="342" y="17737"/>
                </a:cubicBezTo>
                <a:cubicBezTo>
                  <a:pt x="2608" y="26260"/>
                  <a:pt x="21527" y="45573"/>
                  <a:pt x="25764" y="51140"/>
                </a:cubicBezTo>
              </a:path>
            </a:pathLst>
          </a:custGeom>
          <a:noFill/>
          <a:ln cap="flat" cmpd="sng" w="19050">
            <a:solidFill>
              <a:srgbClr val="FF0000"/>
            </a:solidFill>
            <a:prstDash val="solid"/>
            <a:round/>
            <a:headEnd len="med" w="med" type="none"/>
            <a:tailEnd len="med" w="med" type="triangle"/>
          </a:ln>
        </p:spPr>
      </p:sp>
      <p:sp>
        <p:nvSpPr>
          <p:cNvPr id="965" name="Google Shape;965;p97"/>
          <p:cNvSpPr txBox="1"/>
          <p:nvPr>
            <p:ph idx="3" type="body"/>
          </p:nvPr>
        </p:nvSpPr>
        <p:spPr>
          <a:xfrm>
            <a:off x="315425" y="1463350"/>
            <a:ext cx="3706500" cy="731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The code may be enclosed in the body of a </a:t>
            </a:r>
            <a:r>
              <a:rPr lang="en" sz="1200">
                <a:solidFill>
                  <a:srgbClr val="FF0000"/>
                </a:solidFill>
                <a:latin typeface="Courier New"/>
                <a:ea typeface="Courier New"/>
                <a:cs typeface="Courier New"/>
                <a:sym typeface="Courier New"/>
              </a:rPr>
              <a:t>try</a:t>
            </a:r>
            <a:r>
              <a:rPr lang="en" sz="1200">
                <a:solidFill>
                  <a:srgbClr val="FF0000"/>
                </a:solidFill>
              </a:rPr>
              <a:t> </a:t>
            </a:r>
            <a:r>
              <a:rPr b="1" i="1" lang="en" sz="1200">
                <a:solidFill>
                  <a:srgbClr val="FF0000"/>
                </a:solidFill>
              </a:rPr>
              <a:t>block</a:t>
            </a:r>
            <a:r>
              <a:rPr lang="en" sz="1200"/>
              <a:t>. The </a:t>
            </a:r>
            <a:r>
              <a:rPr lang="en" sz="1200">
                <a:latin typeface="Courier New"/>
                <a:ea typeface="Courier New"/>
                <a:cs typeface="Courier New"/>
                <a:sym typeface="Courier New"/>
              </a:rPr>
              <a:t>try</a:t>
            </a:r>
            <a:r>
              <a:rPr lang="en" sz="1200"/>
              <a:t> must be followed by a </a:t>
            </a:r>
            <a:r>
              <a:rPr lang="en" sz="1200">
                <a:solidFill>
                  <a:srgbClr val="FF0000"/>
                </a:solidFill>
                <a:latin typeface="Courier New"/>
                <a:ea typeface="Courier New"/>
                <a:cs typeface="Courier New"/>
                <a:sym typeface="Courier New"/>
              </a:rPr>
              <a:t>catch</a:t>
            </a:r>
            <a:r>
              <a:rPr lang="en" sz="1200">
                <a:solidFill>
                  <a:srgbClr val="FF0000"/>
                </a:solidFill>
              </a:rPr>
              <a:t> </a:t>
            </a:r>
            <a:r>
              <a:rPr lang="en" sz="1200"/>
              <a:t>that specifies the type of exception it handles.</a:t>
            </a:r>
            <a:endParaRPr sz="1200"/>
          </a:p>
        </p:txBody>
      </p:sp>
      <p:sp>
        <p:nvSpPr>
          <p:cNvPr id="966" name="Google Shape;966;p97"/>
          <p:cNvSpPr/>
          <p:nvPr/>
        </p:nvSpPr>
        <p:spPr>
          <a:xfrm>
            <a:off x="171481" y="3547250"/>
            <a:ext cx="537975" cy="857250"/>
          </a:xfrm>
          <a:custGeom>
            <a:rect b="b" l="l" r="r" t="t"/>
            <a:pathLst>
              <a:path extrusionOk="0" h="34290" w="21519">
                <a:moveTo>
                  <a:pt x="11173" y="34290"/>
                </a:moveTo>
                <a:cubicBezTo>
                  <a:pt x="9350" y="29462"/>
                  <a:pt x="-1489" y="11036"/>
                  <a:pt x="235" y="5321"/>
                </a:cubicBezTo>
                <a:cubicBezTo>
                  <a:pt x="1959" y="-394"/>
                  <a:pt x="17972" y="887"/>
                  <a:pt x="21519" y="0"/>
                </a:cubicBezTo>
              </a:path>
            </a:pathLst>
          </a:custGeom>
          <a:noFill/>
          <a:ln cap="flat" cmpd="sng" w="19050">
            <a:solidFill>
              <a:srgbClr val="FF0000"/>
            </a:solidFill>
            <a:prstDash val="solid"/>
            <a:round/>
            <a:headEnd len="med" w="med" type="none"/>
            <a:tailEnd len="med" w="med" type="triangle"/>
          </a:ln>
        </p:spPr>
      </p:sp>
      <p:sp>
        <p:nvSpPr>
          <p:cNvPr id="967" name="Google Shape;967;p97"/>
          <p:cNvSpPr txBox="1"/>
          <p:nvPr>
            <p:ph idx="3" type="body"/>
          </p:nvPr>
        </p:nvSpPr>
        <p:spPr>
          <a:xfrm>
            <a:off x="315425" y="4094150"/>
            <a:ext cx="3706500" cy="638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The code in the </a:t>
            </a:r>
            <a:r>
              <a:rPr lang="en" sz="1200">
                <a:solidFill>
                  <a:srgbClr val="FF0000"/>
                </a:solidFill>
                <a:latin typeface="Courier New"/>
                <a:ea typeface="Courier New"/>
                <a:cs typeface="Courier New"/>
                <a:sym typeface="Courier New"/>
              </a:rPr>
              <a:t>catch</a:t>
            </a:r>
            <a:r>
              <a:rPr lang="en" sz="1200">
                <a:solidFill>
                  <a:srgbClr val="FF0000"/>
                </a:solidFill>
              </a:rPr>
              <a:t> </a:t>
            </a:r>
            <a:r>
              <a:rPr b="1" i="1" lang="en" sz="1200">
                <a:solidFill>
                  <a:srgbClr val="FF0000"/>
                </a:solidFill>
              </a:rPr>
              <a:t>block</a:t>
            </a:r>
            <a:r>
              <a:rPr lang="en" sz="1200"/>
              <a:t> is executed if</a:t>
            </a:r>
            <a:r>
              <a:rPr lang="en" sz="1200"/>
              <a:t>f</a:t>
            </a:r>
            <a:r>
              <a:rPr lang="en" sz="1200"/>
              <a:t> an exception of a matching type is thrown in the </a:t>
            </a:r>
            <a:r>
              <a:rPr lang="en" sz="1200">
                <a:latin typeface="Courier New"/>
                <a:ea typeface="Courier New"/>
                <a:cs typeface="Courier New"/>
                <a:sym typeface="Courier New"/>
              </a:rPr>
              <a:t>try</a:t>
            </a:r>
            <a:r>
              <a:rPr lang="en" sz="1200"/>
              <a:t> block.</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1000"/>
                                        <p:tgtEl>
                                          <p:spTgt spid="9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1000"/>
                                        <p:tgtEl>
                                          <p:spTgt spid="965"/>
                                        </p:tgtEl>
                                      </p:cBhvr>
                                    </p:animEffect>
                                  </p:childTnLst>
                                </p:cTn>
                              </p:par>
                              <p:par>
                                <p:cTn fill="hold" nodeType="with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1000"/>
                                        <p:tgtEl>
                                          <p:spTgt spid="96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1000"/>
                                        <p:tgtEl>
                                          <p:spTgt spid="96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1000"/>
                                        <p:tgtEl>
                                          <p:spTgt spid="9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1000"/>
                                        <p:tgtEl>
                                          <p:spTgt spid="96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1000"/>
                                        <p:tgtEl>
                                          <p:spTgt spid="9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98"/>
          <p:cNvSpPr txBox="1"/>
          <p:nvPr>
            <p:ph idx="1" type="body"/>
          </p:nvPr>
        </p:nvSpPr>
        <p:spPr>
          <a:xfrm>
            <a:off x="65250" y="731625"/>
            <a:ext cx="89559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Handling errors in Java works a lot like it does in Python. Instead of using </a:t>
            </a:r>
            <a:r>
              <a:rPr lang="en">
                <a:latin typeface="Courier New"/>
                <a:ea typeface="Courier New"/>
                <a:cs typeface="Courier New"/>
                <a:sym typeface="Courier New"/>
              </a:rPr>
              <a:t>try</a:t>
            </a:r>
            <a:r>
              <a:rPr lang="en"/>
              <a:t>/</a:t>
            </a:r>
            <a:r>
              <a:rPr lang="en">
                <a:latin typeface="Courier New"/>
                <a:ea typeface="Courier New"/>
                <a:cs typeface="Courier New"/>
                <a:sym typeface="Courier New"/>
              </a:rPr>
              <a:t>except</a:t>
            </a:r>
            <a:r>
              <a:rPr lang="en"/>
              <a:t>, we will use </a:t>
            </a:r>
            <a:r>
              <a:rPr lang="en">
                <a:latin typeface="Courier New"/>
                <a:ea typeface="Courier New"/>
                <a:cs typeface="Courier New"/>
                <a:sym typeface="Courier New"/>
              </a:rPr>
              <a:t>try</a:t>
            </a:r>
            <a:r>
              <a:rPr lang="en"/>
              <a:t>/</a:t>
            </a:r>
            <a:r>
              <a:rPr lang="en">
                <a:latin typeface="Courier New"/>
                <a:ea typeface="Courier New"/>
                <a:cs typeface="Courier New"/>
                <a:sym typeface="Courier New"/>
              </a:rPr>
              <a:t>catch</a:t>
            </a:r>
            <a:r>
              <a:rPr lang="en"/>
              <a:t> to handle exceptions that may occur. Try it out by modifying your </a:t>
            </a:r>
            <a:r>
              <a:rPr lang="en">
                <a:latin typeface="Courier New"/>
                <a:ea typeface="Courier New"/>
                <a:cs typeface="Courier New"/>
                <a:sym typeface="Courier New"/>
              </a:rPr>
              <a:t>Calculon</a:t>
            </a:r>
            <a:r>
              <a:rPr lang="en"/>
              <a:t> class so that it displays an error if the user enters invalid input to either prompt.</a:t>
            </a:r>
            <a:endParaRPr/>
          </a:p>
        </p:txBody>
      </p:sp>
      <p:sp>
        <p:nvSpPr>
          <p:cNvPr id="973" name="Google Shape;973;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4" name="Google Shape;974;p98"/>
          <p:cNvSpPr txBox="1"/>
          <p:nvPr>
            <p:ph idx="2" type="body"/>
          </p:nvPr>
        </p:nvSpPr>
        <p:spPr>
          <a:xfrm>
            <a:off x="4020475" y="1825275"/>
            <a:ext cx="4799100" cy="2137200"/>
          </a:xfrm>
          <a:prstGeom prst="rect">
            <a:avLst/>
          </a:prstGeom>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Open the </a:t>
            </a:r>
            <a:r>
              <a:rPr lang="en" sz="1500">
                <a:latin typeface="Courier New"/>
                <a:ea typeface="Courier New"/>
                <a:cs typeface="Courier New"/>
                <a:sym typeface="Courier New"/>
              </a:rPr>
              <a:t>Calculon</a:t>
            </a:r>
            <a:r>
              <a:rPr lang="en" sz="1500"/>
              <a:t> class and navigate to the </a:t>
            </a:r>
            <a:r>
              <a:rPr lang="en" sz="1500">
                <a:latin typeface="Courier New"/>
                <a:ea typeface="Courier New"/>
                <a:cs typeface="Courier New"/>
                <a:sym typeface="Courier New"/>
              </a:rPr>
              <a:t>main</a:t>
            </a:r>
            <a:r>
              <a:rPr lang="en" sz="1500"/>
              <a:t> method.</a:t>
            </a:r>
            <a:endParaRPr sz="1500"/>
          </a:p>
          <a:p>
            <a:pPr indent="-311150" lvl="1" marL="914400" rtl="0" algn="l">
              <a:spcBef>
                <a:spcPts val="0"/>
              </a:spcBef>
              <a:spcAft>
                <a:spcPts val="0"/>
              </a:spcAft>
              <a:buSzPts val="1300"/>
              <a:buChar char="○"/>
            </a:pPr>
            <a:r>
              <a:rPr lang="en" sz="1300"/>
              <a:t>Use a </a:t>
            </a:r>
            <a:r>
              <a:rPr lang="en" sz="1300">
                <a:solidFill>
                  <a:srgbClr val="FF0000"/>
                </a:solidFill>
                <a:latin typeface="Courier New"/>
                <a:ea typeface="Courier New"/>
                <a:cs typeface="Courier New"/>
                <a:sym typeface="Courier New"/>
              </a:rPr>
              <a:t>try</a:t>
            </a:r>
            <a:r>
              <a:rPr lang="en" sz="1300"/>
              <a:t>/</a:t>
            </a:r>
            <a:r>
              <a:rPr lang="en" sz="1300">
                <a:solidFill>
                  <a:srgbClr val="FF0000"/>
                </a:solidFill>
                <a:latin typeface="Courier New"/>
                <a:ea typeface="Courier New"/>
                <a:cs typeface="Courier New"/>
                <a:sym typeface="Courier New"/>
              </a:rPr>
              <a:t>catch</a:t>
            </a:r>
            <a:r>
              <a:rPr lang="en" sz="1300"/>
              <a:t> to handle the exception that occurs if the user types invalid input.</a:t>
            </a:r>
            <a:endParaRPr sz="1300"/>
          </a:p>
          <a:p>
            <a:pPr indent="-311150" lvl="1" marL="914400" rtl="0" algn="l">
              <a:spcBef>
                <a:spcPts val="0"/>
              </a:spcBef>
              <a:spcAft>
                <a:spcPts val="0"/>
              </a:spcAft>
              <a:buSzPts val="1300"/>
              <a:buChar char="○"/>
            </a:pPr>
            <a:r>
              <a:rPr lang="en" sz="1300"/>
              <a:t>Print an error message and exit gracefully.</a:t>
            </a:r>
            <a:endParaRPr sz="1300"/>
          </a:p>
          <a:p>
            <a:pPr indent="-323850" lvl="0" marL="457200" rtl="0" algn="l">
              <a:spcBef>
                <a:spcPts val="0"/>
              </a:spcBef>
              <a:spcAft>
                <a:spcPts val="0"/>
              </a:spcAft>
              <a:buSzPts val="1500"/>
              <a:buChar char="●"/>
            </a:pPr>
            <a:r>
              <a:rPr lang="en" sz="1500"/>
              <a:t>Run your updated class and enter non-numeric data.</a:t>
            </a:r>
            <a:endParaRPr sz="1500"/>
          </a:p>
          <a:p>
            <a:pPr indent="-311150" lvl="1" marL="914400" rtl="0" algn="l">
              <a:spcBef>
                <a:spcPts val="0"/>
              </a:spcBef>
              <a:spcAft>
                <a:spcPts val="0"/>
              </a:spcAft>
              <a:buSzPts val="1300"/>
              <a:buChar char="○"/>
            </a:pPr>
            <a:r>
              <a:rPr lang="en" sz="1300"/>
              <a:t>What happens?</a:t>
            </a:r>
            <a:endParaRPr sz="1300"/>
          </a:p>
        </p:txBody>
      </p:sp>
      <p:sp>
        <p:nvSpPr>
          <p:cNvPr id="975" name="Google Shape;975;p98"/>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Using </a:t>
            </a:r>
            <a:r>
              <a:rPr lang="en">
                <a:latin typeface="Courier New"/>
                <a:ea typeface="Courier New"/>
                <a:cs typeface="Courier New"/>
                <a:sym typeface="Courier New"/>
              </a:rPr>
              <a:t>try</a:t>
            </a:r>
            <a:r>
              <a:rPr lang="en"/>
              <a:t>/</a:t>
            </a:r>
            <a:r>
              <a:rPr lang="en">
                <a:latin typeface="Courier New"/>
                <a:ea typeface="Courier New"/>
                <a:cs typeface="Courier New"/>
                <a:sym typeface="Courier New"/>
              </a:rPr>
              <a:t>catch</a:t>
            </a:r>
            <a:r>
              <a:rPr lang="en"/>
              <a:t> in Java Programs</a:t>
            </a:r>
            <a:endParaRPr/>
          </a:p>
        </p:txBody>
      </p:sp>
      <p:sp>
        <p:nvSpPr>
          <p:cNvPr id="976" name="Google Shape;976;p98"/>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1.25</a:t>
            </a:r>
            <a:endParaRPr/>
          </a:p>
        </p:txBody>
      </p:sp>
      <p:pic>
        <p:nvPicPr>
          <p:cNvPr id="977" name="Google Shape;977;p98"/>
          <p:cNvPicPr preferRelativeResize="0"/>
          <p:nvPr/>
        </p:nvPicPr>
        <p:blipFill>
          <a:blip r:embed="rId3">
            <a:alphaModFix/>
          </a:blip>
          <a:stretch>
            <a:fillRect/>
          </a:stretch>
        </p:blipFill>
        <p:spPr>
          <a:xfrm>
            <a:off x="198174" y="2832750"/>
            <a:ext cx="1769150" cy="2211475"/>
          </a:xfrm>
          <a:prstGeom prst="rect">
            <a:avLst/>
          </a:prstGeom>
          <a:noFill/>
          <a:ln cap="flat" cmpd="sng" w="19050">
            <a:solidFill>
              <a:schemeClr val="dk2"/>
            </a:solidFill>
            <a:prstDash val="solid"/>
            <a:round/>
            <a:headEnd len="sm" w="sm" type="none"/>
            <a:tailEnd len="sm" w="sm" type="none"/>
          </a:ln>
        </p:spPr>
      </p:pic>
      <p:sp>
        <p:nvSpPr>
          <p:cNvPr id="978" name="Google Shape;978;p98"/>
          <p:cNvSpPr/>
          <p:nvPr/>
        </p:nvSpPr>
        <p:spPr>
          <a:xfrm>
            <a:off x="810800" y="1805325"/>
            <a:ext cx="3127200" cy="1210500"/>
          </a:xfrm>
          <a:prstGeom prst="wedgeRectCallout">
            <a:avLst>
              <a:gd fmla="val -36706" name="adj1"/>
              <a:gd fmla="val 82387"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267F99"/>
                </a:solidFill>
                <a:latin typeface="Consolas"/>
                <a:ea typeface="Consolas"/>
                <a:cs typeface="Consolas"/>
                <a:sym typeface="Consolas"/>
              </a:rPr>
              <a:t>Scanner</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scanner</a:t>
            </a:r>
            <a:r>
              <a:rPr lang="en" sz="1000">
                <a:latin typeface="Consolas"/>
                <a:ea typeface="Consolas"/>
                <a:cs typeface="Consolas"/>
                <a:sym typeface="Consolas"/>
              </a:rPr>
              <a:t> = </a:t>
            </a:r>
            <a:r>
              <a:rPr lang="en" sz="1000">
                <a:solidFill>
                  <a:srgbClr val="AF00DB"/>
                </a:solidFill>
                <a:latin typeface="Consolas"/>
                <a:ea typeface="Consolas"/>
                <a:cs typeface="Consolas"/>
                <a:sym typeface="Consolas"/>
              </a:rPr>
              <a:t>new</a:t>
            </a:r>
            <a:r>
              <a:rPr lang="en" sz="1000">
                <a:latin typeface="Consolas"/>
                <a:ea typeface="Consolas"/>
                <a:cs typeface="Consolas"/>
                <a:sym typeface="Consolas"/>
              </a:rPr>
              <a:t> </a:t>
            </a:r>
            <a:r>
              <a:rPr lang="en" sz="1000">
                <a:solidFill>
                  <a:srgbClr val="795E26"/>
                </a:solidFill>
                <a:latin typeface="Consolas"/>
                <a:ea typeface="Consolas"/>
                <a:cs typeface="Consolas"/>
                <a:sym typeface="Consolas"/>
              </a:rPr>
              <a:t>Scanner</a:t>
            </a:r>
            <a:r>
              <a:rPr lang="en" sz="1000">
                <a:latin typeface="Consolas"/>
                <a:ea typeface="Consolas"/>
                <a:cs typeface="Consolas"/>
                <a:sym typeface="Consolas"/>
              </a:rPr>
              <a:t>(</a:t>
            </a:r>
            <a:r>
              <a:rPr lang="en" sz="1000">
                <a:solidFill>
                  <a:srgbClr val="001080"/>
                </a:solidFill>
                <a:latin typeface="Consolas"/>
                <a:ea typeface="Consolas"/>
                <a:cs typeface="Consolas"/>
                <a:sym typeface="Consolas"/>
              </a:rPr>
              <a:t>System</a:t>
            </a:r>
            <a:r>
              <a:rPr lang="en" sz="1000">
                <a:latin typeface="Consolas"/>
                <a:ea typeface="Consolas"/>
                <a:cs typeface="Consolas"/>
                <a:sym typeface="Consolas"/>
              </a:rPr>
              <a:t>.</a:t>
            </a:r>
            <a:r>
              <a:rPr lang="en" sz="1000">
                <a:solidFill>
                  <a:srgbClr val="001080"/>
                </a:solidFill>
                <a:latin typeface="Consolas"/>
                <a:ea typeface="Consolas"/>
                <a:cs typeface="Consolas"/>
                <a:sym typeface="Consolas"/>
              </a:rPr>
              <a:t>in</a:t>
            </a:r>
            <a:r>
              <a:rPr lang="en" sz="1000">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AF00DB"/>
                </a:solidFill>
                <a:latin typeface="Consolas"/>
                <a:ea typeface="Consolas"/>
                <a:cs typeface="Consolas"/>
                <a:sym typeface="Consolas"/>
              </a:rPr>
              <a:t>try</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00000"/>
              </a:lnSpc>
              <a:spcBef>
                <a:spcPts val="0"/>
              </a:spcBef>
              <a:spcAft>
                <a:spcPts val="0"/>
              </a:spcAft>
              <a:buNone/>
            </a:pP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System</a:t>
            </a:r>
            <a:r>
              <a:rPr lang="en" sz="1000">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latin typeface="Consolas"/>
                <a:ea typeface="Consolas"/>
                <a:cs typeface="Consolas"/>
                <a:sym typeface="Consolas"/>
              </a:rPr>
              <a:t>.</a:t>
            </a:r>
            <a:r>
              <a:rPr lang="en" sz="1000">
                <a:solidFill>
                  <a:srgbClr val="795E26"/>
                </a:solidFill>
                <a:latin typeface="Consolas"/>
                <a:ea typeface="Consolas"/>
                <a:cs typeface="Consolas"/>
                <a:sym typeface="Consolas"/>
              </a:rPr>
              <a:t>print</a:t>
            </a:r>
            <a:r>
              <a:rPr lang="en" sz="1000">
                <a:latin typeface="Consolas"/>
                <a:ea typeface="Consolas"/>
                <a:cs typeface="Consolas"/>
                <a:sym typeface="Consolas"/>
              </a:rPr>
              <a:t>(</a:t>
            </a:r>
            <a:r>
              <a:rPr lang="en" sz="1000">
                <a:solidFill>
                  <a:srgbClr val="A31515"/>
                </a:solidFill>
                <a:latin typeface="Consolas"/>
                <a:ea typeface="Consolas"/>
                <a:cs typeface="Consolas"/>
                <a:sym typeface="Consolas"/>
              </a:rPr>
              <a:t>"Enter a number: "</a:t>
            </a:r>
            <a:r>
              <a:rPr lang="en" sz="1000">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00000"/>
              </a:lnSpc>
              <a:spcBef>
                <a:spcPts val="0"/>
              </a:spcBef>
              <a:spcAft>
                <a:spcPts val="0"/>
              </a:spcAft>
              <a:buNone/>
            </a:pPr>
            <a:r>
              <a:rPr lang="en" sz="1000">
                <a:latin typeface="Consolas"/>
                <a:ea typeface="Consolas"/>
                <a:cs typeface="Consolas"/>
                <a:sym typeface="Consolas"/>
              </a:rPr>
              <a:t>  </a:t>
            </a: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x</a:t>
            </a:r>
            <a:r>
              <a:rPr lang="en" sz="1000">
                <a:latin typeface="Consolas"/>
                <a:ea typeface="Consolas"/>
                <a:cs typeface="Consolas"/>
                <a:sym typeface="Consolas"/>
              </a:rPr>
              <a:t> = </a:t>
            </a:r>
            <a:r>
              <a:rPr lang="en" sz="1000">
                <a:solidFill>
                  <a:srgbClr val="001080"/>
                </a:solidFill>
                <a:latin typeface="Consolas"/>
                <a:ea typeface="Consolas"/>
                <a:cs typeface="Consolas"/>
                <a:sym typeface="Consolas"/>
              </a:rPr>
              <a:t>scanner</a:t>
            </a:r>
            <a:r>
              <a:rPr lang="en" sz="1000">
                <a:latin typeface="Consolas"/>
                <a:ea typeface="Consolas"/>
                <a:cs typeface="Consolas"/>
                <a:sym typeface="Consolas"/>
              </a:rPr>
              <a:t>.</a:t>
            </a:r>
            <a:r>
              <a:rPr lang="en" sz="1000">
                <a:solidFill>
                  <a:srgbClr val="795E26"/>
                </a:solidFill>
                <a:latin typeface="Consolas"/>
                <a:ea typeface="Consolas"/>
                <a:cs typeface="Consolas"/>
                <a:sym typeface="Consolas"/>
              </a:rPr>
              <a:t>nextInt</a:t>
            </a:r>
            <a:r>
              <a:rPr lang="en" sz="1000">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00000"/>
              </a:lnSpc>
              <a:spcBef>
                <a:spcPts val="0"/>
              </a:spcBef>
              <a:spcAft>
                <a:spcPts val="0"/>
              </a:spcAft>
              <a:buNone/>
            </a:pPr>
            <a:r>
              <a:rPr lang="en" sz="1000">
                <a:latin typeface="Consolas"/>
                <a:ea typeface="Consolas"/>
                <a:cs typeface="Consolas"/>
                <a:sym typeface="Consolas"/>
              </a:rPr>
              <a:t>} </a:t>
            </a:r>
            <a:r>
              <a:rPr lang="en" sz="1000">
                <a:solidFill>
                  <a:srgbClr val="AF00DB"/>
                </a:solidFill>
                <a:latin typeface="Consolas"/>
                <a:ea typeface="Consolas"/>
                <a:cs typeface="Consolas"/>
                <a:sym typeface="Consolas"/>
              </a:rPr>
              <a:t>catch</a:t>
            </a:r>
            <a:r>
              <a:rPr lang="en" sz="1000">
                <a:latin typeface="Consolas"/>
                <a:ea typeface="Consolas"/>
                <a:cs typeface="Consolas"/>
                <a:sym typeface="Consolas"/>
              </a:rPr>
              <a:t>(</a:t>
            </a:r>
            <a:r>
              <a:rPr lang="en" sz="1000">
                <a:solidFill>
                  <a:srgbClr val="267F99"/>
                </a:solidFill>
                <a:latin typeface="Consolas"/>
                <a:ea typeface="Consolas"/>
                <a:cs typeface="Consolas"/>
                <a:sym typeface="Consolas"/>
              </a:rPr>
              <a:t>InputMismatchException</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e</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00000"/>
              </a:lnSpc>
              <a:spcBef>
                <a:spcPts val="0"/>
              </a:spcBef>
              <a:spcAft>
                <a:spcPts val="0"/>
              </a:spcAft>
              <a:buNone/>
            </a:pP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System</a:t>
            </a:r>
            <a:r>
              <a:rPr lang="en" sz="1000">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latin typeface="Consolas"/>
                <a:ea typeface="Consolas"/>
                <a:cs typeface="Consolas"/>
                <a:sym typeface="Consolas"/>
              </a:rPr>
              <a:t>.</a:t>
            </a:r>
            <a:r>
              <a:rPr lang="en" sz="1000">
                <a:solidFill>
                  <a:srgbClr val="795E26"/>
                </a:solidFill>
                <a:latin typeface="Consolas"/>
                <a:ea typeface="Consolas"/>
                <a:cs typeface="Consolas"/>
                <a:sym typeface="Consolas"/>
              </a:rPr>
              <a:t>println</a:t>
            </a:r>
            <a:r>
              <a:rPr lang="en" sz="1000">
                <a:latin typeface="Consolas"/>
                <a:ea typeface="Consolas"/>
                <a:cs typeface="Consolas"/>
                <a:sym typeface="Consolas"/>
              </a:rPr>
              <a:t>(</a:t>
            </a:r>
            <a:r>
              <a:rPr lang="en" sz="1000">
                <a:solidFill>
                  <a:srgbClr val="A31515"/>
                </a:solidFill>
                <a:latin typeface="Consolas"/>
                <a:ea typeface="Consolas"/>
                <a:cs typeface="Consolas"/>
                <a:sym typeface="Consolas"/>
              </a:rPr>
              <a:t>"Invalid integer!"</a:t>
            </a:r>
            <a:r>
              <a:rPr lang="en" sz="1000">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00000"/>
              </a:lnSpc>
              <a:spcBef>
                <a:spcPts val="0"/>
              </a:spcBef>
              <a:spcAft>
                <a:spcPts val="0"/>
              </a:spcAft>
              <a:buNone/>
            </a:pPr>
            <a:r>
              <a:rPr lang="en" sz="1000">
                <a:latin typeface="Consolas"/>
                <a:ea typeface="Consolas"/>
                <a:cs typeface="Consolas"/>
                <a:sym typeface="Consolas"/>
              </a:rPr>
              <a:t>}</a:t>
            </a:r>
            <a:endParaRPr sz="1000">
              <a:solidFill>
                <a:srgbClr val="4EC9B0"/>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graphicFrame>
        <p:nvGraphicFramePr>
          <p:cNvPr id="983" name="Google Shape;983;p99"/>
          <p:cNvGraphicFramePr/>
          <p:nvPr/>
        </p:nvGraphicFramePr>
        <p:xfrm>
          <a:off x="-10" y="-9"/>
          <a:ext cx="3000000" cy="3000000"/>
        </p:xfrm>
        <a:graphic>
          <a:graphicData uri="http://schemas.openxmlformats.org/drawingml/2006/table">
            <a:tbl>
              <a:tblPr>
                <a:noFill/>
                <a:tableStyleId>{65D460F2-0F06-4B13-B29C-4269B7BDB11E}</a:tableStyleId>
              </a:tblPr>
              <a:tblGrid>
                <a:gridCol w="388675"/>
                <a:gridCol w="4377650"/>
                <a:gridCol w="4377650"/>
              </a:tblGrid>
              <a:tr h="716325">
                <a:tc rowSpan="7">
                  <a:txBody>
                    <a:bodyPr/>
                    <a:lstStyle/>
                    <a:p>
                      <a:pPr indent="0" lvl="0" marL="0" rtl="0" algn="l">
                        <a:spcBef>
                          <a:spcPts val="0"/>
                        </a:spcBef>
                        <a:spcAft>
                          <a:spcPts val="0"/>
                        </a:spcAft>
                        <a:buNone/>
                      </a:pPr>
                      <a:r>
                        <a:t/>
                      </a:r>
                      <a:endParaRPr sz="1000">
                        <a:latin typeface="Courier New"/>
                        <a:ea typeface="Courier New"/>
                        <a:cs typeface="Courier New"/>
                        <a:sym typeface="Courier New"/>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rPr lang="en" sz="1000" u="sng">
                          <a:solidFill>
                            <a:schemeClr val="hlink"/>
                          </a:solidFill>
                          <a:latin typeface="Courier New"/>
                          <a:ea typeface="Courier New"/>
                          <a:cs typeface="Courier New"/>
                          <a:sym typeface="Courier New"/>
                          <a:hlinkClick r:id="rId3"/>
                        </a:rPr>
                        <a:t>javac</a:t>
                      </a:r>
                      <a:r>
                        <a:rPr lang="en" sz="1000" u="sng">
                          <a:solidFill>
                            <a:schemeClr val="hlink"/>
                          </a:solidFill>
                          <a:hlinkClick r:id="rId4"/>
                        </a:rPr>
                        <a:t> and </a:t>
                      </a:r>
                      <a:r>
                        <a:rPr lang="en" sz="1000" u="sng">
                          <a:solidFill>
                            <a:schemeClr val="hlink"/>
                          </a:solidFill>
                          <a:latin typeface="Courier New"/>
                          <a:ea typeface="Courier New"/>
                          <a:cs typeface="Courier New"/>
                          <a:sym typeface="Courier New"/>
                          <a:hlinkClick r:id="rId5"/>
                        </a:rPr>
                        <a:t>java</a:t>
                      </a:r>
                      <a:r>
                        <a:rPr lang="en" sz="1000"/>
                        <a:t>.</a:t>
                      </a:r>
                      <a:endParaRPr sz="1000"/>
                    </a:p>
                    <a:p>
                      <a:pPr indent="0" lvl="0" marL="0" rtl="0" algn="l">
                        <a:spcBef>
                          <a:spcPts val="0"/>
                        </a:spcBef>
                        <a:spcAft>
                          <a:spcPts val="0"/>
                        </a:spcAft>
                        <a:buNone/>
                      </a:pPr>
                      <a:r>
                        <a:rPr lang="en" sz="1000">
                          <a:latin typeface="Courier New"/>
                          <a:ea typeface="Courier New"/>
                          <a:cs typeface="Courier New"/>
                          <a:sym typeface="Courier New"/>
                        </a:rPr>
                        <a:t>javac MyClass.java</a:t>
                      </a:r>
                      <a:br>
                        <a:rPr lang="en" sz="1000">
                          <a:latin typeface="Courier New"/>
                          <a:ea typeface="Courier New"/>
                          <a:cs typeface="Courier New"/>
                          <a:sym typeface="Courier New"/>
                        </a:rPr>
                      </a:br>
                      <a:r>
                        <a:rPr lang="en" sz="1000">
                          <a:latin typeface="Courier New"/>
                          <a:ea typeface="Courier New"/>
                          <a:cs typeface="Courier New"/>
                          <a:sym typeface="Courier New"/>
                        </a:rPr>
                        <a:t>java MyClass</a:t>
                      </a:r>
                      <a:endParaRPr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rowSpan="2">
                  <a:txBody>
                    <a:bodyPr/>
                    <a:lstStyle/>
                    <a:p>
                      <a:pPr indent="0" lvl="0" marL="0" rtl="0" algn="l">
                        <a:spcBef>
                          <a:spcPts val="0"/>
                        </a:spcBef>
                        <a:spcAft>
                          <a:spcPts val="0"/>
                        </a:spcAft>
                        <a:buNone/>
                      </a:pPr>
                      <a:r>
                        <a:rPr lang="en" sz="1000" u="sng">
                          <a:solidFill>
                            <a:schemeClr val="hlink"/>
                          </a:solidFill>
                          <a:hlinkClick r:id="rId6"/>
                        </a:rPr>
                        <a:t>Scaffolding and standard output</a:t>
                      </a:r>
                      <a:r>
                        <a:rPr lang="en" sz="1000"/>
                        <a:t>.</a:t>
                      </a:r>
                      <a:endParaRPr sz="1000"/>
                    </a:p>
                    <a:p>
                      <a:pPr indent="0" lvl="0" marL="0" rtl="0" algn="l">
                        <a:spcBef>
                          <a:spcPts val="0"/>
                        </a:spcBef>
                        <a:spcAft>
                          <a:spcPts val="0"/>
                        </a:spcAft>
                        <a:buNone/>
                      </a:pPr>
                      <a:r>
                        <a:rPr lang="en" sz="1000">
                          <a:latin typeface="Courier New"/>
                          <a:ea typeface="Courier New"/>
                          <a:cs typeface="Courier New"/>
                          <a:sym typeface="Courier New"/>
                        </a:rPr>
                        <a:t>public class MyClass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public static void main(String[] args)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System.out.println("Hello, World!");</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a:t>
                      </a:r>
                      <a:endParaRPr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20850">
                <a:tc vMerge="1"/>
                <a:tc>
                  <a:txBody>
                    <a:bodyPr/>
                    <a:lstStyle/>
                    <a:p>
                      <a:pPr indent="0" lvl="0" marL="0" rtl="0" algn="l">
                        <a:spcBef>
                          <a:spcPts val="0"/>
                        </a:spcBef>
                        <a:spcAft>
                          <a:spcPts val="0"/>
                        </a:spcAft>
                        <a:buNone/>
                      </a:pPr>
                      <a:r>
                        <a:rPr lang="en" sz="1000" u="sng">
                          <a:solidFill>
                            <a:schemeClr val="hlink"/>
                          </a:solidFill>
                          <a:hlinkClick r:id="rId7"/>
                        </a:rPr>
                        <a:t>Maven</a:t>
                      </a:r>
                      <a:r>
                        <a:rPr lang="en" sz="1000"/>
                        <a:t>, a Java build tool.</a:t>
                      </a:r>
                      <a:endParaRPr sz="1000"/>
                    </a:p>
                    <a:p>
                      <a:pPr indent="0" lvl="0" marL="0" rtl="0" algn="l">
                        <a:spcBef>
                          <a:spcPts val="0"/>
                        </a:spcBef>
                        <a:spcAft>
                          <a:spcPts val="0"/>
                        </a:spcAft>
                        <a:buNone/>
                      </a:pPr>
                      <a:r>
                        <a:rPr lang="en" sz="1000">
                          <a:latin typeface="Courier New"/>
                          <a:ea typeface="Courier New"/>
                          <a:cs typeface="Courier New"/>
                          <a:sym typeface="Courier New"/>
                        </a:rPr>
                        <a:t>mvn clean compile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r>
              <a:tr h="683600">
                <a:tc vMerge="1"/>
                <a:tc>
                  <a:txBody>
                    <a:bodyPr/>
                    <a:lstStyle/>
                    <a:p>
                      <a:pPr indent="0" lvl="0" marL="0" rtl="0" algn="l">
                        <a:spcBef>
                          <a:spcPts val="0"/>
                        </a:spcBef>
                        <a:spcAft>
                          <a:spcPts val="0"/>
                        </a:spcAft>
                        <a:buNone/>
                      </a:pPr>
                      <a:r>
                        <a:rPr lang="en" sz="1000" u="sng">
                          <a:solidFill>
                            <a:schemeClr val="hlink"/>
                          </a:solidFill>
                          <a:hlinkClick r:id="rId8"/>
                        </a:rPr>
                        <a:t>Java packages</a:t>
                      </a:r>
                      <a:r>
                        <a:rPr lang="en" sz="1000"/>
                        <a:t> for code organization.</a:t>
                      </a:r>
                      <a:endParaRPr sz="1000"/>
                    </a:p>
                    <a:p>
                      <a:pPr indent="0" lvl="0" marL="0" rtl="0" algn="l">
                        <a:spcBef>
                          <a:spcPts val="0"/>
                        </a:spcBef>
                        <a:spcAft>
                          <a:spcPts val="0"/>
                        </a:spcAft>
                        <a:buNone/>
                      </a:pPr>
                      <a:r>
                        <a:rPr lang="en" sz="1000">
                          <a:latin typeface="Courier New"/>
                          <a:ea typeface="Courier New"/>
                          <a:cs typeface="Courier New"/>
                          <a:sym typeface="Courier New"/>
                        </a:rPr>
                        <a:t>package unit01;</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chemeClr val="hlink"/>
                          </a:solidFill>
                          <a:hlinkClick r:id="rId9"/>
                        </a:rPr>
                        <a:t>Variables, assignment, &amp; primitive types</a:t>
                      </a:r>
                      <a:r>
                        <a:rPr lang="en" sz="1000"/>
                        <a:t>.</a:t>
                      </a:r>
                      <a:endParaRPr sz="1000"/>
                    </a:p>
                    <a:p>
                      <a:pPr indent="0" lvl="0" marL="0" rtl="0" algn="l">
                        <a:spcBef>
                          <a:spcPts val="0"/>
                        </a:spcBef>
                        <a:spcAft>
                          <a:spcPts val="0"/>
                        </a:spcAft>
                        <a:buNone/>
                      </a:pPr>
                      <a:r>
                        <a:rPr lang="en" sz="1000">
                          <a:latin typeface="Courier New"/>
                          <a:ea typeface="Courier New"/>
                          <a:cs typeface="Courier New"/>
                          <a:sym typeface="Courier New"/>
                        </a:rPr>
                        <a:t>int x = 5;</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char y = 'y';</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83600">
                <a:tc vMerge="1"/>
                <a:tc>
                  <a:txBody>
                    <a:bodyPr/>
                    <a:lstStyle/>
                    <a:p>
                      <a:pPr indent="0" lvl="0" marL="0" rtl="0" algn="l">
                        <a:spcBef>
                          <a:spcPts val="0"/>
                        </a:spcBef>
                        <a:spcAft>
                          <a:spcPts val="0"/>
                        </a:spcAft>
                        <a:buNone/>
                      </a:pPr>
                      <a:r>
                        <a:rPr lang="en" sz="1000" u="sng">
                          <a:solidFill>
                            <a:schemeClr val="hlink"/>
                          </a:solidFill>
                          <a:hlinkClick r:id="rId10"/>
                        </a:rPr>
                        <a:t>Variables, assignment, &amp; primitive types</a:t>
                      </a:r>
                      <a:r>
                        <a:rPr lang="en" sz="1000"/>
                        <a:t>.</a:t>
                      </a:r>
                      <a:endParaRPr sz="1000"/>
                    </a:p>
                    <a:p>
                      <a:pPr indent="0" lvl="0" marL="0" rtl="0" algn="l">
                        <a:spcBef>
                          <a:spcPts val="0"/>
                        </a:spcBef>
                        <a:spcAft>
                          <a:spcPts val="0"/>
                        </a:spcAft>
                        <a:buNone/>
                      </a:pPr>
                      <a:r>
                        <a:rPr lang="en" sz="1000">
                          <a:latin typeface="Courier New"/>
                          <a:ea typeface="Courier New"/>
                          <a:cs typeface="Courier New"/>
                          <a:sym typeface="Courier New"/>
                        </a:rPr>
                        <a:t>int x = 5;</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char y = 'y';</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chemeClr val="hlink"/>
                          </a:solidFill>
                          <a:hlinkClick r:id="rId11"/>
                        </a:rPr>
                        <a:t>Arithmetic operators and </a:t>
                      </a:r>
                      <a:r>
                        <a:rPr lang="en" sz="1000" u="sng">
                          <a:solidFill>
                            <a:schemeClr val="hlink"/>
                          </a:solidFill>
                          <a:latin typeface="Courier New"/>
                          <a:ea typeface="Courier New"/>
                          <a:cs typeface="Courier New"/>
                          <a:sym typeface="Courier New"/>
                          <a:hlinkClick r:id="rId12"/>
                        </a:rPr>
                        <a:t>Math.pow(x, y)</a:t>
                      </a:r>
                      <a:r>
                        <a:rPr lang="en" sz="1000"/>
                        <a:t>.</a:t>
                      </a:r>
                      <a:endParaRPr sz="1000"/>
                    </a:p>
                    <a:p>
                      <a:pPr indent="0" lvl="0" marL="0" rtl="0" algn="l">
                        <a:spcBef>
                          <a:spcPts val="0"/>
                        </a:spcBef>
                        <a:spcAft>
                          <a:spcPts val="0"/>
                        </a:spcAft>
                        <a:buNone/>
                      </a:pPr>
                      <a:r>
                        <a:rPr lang="en" sz="1000">
                          <a:latin typeface="Courier New"/>
                          <a:ea typeface="Courier New"/>
                          <a:cs typeface="Courier New"/>
                          <a:sym typeface="Courier New"/>
                        </a:rPr>
                        <a:t>double y = x + 10;</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double z = Math.pow(x, y);</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846375">
                <a:tc vMerge="1"/>
                <a:tc>
                  <a:txBody>
                    <a:bodyPr/>
                    <a:lstStyle/>
                    <a:p>
                      <a:pPr indent="0" lvl="0" marL="0" rtl="0" algn="l">
                        <a:spcBef>
                          <a:spcPts val="0"/>
                        </a:spcBef>
                        <a:spcAft>
                          <a:spcPts val="0"/>
                        </a:spcAft>
                        <a:buNone/>
                      </a:pPr>
                      <a:r>
                        <a:rPr lang="en" sz="1000" u="sng">
                          <a:solidFill>
                            <a:schemeClr val="hlink"/>
                          </a:solidFill>
                          <a:hlinkClick r:id="rId13"/>
                        </a:rPr>
                        <a:t>Strings and characters</a:t>
                      </a:r>
                      <a:r>
                        <a:rPr lang="en" sz="1000"/>
                        <a:t>.</a:t>
                      </a:r>
                      <a:endParaRPr sz="1000"/>
                    </a:p>
                    <a:p>
                      <a:pPr indent="0" lvl="0" marL="0" rtl="0" algn="l">
                        <a:spcBef>
                          <a:spcPts val="0"/>
                        </a:spcBef>
                        <a:spcAft>
                          <a:spcPts val="0"/>
                        </a:spcAft>
                        <a:buNone/>
                      </a:pPr>
                      <a:r>
                        <a:rPr lang="en" sz="1000">
                          <a:latin typeface="Courier New"/>
                          <a:ea typeface="Courier New"/>
                          <a:cs typeface="Courier New"/>
                          <a:sym typeface="Courier New"/>
                        </a:rPr>
                        <a:t>String foo = "bar";</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char c = foo.charAt(1);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int length = foo.length();</a:t>
                      </a:r>
                      <a:endParaRPr sz="1000">
                        <a:latin typeface="Courier New"/>
                        <a:ea typeface="Courier New"/>
                        <a:cs typeface="Courier New"/>
                        <a:sym typeface="Courier New"/>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chemeClr val="hlink"/>
                          </a:solidFill>
                          <a:hlinkClick r:id="rId14"/>
                        </a:rPr>
                        <a:t>Methods, parameters</a:t>
                      </a:r>
                      <a:r>
                        <a:rPr lang="en" sz="1000"/>
                        <a:t>, and</a:t>
                      </a:r>
                      <a:r>
                        <a:rPr lang="en" sz="1000">
                          <a:solidFill>
                            <a:srgbClr val="4A86E8"/>
                          </a:solidFill>
                        </a:rPr>
                        <a:t> </a:t>
                      </a:r>
                      <a:r>
                        <a:rPr lang="en" sz="1000" u="sng">
                          <a:solidFill>
                            <a:schemeClr val="hlink"/>
                          </a:solidFill>
                          <a:hlinkClick r:id="rId15"/>
                        </a:rPr>
                        <a:t>return values</a:t>
                      </a:r>
                      <a:r>
                        <a:rPr lang="en" sz="1000"/>
                        <a:t>.</a:t>
                      </a:r>
                      <a:endParaRPr sz="1000"/>
                    </a:p>
                    <a:p>
                      <a:pPr indent="0" lvl="0" marL="0" rtl="0" algn="l">
                        <a:spcBef>
                          <a:spcPts val="0"/>
                        </a:spcBef>
                        <a:spcAft>
                          <a:spcPts val="0"/>
                        </a:spcAft>
                        <a:buNone/>
                      </a:pPr>
                      <a:r>
                        <a:rPr lang="en" sz="1000">
                          <a:latin typeface="Courier New"/>
                          <a:ea typeface="Courier New"/>
                          <a:cs typeface="Courier New"/>
                          <a:sym typeface="Courier New"/>
                        </a:rPr>
                        <a:t>public static double example(double x, double y)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return x + y;</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846375">
                <a:tc vMerge="1"/>
                <a:tc>
                  <a:txBody>
                    <a:bodyPr/>
                    <a:lstStyle/>
                    <a:p>
                      <a:pPr indent="0" lvl="0" marL="0" rtl="0" algn="l">
                        <a:spcBef>
                          <a:spcPts val="0"/>
                        </a:spcBef>
                        <a:spcAft>
                          <a:spcPts val="0"/>
                        </a:spcAft>
                        <a:buNone/>
                      </a:pPr>
                      <a:r>
                        <a:rPr lang="en" sz="1000" u="sng">
                          <a:solidFill>
                            <a:schemeClr val="hlink"/>
                          </a:solidFill>
                          <a:hlinkClick r:id="rId16"/>
                        </a:rPr>
                        <a:t>Conditionals (</a:t>
                      </a:r>
                      <a:r>
                        <a:rPr lang="en" sz="1000" u="sng">
                          <a:solidFill>
                            <a:schemeClr val="hlink"/>
                          </a:solidFill>
                          <a:latin typeface="Courier New"/>
                          <a:ea typeface="Courier New"/>
                          <a:cs typeface="Courier New"/>
                          <a:sym typeface="Courier New"/>
                          <a:hlinkClick r:id="rId17"/>
                        </a:rPr>
                        <a:t>if</a:t>
                      </a:r>
                      <a:r>
                        <a:rPr lang="en" sz="1000" u="sng">
                          <a:solidFill>
                            <a:schemeClr val="hlink"/>
                          </a:solidFill>
                          <a:hlinkClick r:id="rId18"/>
                        </a:rPr>
                        <a:t>/</a:t>
                      </a:r>
                      <a:r>
                        <a:rPr lang="en" sz="1000" u="sng">
                          <a:solidFill>
                            <a:schemeClr val="hlink"/>
                          </a:solidFill>
                          <a:latin typeface="Courier New"/>
                          <a:ea typeface="Courier New"/>
                          <a:cs typeface="Courier New"/>
                          <a:sym typeface="Courier New"/>
                          <a:hlinkClick r:id="rId19"/>
                        </a:rPr>
                        <a:t>else if</a:t>
                      </a:r>
                      <a:r>
                        <a:rPr lang="en" sz="1000" u="sng">
                          <a:solidFill>
                            <a:schemeClr val="hlink"/>
                          </a:solidFill>
                          <a:hlinkClick r:id="rId20"/>
                        </a:rPr>
                        <a:t>/</a:t>
                      </a:r>
                      <a:r>
                        <a:rPr lang="en" sz="1000" u="sng">
                          <a:solidFill>
                            <a:schemeClr val="hlink"/>
                          </a:solidFill>
                          <a:latin typeface="Courier New"/>
                          <a:ea typeface="Courier New"/>
                          <a:cs typeface="Courier New"/>
                          <a:sym typeface="Courier New"/>
                          <a:hlinkClick r:id="rId21"/>
                        </a:rPr>
                        <a:t>else</a:t>
                      </a:r>
                      <a:r>
                        <a:rPr lang="en" sz="1000" u="sng">
                          <a:solidFill>
                            <a:schemeClr val="hlink"/>
                          </a:solidFill>
                          <a:hlinkClick r:id="rId22"/>
                        </a:rPr>
                        <a:t>) and boolean expressions</a:t>
                      </a:r>
                      <a:r>
                        <a:rPr lang="en" sz="1000"/>
                        <a:t>.</a:t>
                      </a:r>
                      <a:endParaRPr sz="1000"/>
                    </a:p>
                    <a:p>
                      <a:pPr indent="0" lvl="0" marL="0" rtl="0" algn="l">
                        <a:spcBef>
                          <a:spcPts val="0"/>
                        </a:spcBef>
                        <a:spcAft>
                          <a:spcPts val="0"/>
                        </a:spcAft>
                        <a:buNone/>
                      </a:pPr>
                      <a:r>
                        <a:rPr lang="en" sz="1000">
                          <a:latin typeface="Courier New"/>
                          <a:ea typeface="Courier New"/>
                          <a:cs typeface="Courier New"/>
                          <a:sym typeface="Courier New"/>
                        </a:rPr>
                        <a:t>if (a &amp;&amp; b)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else if (c || d)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}else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rowSpan="2">
                  <a:txBody>
                    <a:bodyPr/>
                    <a:lstStyle/>
                    <a:p>
                      <a:pPr indent="0" lvl="0" marL="0" rtl="0" algn="l">
                        <a:spcBef>
                          <a:spcPts val="0"/>
                        </a:spcBef>
                        <a:spcAft>
                          <a:spcPts val="0"/>
                        </a:spcAft>
                        <a:buNone/>
                      </a:pPr>
                      <a:r>
                        <a:rPr lang="en" sz="1000" u="sng">
                          <a:solidFill>
                            <a:schemeClr val="hlink"/>
                          </a:solidFill>
                          <a:hlinkClick r:id="rId23"/>
                        </a:rPr>
                        <a:t>While loops</a:t>
                      </a:r>
                      <a:r>
                        <a:rPr lang="en" sz="1000"/>
                        <a:t>.</a:t>
                      </a:r>
                      <a:endParaRPr sz="1000"/>
                    </a:p>
                    <a:p>
                      <a:pPr indent="0" lvl="0" marL="0" rtl="0" algn="l">
                        <a:spcBef>
                          <a:spcPts val="0"/>
                        </a:spcBef>
                        <a:spcAft>
                          <a:spcPts val="0"/>
                        </a:spcAft>
                        <a:buNone/>
                      </a:pPr>
                      <a:r>
                        <a:rPr lang="en" sz="1000">
                          <a:latin typeface="Courier New"/>
                          <a:ea typeface="Courier New"/>
                          <a:cs typeface="Courier New"/>
                          <a:sym typeface="Courier New"/>
                        </a:rPr>
                        <a:t>int i = 0;</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while (i &lt; 10)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System.out.println(i);</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i = i + 1;</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846375">
                <a:tc vMerge="1"/>
                <a:tc>
                  <a:txBody>
                    <a:bodyPr/>
                    <a:lstStyle/>
                    <a:p>
                      <a:pPr indent="0" lvl="0" marL="0" rtl="0" algn="l">
                        <a:spcBef>
                          <a:spcPts val="0"/>
                        </a:spcBef>
                        <a:spcAft>
                          <a:spcPts val="0"/>
                        </a:spcAft>
                        <a:buNone/>
                      </a:pPr>
                      <a:r>
                        <a:rPr lang="en" sz="1000" u="sng">
                          <a:solidFill>
                            <a:schemeClr val="hlink"/>
                          </a:solidFill>
                          <a:hlinkClick r:id="rId24"/>
                        </a:rPr>
                        <a:t>"Classic" </a:t>
                      </a:r>
                      <a:r>
                        <a:rPr lang="en" sz="1000" u="sng">
                          <a:solidFill>
                            <a:schemeClr val="hlink"/>
                          </a:solidFill>
                          <a:latin typeface="Courier New"/>
                          <a:ea typeface="Courier New"/>
                          <a:cs typeface="Courier New"/>
                          <a:sym typeface="Courier New"/>
                          <a:hlinkClick r:id="rId25"/>
                        </a:rPr>
                        <a:t>for</a:t>
                      </a:r>
                      <a:r>
                        <a:rPr lang="en" sz="1000" u="sng">
                          <a:solidFill>
                            <a:schemeClr val="hlink"/>
                          </a:solidFill>
                          <a:hlinkClick r:id="rId26"/>
                        </a:rPr>
                        <a:t> loops</a:t>
                      </a:r>
                      <a:r>
                        <a:rPr lang="en" sz="1000"/>
                        <a:t> and the</a:t>
                      </a:r>
                      <a:r>
                        <a:rPr lang="en" sz="1000">
                          <a:solidFill>
                            <a:srgbClr val="4A86E8"/>
                          </a:solidFill>
                        </a:rPr>
                        <a:t> </a:t>
                      </a:r>
                      <a:r>
                        <a:rPr lang="en" sz="1000" u="sng">
                          <a:solidFill>
                            <a:schemeClr val="hlink"/>
                          </a:solidFill>
                          <a:hlinkClick r:id="rId27"/>
                        </a:rPr>
                        <a:t>increment operator (</a:t>
                      </a:r>
                      <a:r>
                        <a:rPr lang="en" sz="1000" u="sng">
                          <a:solidFill>
                            <a:schemeClr val="hlink"/>
                          </a:solidFill>
                          <a:latin typeface="Courier New"/>
                          <a:ea typeface="Courier New"/>
                          <a:cs typeface="Courier New"/>
                          <a:sym typeface="Courier New"/>
                          <a:hlinkClick r:id="rId28"/>
                        </a:rPr>
                        <a:t>++</a:t>
                      </a:r>
                      <a:r>
                        <a:rPr lang="en" sz="1000" u="sng">
                          <a:solidFill>
                            <a:schemeClr val="hlink"/>
                          </a:solidFill>
                          <a:hlinkClick r:id="rId29"/>
                        </a:rPr>
                        <a:t>)</a:t>
                      </a:r>
                      <a:r>
                        <a:rPr lang="en" sz="1000"/>
                        <a:t>.</a:t>
                      </a:r>
                      <a:endParaRPr sz="1000"/>
                    </a:p>
                    <a:p>
                      <a:pPr indent="0" lvl="0" marL="0" rtl="0" algn="l">
                        <a:spcBef>
                          <a:spcPts val="0"/>
                        </a:spcBef>
                        <a:spcAft>
                          <a:spcPts val="0"/>
                        </a:spcAft>
                        <a:buNone/>
                      </a:pPr>
                      <a:r>
                        <a:rPr lang="en" sz="1000">
                          <a:latin typeface="Courier New"/>
                          <a:ea typeface="Courier New"/>
                          <a:cs typeface="Courier New"/>
                          <a:sym typeface="Courier New"/>
                        </a:rPr>
                        <a:t>for (int i=0; i&lt;10; i++)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System.out.println(i);</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r>
            </a:tbl>
          </a:graphicData>
        </a:graphic>
      </p:graphicFrame>
      <p:sp>
        <p:nvSpPr>
          <p:cNvPr id="984" name="Google Shape;984;p99"/>
          <p:cNvSpPr txBox="1"/>
          <p:nvPr/>
        </p:nvSpPr>
        <p:spPr>
          <a:xfrm rot="-5400000">
            <a:off x="-2378350" y="2377688"/>
            <a:ext cx="5151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Merriweather"/>
                <a:ea typeface="Merriweather"/>
                <a:cs typeface="Merriweather"/>
                <a:sym typeface="Merriweather"/>
              </a:rPr>
              <a:t>Unit 1: Python to Java</a:t>
            </a:r>
            <a:endParaRPr sz="1300">
              <a:solidFill>
                <a:schemeClr val="lt1"/>
              </a:solidFill>
              <a:latin typeface="Merriweather"/>
              <a:ea typeface="Merriweather"/>
              <a:cs typeface="Merriweather"/>
              <a:sym typeface="Merriweathe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graphicFrame>
        <p:nvGraphicFramePr>
          <p:cNvPr id="989" name="Google Shape;989;p100"/>
          <p:cNvGraphicFramePr/>
          <p:nvPr/>
        </p:nvGraphicFramePr>
        <p:xfrm>
          <a:off x="-10" y="4491"/>
          <a:ext cx="3000000" cy="3000000"/>
        </p:xfrm>
        <a:graphic>
          <a:graphicData uri="http://schemas.openxmlformats.org/drawingml/2006/table">
            <a:tbl>
              <a:tblPr>
                <a:noFill/>
                <a:tableStyleId>{65D460F2-0F06-4B13-B29C-4269B7BDB11E}</a:tableStyleId>
              </a:tblPr>
              <a:tblGrid>
                <a:gridCol w="382850"/>
                <a:gridCol w="4380575"/>
                <a:gridCol w="4380575"/>
              </a:tblGrid>
              <a:tr h="769600">
                <a:tc rowSpan="4">
                  <a:txBody>
                    <a:bodyPr/>
                    <a:lstStyle/>
                    <a:p>
                      <a:pPr indent="0" lvl="0" marL="0" rtl="0" algn="l">
                        <a:spcBef>
                          <a:spcPts val="0"/>
                        </a:spcBef>
                        <a:spcAft>
                          <a:spcPts val="0"/>
                        </a:spcAft>
                        <a:buNone/>
                      </a:pPr>
                      <a:r>
                        <a:t/>
                      </a:r>
                      <a:endParaRPr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rPr lang="en" sz="1000" u="sng">
                          <a:solidFill>
                            <a:schemeClr val="hlink"/>
                          </a:solidFill>
                          <a:hlinkClick r:id="rId3"/>
                        </a:rPr>
                        <a:t>Casting numbers</a:t>
                      </a:r>
                      <a:r>
                        <a:rPr lang="en" sz="1000"/>
                        <a:t>.</a:t>
                      </a:r>
                      <a:endParaRPr sz="1000"/>
                    </a:p>
                    <a:p>
                      <a:pPr indent="0" lvl="0" marL="0" rtl="0" algn="l">
                        <a:spcBef>
                          <a:spcPts val="0"/>
                        </a:spcBef>
                        <a:spcAft>
                          <a:spcPts val="0"/>
                        </a:spcAft>
                        <a:buNone/>
                      </a:pPr>
                      <a:r>
                        <a:rPr lang="en" sz="1000">
                          <a:latin typeface="Courier New"/>
                          <a:ea typeface="Courier New"/>
                          <a:cs typeface="Courier New"/>
                          <a:sym typeface="Courier New"/>
                        </a:rPr>
                        <a:t>double x = 5.5;</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int y = (int)x;</a:t>
                      </a:r>
                      <a:endParaRPr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chemeClr val="hlink"/>
                          </a:solidFill>
                          <a:hlinkClick r:id="rId4"/>
                        </a:rPr>
                        <a:t>Standard input with </a:t>
                      </a:r>
                      <a:r>
                        <a:rPr lang="en" sz="1000" u="sng">
                          <a:solidFill>
                            <a:schemeClr val="hlink"/>
                          </a:solidFill>
                          <a:latin typeface="Courier New"/>
                          <a:ea typeface="Courier New"/>
                          <a:cs typeface="Courier New"/>
                          <a:sym typeface="Courier New"/>
                          <a:hlinkClick r:id="rId5"/>
                        </a:rPr>
                        <a:t>Scanner</a:t>
                      </a:r>
                      <a:r>
                        <a:rPr lang="en" sz="1000"/>
                        <a:t>.</a:t>
                      </a:r>
                      <a:endParaRPr sz="1000"/>
                    </a:p>
                    <a:p>
                      <a:pPr indent="0" lvl="0" marL="0" rtl="0" algn="l">
                        <a:spcBef>
                          <a:spcPts val="0"/>
                        </a:spcBef>
                        <a:spcAft>
                          <a:spcPts val="0"/>
                        </a:spcAft>
                        <a:buNone/>
                      </a:pPr>
                      <a:r>
                        <a:rPr lang="en" sz="1000">
                          <a:latin typeface="Courier New"/>
                          <a:ea typeface="Courier New"/>
                          <a:cs typeface="Courier New"/>
                          <a:sym typeface="Courier New"/>
                        </a:rPr>
                        <a:t>Scanner scanner = new Scanner(System.in);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String line = scanner.nextLine();</a:t>
                      </a:r>
                      <a:endParaRPr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5875">
                <a:tc vMerge="1"/>
                <a:tc>
                  <a:txBody>
                    <a:bodyPr/>
                    <a:lstStyle/>
                    <a:p>
                      <a:pPr indent="0" lvl="0" marL="0" rtl="0" algn="l">
                        <a:spcBef>
                          <a:spcPts val="0"/>
                        </a:spcBef>
                        <a:spcAft>
                          <a:spcPts val="0"/>
                        </a:spcAft>
                        <a:buNone/>
                      </a:pPr>
                      <a:r>
                        <a:rPr lang="en" sz="1000" u="sng">
                          <a:solidFill>
                            <a:schemeClr val="hlink"/>
                          </a:solidFill>
                          <a:hlinkClick r:id="rId6"/>
                        </a:rPr>
                        <a:t>Unit testing with JUnit</a:t>
                      </a:r>
                      <a:r>
                        <a:rPr lang="en" sz="1000"/>
                        <a:t>.</a:t>
                      </a:r>
                      <a:endParaRPr sz="1000"/>
                    </a:p>
                    <a:p>
                      <a:pPr indent="0" lvl="0" marL="0" rtl="0" algn="l">
                        <a:spcBef>
                          <a:spcPts val="0"/>
                        </a:spcBef>
                        <a:spcAft>
                          <a:spcPts val="0"/>
                        </a:spcAft>
                        <a:buNone/>
                      </a:pPr>
                      <a:r>
                        <a:rPr lang="en" sz="1000">
                          <a:latin typeface="Courier New"/>
                          <a:ea typeface="Courier New"/>
                          <a:cs typeface="Courier New"/>
                          <a:sym typeface="Courier New"/>
                        </a:rPr>
                        <a:t>public class MyClassTest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@Test</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public void exampleTest()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assertEquals("Hello, World!", "Hello, World!");</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a:t>
                      </a:r>
                      <a:endParaRPr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chemeClr val="hlink"/>
                          </a:solidFill>
                          <a:hlinkClick r:id="rId7"/>
                        </a:rPr>
                        <a:t>Java arrays</a:t>
                      </a:r>
                      <a:r>
                        <a:rPr lang="en" sz="1000"/>
                        <a:t> and </a:t>
                      </a:r>
                      <a:r>
                        <a:rPr lang="en" sz="1000" u="sng">
                          <a:solidFill>
                            <a:schemeClr val="hlink"/>
                          </a:solidFill>
                          <a:hlinkClick r:id="rId8"/>
                        </a:rPr>
                        <a:t>2D-arrays</a:t>
                      </a:r>
                      <a:r>
                        <a:rPr lang="en" sz="1000"/>
                        <a:t>.</a:t>
                      </a:r>
                      <a:endParaRPr sz="1000"/>
                    </a:p>
                    <a:p>
                      <a:pPr indent="0" lvl="0" marL="0" rtl="0" algn="l">
                        <a:spcBef>
                          <a:spcPts val="0"/>
                        </a:spcBef>
                        <a:spcAft>
                          <a:spcPts val="0"/>
                        </a:spcAft>
                        <a:buNone/>
                      </a:pPr>
                      <a:r>
                        <a:rPr lang="en" sz="1000">
                          <a:latin typeface="Courier New"/>
                          <a:ea typeface="Courier New"/>
                          <a:cs typeface="Courier New"/>
                          <a:sym typeface="Courier New"/>
                        </a:rPr>
                        <a:t>int[] x = new int[5];</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x[2] = 7;</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int y = x[2];</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int[] z = {1, 2, 3, 4, 5};</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int[][] table = new int[10][5];</a:t>
                      </a:r>
                      <a:endParaRPr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27625">
                <a:tc vMerge="1"/>
                <a:tc>
                  <a:txBody>
                    <a:bodyPr/>
                    <a:lstStyle/>
                    <a:p>
                      <a:pPr indent="0" lvl="0" marL="0" rtl="0" algn="l">
                        <a:spcBef>
                          <a:spcPts val="0"/>
                        </a:spcBef>
                        <a:spcAft>
                          <a:spcPts val="0"/>
                        </a:spcAft>
                        <a:buNone/>
                      </a:pPr>
                      <a:r>
                        <a:rPr lang="en" sz="1000" u="sng">
                          <a:solidFill>
                            <a:schemeClr val="hlink"/>
                          </a:solidFill>
                          <a:hlinkClick r:id="rId9"/>
                        </a:rPr>
                        <a:t>Java exceptions and </a:t>
                      </a:r>
                      <a:r>
                        <a:rPr lang="en" sz="1000" u="sng">
                          <a:solidFill>
                            <a:schemeClr val="hlink"/>
                          </a:solidFill>
                          <a:latin typeface="Courier New"/>
                          <a:ea typeface="Courier New"/>
                          <a:cs typeface="Courier New"/>
                          <a:sym typeface="Courier New"/>
                          <a:hlinkClick r:id="rId10"/>
                        </a:rPr>
                        <a:t>try</a:t>
                      </a:r>
                      <a:r>
                        <a:rPr lang="en" sz="1000" u="sng">
                          <a:solidFill>
                            <a:schemeClr val="hlink"/>
                          </a:solidFill>
                          <a:hlinkClick r:id="rId11"/>
                        </a:rPr>
                        <a:t>/</a:t>
                      </a:r>
                      <a:r>
                        <a:rPr lang="en" sz="1000" u="sng">
                          <a:solidFill>
                            <a:schemeClr val="hlink"/>
                          </a:solidFill>
                          <a:latin typeface="Courier New"/>
                          <a:ea typeface="Courier New"/>
                          <a:cs typeface="Courier New"/>
                          <a:sym typeface="Courier New"/>
                          <a:hlinkClick r:id="rId12"/>
                        </a:rPr>
                        <a:t>catch</a:t>
                      </a:r>
                      <a:r>
                        <a:rPr lang="en" sz="1000"/>
                        <a:t>.</a:t>
                      </a:r>
                      <a:endParaRPr sz="1000"/>
                    </a:p>
                    <a:p>
                      <a:pPr indent="0" lvl="0" marL="0" rtl="0" algn="l">
                        <a:spcBef>
                          <a:spcPts val="0"/>
                        </a:spcBef>
                        <a:spcAft>
                          <a:spcPts val="0"/>
                        </a:spcAft>
                        <a:buNone/>
                      </a:pPr>
                      <a:r>
                        <a:rPr lang="en" sz="1000">
                          <a:latin typeface="Courier New"/>
                          <a:ea typeface="Courier New"/>
                          <a:cs typeface="Courier New"/>
                          <a:sym typeface="Courier New"/>
                        </a:rPr>
                        <a:t>try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 do something</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catch(InputMismatchException e)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System.out.println("Oh no!");</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077700">
                <a:tc vMerge="1"/>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990" name="Google Shape;990;p100"/>
          <p:cNvSpPr txBox="1"/>
          <p:nvPr/>
        </p:nvSpPr>
        <p:spPr>
          <a:xfrm rot="-5400000">
            <a:off x="-2378350" y="2377688"/>
            <a:ext cx="5151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Merriweather"/>
                <a:ea typeface="Merriweather"/>
                <a:cs typeface="Merriweather"/>
                <a:sym typeface="Merriweather"/>
              </a:rPr>
              <a:t>Unit 1: Python to Java</a:t>
            </a:r>
            <a:endParaRPr sz="1300">
              <a:solidFill>
                <a:schemeClr val="lt1"/>
              </a:solidFill>
              <a:latin typeface="Merriweather"/>
              <a:ea typeface="Merriweather"/>
              <a:cs typeface="Merriweather"/>
              <a:sym typeface="Merriweathe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01"/>
          <p:cNvSpPr txBox="1"/>
          <p:nvPr>
            <p:ph type="title"/>
          </p:nvPr>
        </p:nvSpPr>
        <p:spPr>
          <a:xfrm>
            <a:off x="311725" y="196125"/>
            <a:ext cx="8520600" cy="6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Summary &amp; Reflection</a:t>
            </a:r>
            <a:endParaRPr sz="3900"/>
          </a:p>
        </p:txBody>
      </p:sp>
      <p:sp>
        <p:nvSpPr>
          <p:cNvPr id="996" name="Google Shape;996;p101"/>
          <p:cNvSpPr/>
          <p:nvPr/>
        </p:nvSpPr>
        <p:spPr>
          <a:xfrm>
            <a:off x="3934950" y="1656500"/>
            <a:ext cx="1905000" cy="1233000"/>
          </a:xfrm>
          <a:prstGeom prst="cloudCallout">
            <a:avLst>
              <a:gd fmla="val 60382" name="adj1"/>
              <a:gd fmla="val 60947" name="adj2"/>
            </a:avLst>
          </a:prstGeom>
          <a:solidFill>
            <a:srgbClr val="C9DAF8"/>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What is one new thing that you learned today?</a:t>
            </a:r>
            <a:endParaRPr sz="1200"/>
          </a:p>
        </p:txBody>
      </p:sp>
      <p:pic>
        <p:nvPicPr>
          <p:cNvPr id="997" name="Google Shape;997;p101"/>
          <p:cNvPicPr preferRelativeResize="0"/>
          <p:nvPr/>
        </p:nvPicPr>
        <p:blipFill>
          <a:blip r:embed="rId3">
            <a:alphaModFix/>
          </a:blip>
          <a:stretch>
            <a:fillRect/>
          </a:stretch>
        </p:blipFill>
        <p:spPr>
          <a:xfrm>
            <a:off x="5651400" y="3077250"/>
            <a:ext cx="1504525" cy="1504525"/>
          </a:xfrm>
          <a:prstGeom prst="rect">
            <a:avLst/>
          </a:prstGeom>
          <a:noFill/>
          <a:ln>
            <a:noFill/>
          </a:ln>
        </p:spPr>
      </p:pic>
      <p:sp>
        <p:nvSpPr>
          <p:cNvPr id="998" name="Google Shape;998;p101"/>
          <p:cNvSpPr/>
          <p:nvPr/>
        </p:nvSpPr>
        <p:spPr>
          <a:xfrm>
            <a:off x="5992350" y="1351700"/>
            <a:ext cx="1905000" cy="1233000"/>
          </a:xfrm>
          <a:prstGeom prst="cloudCallout">
            <a:avLst>
              <a:gd fmla="val -15427" name="adj1"/>
              <a:gd fmla="val 82691" name="adj2"/>
            </a:avLst>
          </a:prstGeom>
          <a:solidFill>
            <a:srgbClr val="D9EAD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What is one thing that you wish you knew more about as we move forward?</a:t>
            </a:r>
            <a:endParaRPr sz="1000"/>
          </a:p>
        </p:txBody>
      </p:sp>
      <p:sp>
        <p:nvSpPr>
          <p:cNvPr id="999" name="Google Shape;999;p101"/>
          <p:cNvSpPr/>
          <p:nvPr/>
        </p:nvSpPr>
        <p:spPr>
          <a:xfrm>
            <a:off x="7003525" y="2549050"/>
            <a:ext cx="1905000" cy="1233000"/>
          </a:xfrm>
          <a:prstGeom prst="cloudCallout">
            <a:avLst>
              <a:gd fmla="val -66241" name="adj1"/>
              <a:gd fmla="val 20639" name="adj2"/>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What one question do you have about today’s class?</a:t>
            </a:r>
            <a:endParaRPr sz="1200"/>
          </a:p>
        </p:txBody>
      </p:sp>
      <p:sp>
        <p:nvSpPr>
          <p:cNvPr id="1000" name="Google Shape;1000;p101"/>
          <p:cNvSpPr txBox="1"/>
          <p:nvPr/>
        </p:nvSpPr>
        <p:spPr>
          <a:xfrm>
            <a:off x="4107225" y="4689650"/>
            <a:ext cx="4667100" cy="23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Roboto"/>
                <a:ea typeface="Roboto"/>
                <a:cs typeface="Roboto"/>
                <a:sym typeface="Roboto"/>
              </a:rPr>
              <a:t>Please answer the questions above in your notes for today.</a:t>
            </a:r>
            <a:endParaRPr sz="1200">
              <a:solidFill>
                <a:schemeClr val="dk2"/>
              </a:solidFill>
              <a:latin typeface="Roboto"/>
              <a:ea typeface="Roboto"/>
              <a:cs typeface="Roboto"/>
              <a:sym typeface="Roboto"/>
            </a:endParaRPr>
          </a:p>
        </p:txBody>
      </p:sp>
      <p:pic>
        <p:nvPicPr>
          <p:cNvPr id="1001" name="Google Shape;1001;p101"/>
          <p:cNvPicPr preferRelativeResize="0"/>
          <p:nvPr/>
        </p:nvPicPr>
        <p:blipFill>
          <a:blip r:embed="rId4">
            <a:alphaModFix/>
          </a:blip>
          <a:stretch>
            <a:fillRect/>
          </a:stretch>
        </p:blipFill>
        <p:spPr>
          <a:xfrm rot="-1172163">
            <a:off x="798432" y="944685"/>
            <a:ext cx="2945835" cy="3808755"/>
          </a:xfrm>
          <a:prstGeom prst="rect">
            <a:avLst/>
          </a:prstGeom>
          <a:noFill/>
          <a:ln>
            <a:noFill/>
          </a:ln>
        </p:spPr>
      </p:pic>
      <p:sp>
        <p:nvSpPr>
          <p:cNvPr id="1002" name="Google Shape;1002;p101"/>
          <p:cNvSpPr txBox="1"/>
          <p:nvPr>
            <p:ph idx="1" type="body"/>
          </p:nvPr>
        </p:nvSpPr>
        <p:spPr>
          <a:xfrm rot="-1168295">
            <a:off x="1011648" y="1531349"/>
            <a:ext cx="2569455" cy="2929916"/>
          </a:xfrm>
          <a:prstGeom prst="rect">
            <a:avLst/>
          </a:prstGeom>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Java Classes</a:t>
            </a:r>
            <a:endParaRPr sz="1600">
              <a:solidFill>
                <a:srgbClr val="FF0000"/>
              </a:solidFill>
              <a:latin typeface="Shadows Into Light"/>
              <a:ea typeface="Shadows Into Light"/>
              <a:cs typeface="Shadows Into Light"/>
              <a:sym typeface="Shadows Into Light"/>
            </a:endParaRPr>
          </a:p>
          <a:p>
            <a:pPr indent="-330200" lvl="0" marL="457200" rtl="0" algn="l">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Methods &amp; main</a:t>
            </a:r>
            <a:endParaRPr sz="1600">
              <a:solidFill>
                <a:srgbClr val="FF0000"/>
              </a:solidFill>
              <a:latin typeface="Shadows Into Light"/>
              <a:ea typeface="Shadows Into Light"/>
              <a:cs typeface="Shadows Into Light"/>
              <a:sym typeface="Shadows Into Light"/>
            </a:endParaRPr>
          </a:p>
          <a:p>
            <a:pPr indent="-330200" lvl="0" marL="457200" rtl="0" algn="l">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Standard Input/Output</a:t>
            </a:r>
            <a:endParaRPr sz="1600">
              <a:solidFill>
                <a:srgbClr val="FF0000"/>
              </a:solidFill>
              <a:latin typeface="Shadows Into Light"/>
              <a:ea typeface="Shadows Into Light"/>
              <a:cs typeface="Shadows Into Light"/>
              <a:sym typeface="Shadows Into Light"/>
            </a:endParaRPr>
          </a:p>
          <a:p>
            <a:pPr indent="-330200" lvl="0" marL="457200" rtl="0" algn="l">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Maven</a:t>
            </a:r>
            <a:endParaRPr sz="1600">
              <a:solidFill>
                <a:srgbClr val="FF0000"/>
              </a:solidFill>
              <a:latin typeface="Shadows Into Light"/>
              <a:ea typeface="Shadows Into Light"/>
              <a:cs typeface="Shadows Into Light"/>
              <a:sym typeface="Shadows Into Light"/>
            </a:endParaRPr>
          </a:p>
          <a:p>
            <a:pPr indent="-330200" lvl="0" marL="457200" rtl="0" algn="l">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Java Types &amp; Operators</a:t>
            </a:r>
            <a:endParaRPr sz="1600">
              <a:solidFill>
                <a:srgbClr val="FF0000"/>
              </a:solidFill>
              <a:latin typeface="Shadows Into Light"/>
              <a:ea typeface="Shadows Into Light"/>
              <a:cs typeface="Shadows Into Light"/>
              <a:sym typeface="Shadows Into Light"/>
            </a:endParaRPr>
          </a:p>
          <a:p>
            <a:pPr indent="-330200" lvl="0" marL="457200" rtl="0" algn="l">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Conditionals &amp; Loops</a:t>
            </a:r>
            <a:endParaRPr sz="1600">
              <a:solidFill>
                <a:srgbClr val="FF0000"/>
              </a:solidFill>
              <a:latin typeface="Shadows Into Light"/>
              <a:ea typeface="Shadows Into Light"/>
              <a:cs typeface="Shadows Into Light"/>
              <a:sym typeface="Shadows Into Light"/>
            </a:endParaRPr>
          </a:p>
          <a:p>
            <a:pPr indent="-330200" lvl="0" marL="457200" rtl="0" algn="l">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Unit Testing </a:t>
            </a:r>
            <a:r>
              <a:rPr lang="en" sz="1600">
                <a:solidFill>
                  <a:srgbClr val="FF0000"/>
                </a:solidFill>
                <a:latin typeface="Shadows Into Light"/>
                <a:ea typeface="Shadows Into Light"/>
                <a:cs typeface="Shadows Into Light"/>
                <a:sym typeface="Shadows Into Light"/>
              </a:rPr>
              <a:t>with </a:t>
            </a:r>
            <a:r>
              <a:rPr lang="en" sz="1600">
                <a:solidFill>
                  <a:srgbClr val="FF0000"/>
                </a:solidFill>
                <a:latin typeface="Shadows Into Light"/>
                <a:ea typeface="Shadows Into Light"/>
                <a:cs typeface="Shadows Into Light"/>
                <a:sym typeface="Shadows Into Light"/>
              </a:rPr>
              <a:t>JUnit</a:t>
            </a:r>
            <a:endParaRPr sz="1600">
              <a:solidFill>
                <a:srgbClr val="FF0000"/>
              </a:solidFill>
              <a:latin typeface="Shadows Into Light"/>
              <a:ea typeface="Shadows Into Light"/>
              <a:cs typeface="Shadows Into Light"/>
              <a:sym typeface="Shadows Into Light"/>
            </a:endParaRPr>
          </a:p>
          <a:p>
            <a:pPr indent="-330200" lvl="0" marL="457200" rtl="0" algn="l">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Arrays</a:t>
            </a:r>
            <a:endParaRPr sz="1600">
              <a:solidFill>
                <a:srgbClr val="FF0000"/>
              </a:solidFill>
              <a:latin typeface="Shadows Into Light"/>
              <a:ea typeface="Shadows Into Light"/>
              <a:cs typeface="Shadows Into Light"/>
              <a:sym typeface="Shadows Into Light"/>
            </a:endParaRPr>
          </a:p>
          <a:p>
            <a:pPr indent="-330200" lvl="0" marL="457200" rtl="0" algn="l">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File I/O</a:t>
            </a:r>
            <a:endParaRPr sz="1600">
              <a:solidFill>
                <a:srgbClr val="FF0000"/>
              </a:solidFill>
              <a:latin typeface="Shadows Into Light"/>
              <a:ea typeface="Shadows Into Light"/>
              <a:cs typeface="Shadows Into Light"/>
              <a:sym typeface="Shadows Into Light"/>
            </a:endParaRPr>
          </a:p>
          <a:p>
            <a:pPr indent="-330200" lvl="0" marL="457200" rtl="0" algn="l">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Exceptions</a:t>
            </a:r>
            <a:endParaRPr sz="1600">
              <a:solidFill>
                <a:srgbClr val="FF0000"/>
              </a:solidFill>
              <a:latin typeface="Shadows Into Light"/>
              <a:ea typeface="Shadows Into Light"/>
              <a:cs typeface="Shadows Into Light"/>
              <a:sym typeface="Shadows Into Light"/>
            </a:endParaRPr>
          </a:p>
        </p:txBody>
      </p:sp>
      <p:sp>
        <p:nvSpPr>
          <p:cNvPr id="1003" name="Google Shape;1003;p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0"/>
          <p:cNvSpPr txBox="1"/>
          <p:nvPr>
            <p:ph type="title"/>
          </p:nvPr>
        </p:nvSpPr>
        <p:spPr>
          <a:xfrm>
            <a:off x="5264725" y="43725"/>
            <a:ext cx="3706500" cy="63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Java Bytecode</a:t>
            </a:r>
            <a:endParaRPr/>
          </a:p>
        </p:txBody>
      </p:sp>
      <p:sp>
        <p:nvSpPr>
          <p:cNvPr id="317" name="Google Shape;317;p50"/>
          <p:cNvSpPr txBox="1"/>
          <p:nvPr>
            <p:ph idx="1" type="body"/>
          </p:nvPr>
        </p:nvSpPr>
        <p:spPr>
          <a:xfrm>
            <a:off x="301275" y="272325"/>
            <a:ext cx="4398900" cy="4556100"/>
          </a:xfrm>
          <a:prstGeom prst="rect">
            <a:avLst/>
          </a:prstGeom>
        </p:spPr>
        <p:txBody>
          <a:bodyPr anchorCtr="0" anchor="t" bIns="91425" lIns="91425" spcFirstLastPara="1" rIns="91425" wrap="square" tIns="91425">
            <a:spAutoFit/>
          </a:bodyPr>
          <a:lstStyle/>
          <a:p>
            <a:pPr indent="-311150" lvl="0" marL="457200" rtl="0" algn="l">
              <a:lnSpc>
                <a:spcPct val="100000"/>
              </a:lnSpc>
              <a:spcBef>
                <a:spcPts val="0"/>
              </a:spcBef>
              <a:spcAft>
                <a:spcPts val="0"/>
              </a:spcAft>
              <a:buSzPts val="1300"/>
              <a:buChar char="●"/>
            </a:pPr>
            <a:r>
              <a:rPr b="1" i="1" lang="en">
                <a:solidFill>
                  <a:srgbClr val="FF0000"/>
                </a:solidFill>
              </a:rPr>
              <a:t>High-level languages</a:t>
            </a:r>
            <a:r>
              <a:rPr lang="en"/>
              <a:t> like Python and Java are meant for </a:t>
            </a:r>
            <a:r>
              <a:rPr b="1" i="1" lang="en">
                <a:solidFill>
                  <a:srgbClr val="FF0000"/>
                </a:solidFill>
              </a:rPr>
              <a:t>humans</a:t>
            </a:r>
            <a:r>
              <a:rPr lang="en">
                <a:solidFill>
                  <a:srgbClr val="FF0000"/>
                </a:solidFill>
              </a:rPr>
              <a:t> </a:t>
            </a:r>
            <a:r>
              <a:rPr lang="en"/>
              <a:t>to understand.</a:t>
            </a:r>
            <a:endParaRPr/>
          </a:p>
          <a:p>
            <a:pPr indent="-298450" lvl="1" marL="914400" rtl="0" algn="l">
              <a:lnSpc>
                <a:spcPct val="100000"/>
              </a:lnSpc>
              <a:spcBef>
                <a:spcPts val="0"/>
              </a:spcBef>
              <a:spcAft>
                <a:spcPts val="0"/>
              </a:spcAft>
              <a:buSzPts val="1100"/>
              <a:buChar char="○"/>
            </a:pPr>
            <a:r>
              <a:rPr lang="en"/>
              <a:t>A higher-level language has syntax that is closer to written or spoken language.</a:t>
            </a:r>
            <a:endParaRPr/>
          </a:p>
          <a:p>
            <a:pPr indent="-298450" lvl="1" marL="914400" rtl="0" algn="l">
              <a:lnSpc>
                <a:spcPct val="100000"/>
              </a:lnSpc>
              <a:spcBef>
                <a:spcPts val="0"/>
              </a:spcBef>
              <a:spcAft>
                <a:spcPts val="0"/>
              </a:spcAft>
              <a:buSzPts val="1100"/>
              <a:buChar char="○"/>
            </a:pPr>
            <a:r>
              <a:rPr lang="en"/>
              <a:t>Python is a (slightly) higher-level language than Java.</a:t>
            </a:r>
            <a:endParaRPr/>
          </a:p>
          <a:p>
            <a:pPr indent="-298450" lvl="1" marL="914400" rtl="0" algn="l">
              <a:lnSpc>
                <a:spcPct val="100000"/>
              </a:lnSpc>
              <a:spcBef>
                <a:spcPts val="0"/>
              </a:spcBef>
              <a:spcAft>
                <a:spcPts val="0"/>
              </a:spcAft>
              <a:buSzPts val="1100"/>
              <a:buChar char="○"/>
            </a:pPr>
            <a:r>
              <a:rPr lang="en"/>
              <a:t>On the other hand, </a:t>
            </a:r>
            <a:r>
              <a:rPr b="1" i="1" lang="en">
                <a:solidFill>
                  <a:srgbClr val="FF0000"/>
                </a:solidFill>
              </a:rPr>
              <a:t>assembly</a:t>
            </a:r>
            <a:r>
              <a:rPr lang="en">
                <a:solidFill>
                  <a:srgbClr val="FF0000"/>
                </a:solidFill>
              </a:rPr>
              <a:t> </a:t>
            </a:r>
            <a:r>
              <a:rPr lang="en"/>
              <a:t>is a </a:t>
            </a:r>
            <a:r>
              <a:rPr b="1" i="1" lang="en">
                <a:solidFill>
                  <a:srgbClr val="FF0000"/>
                </a:solidFill>
              </a:rPr>
              <a:t>very </a:t>
            </a:r>
            <a:r>
              <a:rPr lang="en"/>
              <a:t>low-level language.</a:t>
            </a:r>
            <a:endParaRPr/>
          </a:p>
          <a:p>
            <a:pPr indent="-311150" lvl="0" marL="457200" rtl="0" algn="l">
              <a:lnSpc>
                <a:spcPct val="100000"/>
              </a:lnSpc>
              <a:spcBef>
                <a:spcPts val="0"/>
              </a:spcBef>
              <a:spcAft>
                <a:spcPts val="0"/>
              </a:spcAft>
              <a:buSzPts val="1300"/>
              <a:buChar char="●"/>
            </a:pPr>
            <a:r>
              <a:rPr b="1" i="1" lang="en">
                <a:solidFill>
                  <a:srgbClr val="FF0000"/>
                </a:solidFill>
              </a:rPr>
              <a:t>Machine code</a:t>
            </a:r>
            <a:r>
              <a:rPr lang="en"/>
              <a:t> is very low-level code that can be executed directly on a computer.</a:t>
            </a:r>
            <a:endParaRPr/>
          </a:p>
          <a:p>
            <a:pPr indent="-298450" lvl="1" marL="914400" rtl="0" algn="l">
              <a:lnSpc>
                <a:spcPct val="100000"/>
              </a:lnSpc>
              <a:spcBef>
                <a:spcPts val="0"/>
              </a:spcBef>
              <a:spcAft>
                <a:spcPts val="0"/>
              </a:spcAft>
              <a:buSzPts val="1100"/>
              <a:buChar char="○"/>
            </a:pPr>
            <a:r>
              <a:rPr lang="en"/>
              <a:t>Different computers understand different dialects of machine code.</a:t>
            </a:r>
            <a:endParaRPr/>
          </a:p>
          <a:p>
            <a:pPr indent="-311150" lvl="0" marL="457200" rtl="0" algn="l">
              <a:lnSpc>
                <a:spcPct val="100000"/>
              </a:lnSpc>
              <a:spcBef>
                <a:spcPts val="0"/>
              </a:spcBef>
              <a:spcAft>
                <a:spcPts val="0"/>
              </a:spcAft>
              <a:buSzPts val="1300"/>
              <a:buChar char="●"/>
            </a:pPr>
            <a:r>
              <a:rPr b="1" i="1" lang="en">
                <a:solidFill>
                  <a:srgbClr val="FF0000"/>
                </a:solidFill>
              </a:rPr>
              <a:t>Bytecode</a:t>
            </a:r>
            <a:r>
              <a:rPr lang="en">
                <a:solidFill>
                  <a:srgbClr val="FF0000"/>
                </a:solidFill>
              </a:rPr>
              <a:t> </a:t>
            </a:r>
            <a:r>
              <a:rPr lang="en"/>
              <a:t>is somewhere in the middle.</a:t>
            </a:r>
            <a:endParaRPr/>
          </a:p>
          <a:p>
            <a:pPr indent="-298450" lvl="1" marL="914400" rtl="0" algn="l">
              <a:lnSpc>
                <a:spcPct val="100000"/>
              </a:lnSpc>
              <a:spcBef>
                <a:spcPts val="0"/>
              </a:spcBef>
              <a:spcAft>
                <a:spcPts val="0"/>
              </a:spcAft>
              <a:buSzPts val="1100"/>
              <a:buChar char="○"/>
            </a:pPr>
            <a:r>
              <a:rPr b="1" i="1" lang="en">
                <a:solidFill>
                  <a:srgbClr val="FF0000"/>
                </a:solidFill>
              </a:rPr>
              <a:t>Lower-level </a:t>
            </a:r>
            <a:r>
              <a:rPr lang="en"/>
              <a:t>than Python or Java source code.</a:t>
            </a:r>
            <a:endParaRPr/>
          </a:p>
          <a:p>
            <a:pPr indent="-298450" lvl="1" marL="914400" rtl="0" algn="l">
              <a:lnSpc>
                <a:spcPct val="100000"/>
              </a:lnSpc>
              <a:spcBef>
                <a:spcPts val="0"/>
              </a:spcBef>
              <a:spcAft>
                <a:spcPts val="0"/>
              </a:spcAft>
              <a:buSzPts val="1100"/>
              <a:buChar char="○"/>
            </a:pPr>
            <a:r>
              <a:rPr b="1" i="1" lang="en">
                <a:solidFill>
                  <a:srgbClr val="FF0000"/>
                </a:solidFill>
              </a:rPr>
              <a:t>Higher-level</a:t>
            </a:r>
            <a:r>
              <a:rPr lang="en"/>
              <a:t> than machine code.</a:t>
            </a:r>
            <a:endParaRPr/>
          </a:p>
          <a:p>
            <a:pPr indent="-311150" lvl="0" marL="457200" rtl="0" algn="l">
              <a:lnSpc>
                <a:spcPct val="100000"/>
              </a:lnSpc>
              <a:spcBef>
                <a:spcPts val="0"/>
              </a:spcBef>
              <a:spcAft>
                <a:spcPts val="0"/>
              </a:spcAft>
              <a:buSzPts val="1300"/>
              <a:buChar char="●"/>
            </a:pPr>
            <a:r>
              <a:rPr lang="en"/>
              <a:t>Bytecode is much faster/easier to </a:t>
            </a:r>
            <a:r>
              <a:rPr b="1" i="1" lang="en">
                <a:solidFill>
                  <a:srgbClr val="FF0000"/>
                </a:solidFill>
              </a:rPr>
              <a:t>interpret</a:t>
            </a:r>
            <a:r>
              <a:rPr lang="en">
                <a:solidFill>
                  <a:srgbClr val="FF0000"/>
                </a:solidFill>
              </a:rPr>
              <a:t> </a:t>
            </a:r>
            <a:r>
              <a:rPr lang="en"/>
              <a:t>(translate) into machine instructions than source code is.</a:t>
            </a:r>
            <a:endParaRPr/>
          </a:p>
          <a:p>
            <a:pPr indent="-311150" lvl="0" marL="457200" rtl="0" algn="l">
              <a:lnSpc>
                <a:spcPct val="100000"/>
              </a:lnSpc>
              <a:spcBef>
                <a:spcPts val="0"/>
              </a:spcBef>
              <a:spcAft>
                <a:spcPts val="0"/>
              </a:spcAft>
              <a:buSzPts val="1300"/>
              <a:buChar char="●"/>
            </a:pPr>
            <a:r>
              <a:rPr lang="en"/>
              <a:t>A </a:t>
            </a:r>
            <a:r>
              <a:rPr b="1" i="1" lang="en">
                <a:solidFill>
                  <a:srgbClr val="FF0000"/>
                </a:solidFill>
              </a:rPr>
              <a:t>virtual machine</a:t>
            </a:r>
            <a:r>
              <a:rPr lang="en">
                <a:solidFill>
                  <a:srgbClr val="FF0000"/>
                </a:solidFill>
              </a:rPr>
              <a:t> </a:t>
            </a:r>
            <a:r>
              <a:rPr lang="en"/>
              <a:t>(</a:t>
            </a:r>
            <a:r>
              <a:rPr b="1" i="1" lang="en">
                <a:solidFill>
                  <a:srgbClr val="FF0000"/>
                </a:solidFill>
              </a:rPr>
              <a:t>VM</a:t>
            </a:r>
            <a:r>
              <a:rPr lang="en"/>
              <a:t>) interprets bytecode into machine code at runtime.</a:t>
            </a:r>
            <a:endParaRPr/>
          </a:p>
          <a:p>
            <a:pPr indent="-298450" lvl="1" marL="914400" rtl="0" algn="l">
              <a:lnSpc>
                <a:spcPct val="100000"/>
              </a:lnSpc>
              <a:spcBef>
                <a:spcPts val="0"/>
              </a:spcBef>
              <a:spcAft>
                <a:spcPts val="0"/>
              </a:spcAft>
              <a:buSzPts val="1100"/>
              <a:buChar char="○"/>
            </a:pPr>
            <a:r>
              <a:rPr lang="en"/>
              <a:t>In this way, bytecode is like machine code for the virtual machine.</a:t>
            </a:r>
            <a:endParaRPr/>
          </a:p>
          <a:p>
            <a:pPr indent="-298450" lvl="1" marL="914400" rtl="0" algn="l">
              <a:lnSpc>
                <a:spcPct val="100000"/>
              </a:lnSpc>
              <a:spcBef>
                <a:spcPts val="0"/>
              </a:spcBef>
              <a:spcAft>
                <a:spcPts val="0"/>
              </a:spcAft>
              <a:buSzPts val="1100"/>
              <a:buChar char="○"/>
            </a:pPr>
            <a:r>
              <a:rPr lang="en"/>
              <a:t>The compiled bytecode never needs to change, but a different VM is needed for each operating system and/or processor to translate it properly.</a:t>
            </a:r>
            <a:endParaRPr/>
          </a:p>
        </p:txBody>
      </p:sp>
      <p:sp>
        <p:nvSpPr>
          <p:cNvPr id="318" name="Google Shape;318;p50"/>
          <p:cNvSpPr txBox="1"/>
          <p:nvPr>
            <p:ph idx="12" type="sldNum"/>
          </p:nvPr>
        </p:nvSpPr>
        <p:spPr>
          <a:xfrm>
            <a:off x="90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19" name="Google Shape;319;p50"/>
          <p:cNvGrpSpPr/>
          <p:nvPr/>
        </p:nvGrpSpPr>
        <p:grpSpPr>
          <a:xfrm>
            <a:off x="6634750" y="728600"/>
            <a:ext cx="1761325" cy="807900"/>
            <a:chOff x="12044950" y="271400"/>
            <a:chExt cx="1761325" cy="807900"/>
          </a:xfrm>
        </p:grpSpPr>
        <p:sp>
          <p:nvSpPr>
            <p:cNvPr id="320" name="Google Shape;320;p50"/>
            <p:cNvSpPr/>
            <p:nvPr/>
          </p:nvSpPr>
          <p:spPr>
            <a:xfrm>
              <a:off x="12476675" y="271400"/>
              <a:ext cx="1329600" cy="807900"/>
            </a:xfrm>
            <a:prstGeom prst="rect">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Java Compiler (</a:t>
              </a:r>
              <a:r>
                <a:rPr lang="en" sz="1200">
                  <a:latin typeface="Courier New"/>
                  <a:ea typeface="Courier New"/>
                  <a:cs typeface="Courier New"/>
                  <a:sym typeface="Courier New"/>
                </a:rPr>
                <a:t>javac</a:t>
              </a:r>
              <a:r>
                <a:rPr lang="en" sz="1200"/>
                <a:t>)</a:t>
              </a:r>
              <a:endParaRPr sz="1200"/>
            </a:p>
          </p:txBody>
        </p:sp>
        <p:cxnSp>
          <p:nvCxnSpPr>
            <p:cNvPr id="321" name="Google Shape;321;p50"/>
            <p:cNvCxnSpPr>
              <a:stCxn id="322" idx="6"/>
              <a:endCxn id="320" idx="1"/>
            </p:cNvCxnSpPr>
            <p:nvPr/>
          </p:nvCxnSpPr>
          <p:spPr>
            <a:xfrm>
              <a:off x="12044950" y="675350"/>
              <a:ext cx="431700" cy="0"/>
            </a:xfrm>
            <a:prstGeom prst="straightConnector1">
              <a:avLst/>
            </a:prstGeom>
            <a:noFill/>
            <a:ln cap="flat" cmpd="sng" w="19050">
              <a:solidFill>
                <a:srgbClr val="FF0000"/>
              </a:solidFill>
              <a:prstDash val="solid"/>
              <a:round/>
              <a:headEnd len="med" w="med" type="none"/>
              <a:tailEnd len="med" w="med" type="triangle"/>
            </a:ln>
          </p:spPr>
        </p:cxnSp>
      </p:grpSp>
      <p:grpSp>
        <p:nvGrpSpPr>
          <p:cNvPr id="323" name="Google Shape;323;p50"/>
          <p:cNvGrpSpPr/>
          <p:nvPr/>
        </p:nvGrpSpPr>
        <p:grpSpPr>
          <a:xfrm>
            <a:off x="5384150" y="2559686"/>
            <a:ext cx="1329600" cy="2266189"/>
            <a:chOff x="5384150" y="2559686"/>
            <a:chExt cx="1329600" cy="2266189"/>
          </a:xfrm>
        </p:grpSpPr>
        <p:sp>
          <p:nvSpPr>
            <p:cNvPr id="324" name="Google Shape;324;p50"/>
            <p:cNvSpPr/>
            <p:nvPr/>
          </p:nvSpPr>
          <p:spPr>
            <a:xfrm>
              <a:off x="5384150" y="2919075"/>
              <a:ext cx="1329600" cy="1906800"/>
            </a:xfrm>
            <a:prstGeom prst="rect">
              <a:avLst/>
            </a:prstGeom>
            <a:solidFill>
              <a:srgbClr val="D9D2E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Mac</a:t>
              </a:r>
              <a:endParaRPr sz="1200"/>
            </a:p>
          </p:txBody>
        </p:sp>
        <p:sp>
          <p:nvSpPr>
            <p:cNvPr id="325" name="Google Shape;325;p50"/>
            <p:cNvSpPr/>
            <p:nvPr/>
          </p:nvSpPr>
          <p:spPr>
            <a:xfrm>
              <a:off x="5472800" y="3244250"/>
              <a:ext cx="1161900" cy="530100"/>
            </a:xfrm>
            <a:prstGeom prst="rect">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Mac JVM</a:t>
              </a:r>
              <a:endParaRPr sz="1200"/>
            </a:p>
            <a:p>
              <a:pPr indent="0" lvl="0" marL="0" rtl="0" algn="ctr">
                <a:spcBef>
                  <a:spcPts val="0"/>
                </a:spcBef>
                <a:spcAft>
                  <a:spcPts val="0"/>
                </a:spcAft>
                <a:buNone/>
              </a:pPr>
              <a:r>
                <a:rPr lang="en" sz="1200"/>
                <a:t>(</a:t>
              </a:r>
              <a:r>
                <a:rPr lang="en" sz="1200">
                  <a:latin typeface="Courier New"/>
                  <a:ea typeface="Courier New"/>
                  <a:cs typeface="Courier New"/>
                  <a:sym typeface="Courier New"/>
                </a:rPr>
                <a:t>java</a:t>
              </a:r>
              <a:r>
                <a:rPr lang="en" sz="1200"/>
                <a:t>)</a:t>
              </a:r>
              <a:endParaRPr sz="1200"/>
            </a:p>
          </p:txBody>
        </p:sp>
        <p:sp>
          <p:nvSpPr>
            <p:cNvPr id="326" name="Google Shape;326;p50"/>
            <p:cNvSpPr/>
            <p:nvPr/>
          </p:nvSpPr>
          <p:spPr>
            <a:xfrm>
              <a:off x="5423600" y="4052350"/>
              <a:ext cx="1250700" cy="6699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macOS </a:t>
              </a:r>
              <a:r>
                <a:rPr lang="en" sz="1000"/>
                <a:t>Specific Instructions</a:t>
              </a:r>
              <a:endParaRPr sz="1000"/>
            </a:p>
          </p:txBody>
        </p:sp>
        <p:cxnSp>
          <p:nvCxnSpPr>
            <p:cNvPr id="327" name="Google Shape;327;p50"/>
            <p:cNvCxnSpPr>
              <a:stCxn id="325" idx="2"/>
              <a:endCxn id="326" idx="0"/>
            </p:cNvCxnSpPr>
            <p:nvPr/>
          </p:nvCxnSpPr>
          <p:spPr>
            <a:xfrm flipH="1">
              <a:off x="6048950" y="3774350"/>
              <a:ext cx="4800" cy="278100"/>
            </a:xfrm>
            <a:prstGeom prst="straightConnector1">
              <a:avLst/>
            </a:prstGeom>
            <a:noFill/>
            <a:ln cap="flat" cmpd="sng" w="19050">
              <a:solidFill>
                <a:srgbClr val="FF0000"/>
              </a:solidFill>
              <a:prstDash val="solid"/>
              <a:round/>
              <a:headEnd len="med" w="med" type="none"/>
              <a:tailEnd len="med" w="med" type="triangle"/>
            </a:ln>
          </p:spPr>
        </p:cxnSp>
        <p:cxnSp>
          <p:nvCxnSpPr>
            <p:cNvPr id="328" name="Google Shape;328;p50"/>
            <p:cNvCxnSpPr>
              <a:stCxn id="329" idx="3"/>
              <a:endCxn id="324" idx="0"/>
            </p:cNvCxnSpPr>
            <p:nvPr/>
          </p:nvCxnSpPr>
          <p:spPr>
            <a:xfrm flipH="1">
              <a:off x="6048957" y="2559686"/>
              <a:ext cx="369300" cy="359400"/>
            </a:xfrm>
            <a:prstGeom prst="straightConnector1">
              <a:avLst/>
            </a:prstGeom>
            <a:noFill/>
            <a:ln cap="flat" cmpd="sng" w="19050">
              <a:solidFill>
                <a:srgbClr val="FF0000"/>
              </a:solidFill>
              <a:prstDash val="solid"/>
              <a:round/>
              <a:headEnd len="med" w="med" type="none"/>
              <a:tailEnd len="med" w="med" type="triangle"/>
            </a:ln>
          </p:spPr>
        </p:cxnSp>
      </p:grpSp>
      <p:grpSp>
        <p:nvGrpSpPr>
          <p:cNvPr id="330" name="Google Shape;330;p50"/>
          <p:cNvGrpSpPr/>
          <p:nvPr/>
        </p:nvGrpSpPr>
        <p:grpSpPr>
          <a:xfrm>
            <a:off x="5301350" y="718450"/>
            <a:ext cx="1333400" cy="818050"/>
            <a:chOff x="10711550" y="261250"/>
            <a:chExt cx="1333400" cy="818050"/>
          </a:xfrm>
        </p:grpSpPr>
        <p:sp>
          <p:nvSpPr>
            <p:cNvPr id="322" name="Google Shape;322;p50"/>
            <p:cNvSpPr/>
            <p:nvPr/>
          </p:nvSpPr>
          <p:spPr>
            <a:xfrm>
              <a:off x="10715350" y="271400"/>
              <a:ext cx="1329600" cy="8079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331" name="Google Shape;331;p50"/>
            <p:cNvSpPr txBox="1"/>
            <p:nvPr/>
          </p:nvSpPr>
          <p:spPr>
            <a:xfrm>
              <a:off x="10711550" y="261250"/>
              <a:ext cx="1329600" cy="8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Java Source (</a:t>
              </a:r>
              <a:r>
                <a:rPr lang="en" sz="1200">
                  <a:latin typeface="Courier New"/>
                  <a:ea typeface="Courier New"/>
                  <a:cs typeface="Courier New"/>
                  <a:sym typeface="Courier New"/>
                </a:rPr>
                <a:t>.java</a:t>
              </a:r>
              <a:r>
                <a:rPr lang="en" sz="1200"/>
                <a:t>)</a:t>
              </a:r>
              <a:endParaRPr sz="1200"/>
            </a:p>
          </p:txBody>
        </p:sp>
      </p:grpSp>
      <p:grpSp>
        <p:nvGrpSpPr>
          <p:cNvPr id="332" name="Google Shape;332;p50"/>
          <p:cNvGrpSpPr/>
          <p:nvPr/>
        </p:nvGrpSpPr>
        <p:grpSpPr>
          <a:xfrm>
            <a:off x="6198675" y="1536500"/>
            <a:ext cx="1532600" cy="1141500"/>
            <a:chOff x="11608875" y="1079300"/>
            <a:chExt cx="1532600" cy="1141500"/>
          </a:xfrm>
        </p:grpSpPr>
        <p:sp>
          <p:nvSpPr>
            <p:cNvPr id="329" name="Google Shape;329;p50"/>
            <p:cNvSpPr/>
            <p:nvPr/>
          </p:nvSpPr>
          <p:spPr>
            <a:xfrm>
              <a:off x="11608875" y="1412900"/>
              <a:ext cx="1499400" cy="8079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grpSp>
          <p:nvGrpSpPr>
            <p:cNvPr id="333" name="Google Shape;333;p50"/>
            <p:cNvGrpSpPr/>
            <p:nvPr/>
          </p:nvGrpSpPr>
          <p:grpSpPr>
            <a:xfrm>
              <a:off x="11693775" y="1079300"/>
              <a:ext cx="1447700" cy="1129525"/>
              <a:chOff x="11693775" y="1079300"/>
              <a:chExt cx="1447700" cy="1129525"/>
            </a:xfrm>
          </p:grpSpPr>
          <p:cxnSp>
            <p:nvCxnSpPr>
              <p:cNvPr id="334" name="Google Shape;334;p50"/>
              <p:cNvCxnSpPr>
                <a:stCxn id="320" idx="2"/>
                <a:endCxn id="329" idx="0"/>
              </p:cNvCxnSpPr>
              <p:nvPr/>
            </p:nvCxnSpPr>
            <p:spPr>
              <a:xfrm flipH="1">
                <a:off x="12358475" y="1079300"/>
                <a:ext cx="783000" cy="333600"/>
              </a:xfrm>
              <a:prstGeom prst="straightConnector1">
                <a:avLst/>
              </a:prstGeom>
              <a:noFill/>
              <a:ln cap="flat" cmpd="sng" w="19050">
                <a:solidFill>
                  <a:srgbClr val="FF0000"/>
                </a:solidFill>
                <a:prstDash val="solid"/>
                <a:round/>
                <a:headEnd len="med" w="med" type="none"/>
                <a:tailEnd len="med" w="med" type="triangle"/>
              </a:ln>
            </p:spPr>
          </p:cxnSp>
          <p:sp>
            <p:nvSpPr>
              <p:cNvPr id="335" name="Google Shape;335;p50"/>
              <p:cNvSpPr txBox="1"/>
              <p:nvPr/>
            </p:nvSpPr>
            <p:spPr>
              <a:xfrm>
                <a:off x="11693775" y="1407825"/>
                <a:ext cx="1329600" cy="8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Java Bytecode (</a:t>
                </a:r>
                <a:r>
                  <a:rPr lang="en" sz="1200">
                    <a:latin typeface="Courier New"/>
                    <a:ea typeface="Courier New"/>
                    <a:cs typeface="Courier New"/>
                    <a:sym typeface="Courier New"/>
                  </a:rPr>
                  <a:t>.class</a:t>
                </a:r>
                <a:r>
                  <a:rPr lang="en" sz="1200"/>
                  <a:t>)</a:t>
                </a:r>
                <a:endParaRPr sz="1200"/>
              </a:p>
            </p:txBody>
          </p:sp>
        </p:grpSp>
      </p:grpSp>
      <p:grpSp>
        <p:nvGrpSpPr>
          <p:cNvPr id="336" name="Google Shape;336;p50"/>
          <p:cNvGrpSpPr/>
          <p:nvPr/>
        </p:nvGrpSpPr>
        <p:grpSpPr>
          <a:xfrm>
            <a:off x="7212950" y="2559686"/>
            <a:ext cx="1329600" cy="2266189"/>
            <a:chOff x="7212950" y="2559686"/>
            <a:chExt cx="1329600" cy="2266189"/>
          </a:xfrm>
        </p:grpSpPr>
        <p:cxnSp>
          <p:nvCxnSpPr>
            <p:cNvPr id="337" name="Google Shape;337;p50"/>
            <p:cNvCxnSpPr>
              <a:stCxn id="329" idx="5"/>
              <a:endCxn id="338" idx="0"/>
            </p:cNvCxnSpPr>
            <p:nvPr/>
          </p:nvCxnSpPr>
          <p:spPr>
            <a:xfrm>
              <a:off x="7478493" y="2559686"/>
              <a:ext cx="399300" cy="359400"/>
            </a:xfrm>
            <a:prstGeom prst="straightConnector1">
              <a:avLst/>
            </a:prstGeom>
            <a:noFill/>
            <a:ln cap="flat" cmpd="sng" w="19050">
              <a:solidFill>
                <a:srgbClr val="FF0000"/>
              </a:solidFill>
              <a:prstDash val="solid"/>
              <a:round/>
              <a:headEnd len="med" w="med" type="none"/>
              <a:tailEnd len="med" w="med" type="triangle"/>
            </a:ln>
          </p:spPr>
        </p:cxnSp>
        <p:sp>
          <p:nvSpPr>
            <p:cNvPr id="338" name="Google Shape;338;p50"/>
            <p:cNvSpPr/>
            <p:nvPr/>
          </p:nvSpPr>
          <p:spPr>
            <a:xfrm>
              <a:off x="7212950" y="2919075"/>
              <a:ext cx="1329600" cy="1906800"/>
            </a:xfrm>
            <a:prstGeom prst="rect">
              <a:avLst/>
            </a:prstGeom>
            <a:solidFill>
              <a:srgbClr val="D9D2E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PC</a:t>
              </a:r>
              <a:endParaRPr sz="1200"/>
            </a:p>
          </p:txBody>
        </p:sp>
        <p:sp>
          <p:nvSpPr>
            <p:cNvPr id="339" name="Google Shape;339;p50"/>
            <p:cNvSpPr/>
            <p:nvPr/>
          </p:nvSpPr>
          <p:spPr>
            <a:xfrm>
              <a:off x="7301600" y="3244250"/>
              <a:ext cx="1161900" cy="530100"/>
            </a:xfrm>
            <a:prstGeom prst="rect">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Windows </a:t>
              </a:r>
              <a:r>
                <a:rPr lang="en" sz="1200"/>
                <a:t>JVM</a:t>
              </a:r>
              <a:endParaRPr sz="1200"/>
            </a:p>
            <a:p>
              <a:pPr indent="0" lvl="0" marL="0" rtl="0" algn="ctr">
                <a:spcBef>
                  <a:spcPts val="0"/>
                </a:spcBef>
                <a:spcAft>
                  <a:spcPts val="0"/>
                </a:spcAft>
                <a:buNone/>
              </a:pPr>
              <a:r>
                <a:rPr lang="en" sz="1200"/>
                <a:t>(</a:t>
              </a:r>
              <a:r>
                <a:rPr lang="en" sz="1200">
                  <a:latin typeface="Courier New"/>
                  <a:ea typeface="Courier New"/>
                  <a:cs typeface="Courier New"/>
                  <a:sym typeface="Courier New"/>
                </a:rPr>
                <a:t>java.exe</a:t>
              </a:r>
              <a:r>
                <a:rPr lang="en" sz="1200"/>
                <a:t>)</a:t>
              </a:r>
              <a:endParaRPr sz="1200"/>
            </a:p>
          </p:txBody>
        </p:sp>
        <p:sp>
          <p:nvSpPr>
            <p:cNvPr id="340" name="Google Shape;340;p50"/>
            <p:cNvSpPr/>
            <p:nvPr/>
          </p:nvSpPr>
          <p:spPr>
            <a:xfrm>
              <a:off x="7252400" y="4052350"/>
              <a:ext cx="1250700" cy="6699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Windows </a:t>
              </a:r>
              <a:r>
                <a:rPr lang="en" sz="1000"/>
                <a:t>Specific Instructions</a:t>
              </a:r>
              <a:endParaRPr sz="1000"/>
            </a:p>
          </p:txBody>
        </p:sp>
        <p:cxnSp>
          <p:nvCxnSpPr>
            <p:cNvPr id="341" name="Google Shape;341;p50"/>
            <p:cNvCxnSpPr>
              <a:stCxn id="339" idx="2"/>
              <a:endCxn id="340" idx="0"/>
            </p:cNvCxnSpPr>
            <p:nvPr/>
          </p:nvCxnSpPr>
          <p:spPr>
            <a:xfrm flipH="1">
              <a:off x="7877750" y="3774350"/>
              <a:ext cx="4800" cy="278100"/>
            </a:xfrm>
            <a:prstGeom prst="straightConnector1">
              <a:avLst/>
            </a:prstGeom>
            <a:noFill/>
            <a:ln cap="flat" cmpd="sng" w="19050">
              <a:solidFill>
                <a:srgbClr val="FF0000"/>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1"/>
          <p:cNvSpPr txBox="1"/>
          <p:nvPr>
            <p:ph idx="1" type="body"/>
          </p:nvPr>
        </p:nvSpPr>
        <p:spPr>
          <a:xfrm>
            <a:off x="65250" y="731625"/>
            <a:ext cx="89559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Before we can do anything else, you will need to make sure that the correct version of Java has been installed on your computer. Take a moment to verify that both Java and the Java Compiler have been installed and configured correctly.</a:t>
            </a:r>
            <a:endParaRPr/>
          </a:p>
        </p:txBody>
      </p:sp>
      <p:sp>
        <p:nvSpPr>
          <p:cNvPr id="347" name="Google Shape;347;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8" name="Google Shape;348;p51"/>
          <p:cNvSpPr txBox="1"/>
          <p:nvPr>
            <p:ph idx="2" type="body"/>
          </p:nvPr>
        </p:nvSpPr>
        <p:spPr>
          <a:xfrm>
            <a:off x="2837525" y="1784525"/>
            <a:ext cx="5892300" cy="16947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Open the terminal in VSCode (</a:t>
            </a:r>
            <a:r>
              <a:rPr lang="en">
                <a:solidFill>
                  <a:srgbClr val="FF0000"/>
                </a:solidFill>
                <a:latin typeface="Courier New"/>
                <a:ea typeface="Courier New"/>
                <a:cs typeface="Courier New"/>
                <a:sym typeface="Courier New"/>
              </a:rPr>
              <a:t>CTRL-`</a:t>
            </a:r>
            <a:r>
              <a:rPr lang="en"/>
              <a:t>) and run </a:t>
            </a:r>
            <a:r>
              <a:rPr lang="en">
                <a:solidFill>
                  <a:srgbClr val="FF0000"/>
                </a:solidFill>
                <a:latin typeface="Courier New"/>
                <a:ea typeface="Courier New"/>
                <a:cs typeface="Courier New"/>
                <a:sym typeface="Courier New"/>
              </a:rPr>
              <a:t>javac -version</a:t>
            </a:r>
            <a:r>
              <a:rPr lang="en"/>
              <a:t> to verify the version of the </a:t>
            </a:r>
            <a:r>
              <a:rPr b="1" i="1" lang="en">
                <a:solidFill>
                  <a:srgbClr val="FF0000"/>
                </a:solidFill>
              </a:rPr>
              <a:t>Java Compiler</a:t>
            </a:r>
            <a:r>
              <a:rPr lang="en"/>
              <a:t> that you have installed.</a:t>
            </a:r>
            <a:endParaRPr/>
          </a:p>
          <a:p>
            <a:pPr indent="-298450" lvl="1" marL="914400" rtl="0" algn="l">
              <a:spcBef>
                <a:spcPts val="0"/>
              </a:spcBef>
              <a:spcAft>
                <a:spcPts val="0"/>
              </a:spcAft>
              <a:buSzPts val="1100"/>
              <a:buChar char="○"/>
            </a:pPr>
            <a:r>
              <a:rPr lang="en"/>
              <a:t>This is the executable that you will use to compile your Java programs.</a:t>
            </a:r>
            <a:endParaRPr/>
          </a:p>
          <a:p>
            <a:pPr indent="-311150" lvl="0" marL="457200" rtl="0" algn="l">
              <a:spcBef>
                <a:spcPts val="0"/>
              </a:spcBef>
              <a:spcAft>
                <a:spcPts val="0"/>
              </a:spcAft>
              <a:buSzPts val="1300"/>
              <a:buChar char="●"/>
            </a:pPr>
            <a:r>
              <a:rPr lang="en"/>
              <a:t>Next, run the </a:t>
            </a:r>
            <a:r>
              <a:rPr lang="en">
                <a:solidFill>
                  <a:srgbClr val="FF0000"/>
                </a:solidFill>
                <a:latin typeface="Courier New"/>
                <a:ea typeface="Courier New"/>
                <a:cs typeface="Courier New"/>
                <a:sym typeface="Courier New"/>
              </a:rPr>
              <a:t>java -version</a:t>
            </a:r>
            <a:r>
              <a:rPr lang="en"/>
              <a:t> command to display the version of the </a:t>
            </a:r>
            <a:r>
              <a:rPr b="1" i="1" lang="en">
                <a:solidFill>
                  <a:srgbClr val="FF0000"/>
                </a:solidFill>
              </a:rPr>
              <a:t>Java Development Kit</a:t>
            </a:r>
            <a:r>
              <a:rPr lang="en"/>
              <a:t> (</a:t>
            </a:r>
            <a:r>
              <a:rPr b="1" i="1" lang="en">
                <a:solidFill>
                  <a:srgbClr val="FF0000"/>
                </a:solidFill>
              </a:rPr>
              <a:t>JDK</a:t>
            </a:r>
            <a:r>
              <a:rPr lang="en"/>
              <a:t>) that you have installed.</a:t>
            </a:r>
            <a:endParaRPr/>
          </a:p>
          <a:p>
            <a:pPr indent="-298450" lvl="1" marL="914400" rtl="0" algn="l">
              <a:spcBef>
                <a:spcPts val="0"/>
              </a:spcBef>
              <a:spcAft>
                <a:spcPts val="0"/>
              </a:spcAft>
              <a:buSzPts val="1100"/>
              <a:buChar char="○"/>
            </a:pPr>
            <a:r>
              <a:rPr lang="en"/>
              <a:t>This is the executable that you will use to run your Java programs.</a:t>
            </a:r>
            <a:endParaRPr/>
          </a:p>
          <a:p>
            <a:pPr indent="-311150" lvl="0" marL="457200" rtl="0" algn="l">
              <a:spcBef>
                <a:spcPts val="0"/>
              </a:spcBef>
              <a:spcAft>
                <a:spcPts val="0"/>
              </a:spcAft>
              <a:buSzPts val="1300"/>
              <a:buChar char="●"/>
            </a:pPr>
            <a:r>
              <a:rPr lang="en"/>
              <a:t>Both executables should have the same version number.</a:t>
            </a:r>
            <a:endParaRPr/>
          </a:p>
        </p:txBody>
      </p:sp>
      <p:sp>
        <p:nvSpPr>
          <p:cNvPr id="349" name="Google Shape;349;p51"/>
          <p:cNvSpPr txBox="1"/>
          <p:nvPr>
            <p:ph type="title"/>
          </p:nvPr>
        </p:nvSpPr>
        <p:spPr>
          <a:xfrm>
            <a:off x="1436850" y="100"/>
            <a:ext cx="7642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Verify Your Java Version</a:t>
            </a:r>
            <a:endParaRPr/>
          </a:p>
        </p:txBody>
      </p:sp>
      <p:sp>
        <p:nvSpPr>
          <p:cNvPr id="350" name="Google Shape;350;p51"/>
          <p:cNvSpPr txBox="1"/>
          <p:nvPr>
            <p:ph idx="3" type="title"/>
          </p:nvPr>
        </p:nvSpPr>
        <p:spPr>
          <a:xfrm>
            <a:off x="65250" y="100"/>
            <a:ext cx="1253700" cy="6465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a:t>1.1</a:t>
            </a:r>
            <a:endParaRPr/>
          </a:p>
        </p:txBody>
      </p:sp>
      <p:pic>
        <p:nvPicPr>
          <p:cNvPr id="351" name="Google Shape;351;p51"/>
          <p:cNvPicPr preferRelativeResize="0"/>
          <p:nvPr/>
        </p:nvPicPr>
        <p:blipFill>
          <a:blip r:embed="rId3">
            <a:alphaModFix/>
          </a:blip>
          <a:stretch>
            <a:fillRect/>
          </a:stretch>
        </p:blipFill>
        <p:spPr>
          <a:xfrm>
            <a:off x="513100" y="1729125"/>
            <a:ext cx="1757667" cy="3215077"/>
          </a:xfrm>
          <a:prstGeom prst="rect">
            <a:avLst/>
          </a:prstGeom>
          <a:noFill/>
          <a:ln>
            <a:noFill/>
          </a:ln>
        </p:spPr>
      </p:pic>
      <p:sp>
        <p:nvSpPr>
          <p:cNvPr id="352" name="Google Shape;352;p51"/>
          <p:cNvSpPr txBox="1"/>
          <p:nvPr/>
        </p:nvSpPr>
        <p:spPr>
          <a:xfrm>
            <a:off x="2837525" y="3534625"/>
            <a:ext cx="5892300" cy="141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dick@batcomputer</a:t>
            </a:r>
            <a:r>
              <a:rPr lang="en" sz="1000">
                <a:latin typeface="Consolas"/>
                <a:ea typeface="Consolas"/>
                <a:cs typeface="Consolas"/>
                <a:sym typeface="Consolas"/>
              </a:rPr>
              <a:t> </a:t>
            </a:r>
            <a:r>
              <a:rPr lang="en" sz="1000">
                <a:solidFill>
                  <a:srgbClr val="9900FF"/>
                </a:solidFill>
                <a:latin typeface="Consolas"/>
                <a:ea typeface="Consolas"/>
                <a:cs typeface="Consolas"/>
                <a:sym typeface="Consolas"/>
              </a:rPr>
              <a:t>MINGW64 </a:t>
            </a:r>
            <a:r>
              <a:rPr lang="en" sz="1000">
                <a:solidFill>
                  <a:srgbClr val="FF9900"/>
                </a:solidFill>
                <a:latin typeface="Consolas"/>
                <a:ea typeface="Consolas"/>
                <a:cs typeface="Consolas"/>
                <a:sym typeface="Consolas"/>
              </a:rPr>
              <a:t>~</a:t>
            </a:r>
            <a:r>
              <a:rPr lang="en" sz="1000">
                <a:solidFill>
                  <a:srgbClr val="FF9900"/>
                </a:solidFill>
                <a:latin typeface="Consolas"/>
                <a:ea typeface="Consolas"/>
                <a:cs typeface="Consolas"/>
                <a:sym typeface="Consolas"/>
              </a:rPr>
              <a:t>/SoftDevII/unit01-nightw </a:t>
            </a:r>
            <a:r>
              <a:rPr lang="en" sz="1000">
                <a:solidFill>
                  <a:srgbClr val="1155CC"/>
                </a:solidFill>
                <a:latin typeface="Consolas"/>
                <a:ea typeface="Consolas"/>
                <a:cs typeface="Consolas"/>
                <a:sym typeface="Consolas"/>
              </a:rPr>
              <a:t>(main)</a:t>
            </a:r>
            <a:endParaRPr sz="1000">
              <a:solidFill>
                <a:srgbClr val="1155CC"/>
              </a:solidFill>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javac -version</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javac 19.0.1</a:t>
            </a:r>
            <a:endParaRPr sz="1000">
              <a:latin typeface="Consolas"/>
              <a:ea typeface="Consolas"/>
              <a:cs typeface="Consolas"/>
              <a:sym typeface="Consolas"/>
            </a:endParaRPr>
          </a:p>
          <a:p>
            <a:pPr indent="0" lvl="0" marL="0" rtl="0" algn="l">
              <a:spcBef>
                <a:spcPts val="0"/>
              </a:spcBef>
              <a:spcAft>
                <a:spcPts val="0"/>
              </a:spcAft>
              <a:buNone/>
            </a:pPr>
            <a:r>
              <a:rPr lang="en" sz="1000">
                <a:solidFill>
                  <a:srgbClr val="38761D"/>
                </a:solidFill>
                <a:latin typeface="Consolas"/>
                <a:ea typeface="Consolas"/>
                <a:cs typeface="Consolas"/>
                <a:sym typeface="Consolas"/>
              </a:rPr>
              <a:t>dick@batcomputer</a:t>
            </a:r>
            <a:r>
              <a:rPr lang="en" sz="1000">
                <a:latin typeface="Consolas"/>
                <a:ea typeface="Consolas"/>
                <a:cs typeface="Consolas"/>
                <a:sym typeface="Consolas"/>
              </a:rPr>
              <a:t> </a:t>
            </a:r>
            <a:r>
              <a:rPr lang="en" sz="1000">
                <a:solidFill>
                  <a:srgbClr val="9900FF"/>
                </a:solidFill>
                <a:latin typeface="Consolas"/>
                <a:ea typeface="Consolas"/>
                <a:cs typeface="Consolas"/>
                <a:sym typeface="Consolas"/>
              </a:rPr>
              <a:t>MINGW64 </a:t>
            </a:r>
            <a:r>
              <a:rPr lang="en" sz="1000">
                <a:solidFill>
                  <a:srgbClr val="FF9900"/>
                </a:solidFill>
                <a:latin typeface="Consolas"/>
                <a:ea typeface="Consolas"/>
                <a:cs typeface="Consolas"/>
                <a:sym typeface="Consolas"/>
              </a:rPr>
              <a:t>~/SoftDevII/unit01-nightw </a:t>
            </a:r>
            <a:r>
              <a:rPr lang="en" sz="1000">
                <a:solidFill>
                  <a:srgbClr val="1155CC"/>
                </a:solidFill>
                <a:latin typeface="Consolas"/>
                <a:ea typeface="Consolas"/>
                <a:cs typeface="Consolas"/>
                <a:sym typeface="Consolas"/>
              </a:rPr>
              <a:t>(main)</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java</a:t>
            </a:r>
            <a:r>
              <a:rPr lang="en" sz="1000">
                <a:latin typeface="Consolas"/>
                <a:ea typeface="Consolas"/>
                <a:cs typeface="Consolas"/>
                <a:sym typeface="Consolas"/>
              </a:rPr>
              <a:t> -version</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java version "19.0.1" 2020-10-20</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Java(TM) SE Runtime Environment (build 15.0.1+9-18)</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Java HotSpot(TM) 64-Bit Server VM (build 15.0.1+9-18, mixed mode, sharing)</a:t>
            </a:r>
            <a:endParaRPr sz="1000">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Scaffolding</a:t>
            </a:r>
            <a:endParaRPr/>
          </a:p>
        </p:txBody>
      </p:sp>
      <p:sp>
        <p:nvSpPr>
          <p:cNvPr id="358" name="Google Shape;358;p52"/>
          <p:cNvSpPr txBox="1"/>
          <p:nvPr>
            <p:ph idx="1" type="body"/>
          </p:nvPr>
        </p:nvSpPr>
        <p:spPr>
          <a:xfrm>
            <a:off x="83100" y="1353300"/>
            <a:ext cx="4488900" cy="3568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Unlike Python, Java requires quite a bit of </a:t>
            </a:r>
            <a:r>
              <a:rPr b="1" i="1" lang="en">
                <a:solidFill>
                  <a:srgbClr val="FF0000"/>
                </a:solidFill>
              </a:rPr>
              <a:t>scaffolding</a:t>
            </a:r>
            <a:r>
              <a:rPr lang="en">
                <a:solidFill>
                  <a:srgbClr val="FF0000"/>
                </a:solidFill>
              </a:rPr>
              <a:t> </a:t>
            </a:r>
            <a:r>
              <a:rPr lang="en"/>
              <a:t>to write even the most basic programs.</a:t>
            </a:r>
            <a:endParaRPr/>
          </a:p>
          <a:p>
            <a:pPr indent="-298450" lvl="1" marL="914400" rtl="0" algn="l">
              <a:spcBef>
                <a:spcPts val="0"/>
              </a:spcBef>
              <a:spcAft>
                <a:spcPts val="0"/>
              </a:spcAft>
              <a:buSzPts val="1100"/>
              <a:buChar char="○"/>
            </a:pPr>
            <a:r>
              <a:rPr lang="en"/>
              <a:t>Part of the reason for this is that </a:t>
            </a:r>
            <a:r>
              <a:rPr b="1" i="1" lang="en">
                <a:solidFill>
                  <a:srgbClr val="FF0000"/>
                </a:solidFill>
              </a:rPr>
              <a:t>all </a:t>
            </a:r>
            <a:r>
              <a:rPr lang="en"/>
              <a:t>code in Java must be </a:t>
            </a:r>
            <a:r>
              <a:rPr b="1" i="1" lang="en">
                <a:solidFill>
                  <a:srgbClr val="FF0000"/>
                </a:solidFill>
              </a:rPr>
              <a:t>in the body of a class</a:t>
            </a:r>
            <a:r>
              <a:rPr lang="en"/>
              <a:t>, and so at a minimum a class must be declared.</a:t>
            </a:r>
            <a:endParaRPr/>
          </a:p>
          <a:p>
            <a:pPr indent="-311150" lvl="0" marL="457200" rtl="0" algn="l">
              <a:spcBef>
                <a:spcPts val="0"/>
              </a:spcBef>
              <a:spcAft>
                <a:spcPts val="0"/>
              </a:spcAft>
              <a:buSzPts val="1300"/>
              <a:buChar char="●"/>
            </a:pPr>
            <a:r>
              <a:rPr lang="en"/>
              <a:t>Java has a C-like syntax meaning:</a:t>
            </a:r>
            <a:endParaRPr/>
          </a:p>
          <a:p>
            <a:pPr indent="-298450" lvl="1" marL="914400" rtl="0" algn="l">
              <a:spcBef>
                <a:spcPts val="0"/>
              </a:spcBef>
              <a:spcAft>
                <a:spcPts val="0"/>
              </a:spcAft>
              <a:buSzPts val="1100"/>
              <a:buChar char="○"/>
            </a:pPr>
            <a:r>
              <a:rPr b="1" i="1" lang="en">
                <a:solidFill>
                  <a:srgbClr val="FF0000"/>
                </a:solidFill>
              </a:rPr>
              <a:t>Whitespace</a:t>
            </a:r>
            <a:r>
              <a:rPr lang="en">
                <a:solidFill>
                  <a:srgbClr val="FF0000"/>
                </a:solidFill>
              </a:rPr>
              <a:t> </a:t>
            </a:r>
            <a:r>
              <a:rPr lang="en"/>
              <a:t>is </a:t>
            </a:r>
            <a:r>
              <a:rPr b="1" i="1" lang="en">
                <a:solidFill>
                  <a:srgbClr val="FF0000"/>
                </a:solidFill>
              </a:rPr>
              <a:t>not significant</a:t>
            </a:r>
            <a:r>
              <a:rPr lang="en"/>
              <a:t> beyond improving readability for humans. This includes newlines.</a:t>
            </a:r>
            <a:endParaRPr/>
          </a:p>
          <a:p>
            <a:pPr indent="-298450" lvl="1" marL="914400" rtl="0" algn="l">
              <a:spcBef>
                <a:spcPts val="0"/>
              </a:spcBef>
              <a:spcAft>
                <a:spcPts val="0"/>
              </a:spcAft>
              <a:buSzPts val="1100"/>
              <a:buChar char="○"/>
            </a:pPr>
            <a:r>
              <a:rPr b="1" i="1" lang="en">
                <a:solidFill>
                  <a:srgbClr val="FF0000"/>
                </a:solidFill>
              </a:rPr>
              <a:t>Statements</a:t>
            </a:r>
            <a:r>
              <a:rPr lang="en"/>
              <a:t> are terminated by a </a:t>
            </a:r>
            <a:r>
              <a:rPr b="1" i="1" lang="en">
                <a:solidFill>
                  <a:srgbClr val="FF0000"/>
                </a:solidFill>
              </a:rPr>
              <a:t>semi-colon</a:t>
            </a:r>
            <a:r>
              <a:rPr lang="en"/>
              <a:t> (</a:t>
            </a:r>
            <a:r>
              <a:rPr lang="en">
                <a:solidFill>
                  <a:srgbClr val="FF0000"/>
                </a:solidFill>
                <a:latin typeface="Courier New"/>
                <a:ea typeface="Courier New"/>
                <a:cs typeface="Courier New"/>
                <a:sym typeface="Courier New"/>
              </a:rPr>
              <a:t>;</a:t>
            </a:r>
            <a:r>
              <a:rPr lang="en"/>
              <a:t>) and may be written on multiple lines.</a:t>
            </a:r>
            <a:endParaRPr/>
          </a:p>
          <a:p>
            <a:pPr indent="-298450" lvl="1" marL="914400" rtl="0" algn="l">
              <a:spcBef>
                <a:spcPts val="0"/>
              </a:spcBef>
              <a:spcAft>
                <a:spcPts val="0"/>
              </a:spcAft>
              <a:buSzPts val="1100"/>
              <a:buChar char="○"/>
            </a:pPr>
            <a:r>
              <a:rPr b="1" i="1" lang="en">
                <a:solidFill>
                  <a:srgbClr val="FF0000"/>
                </a:solidFill>
              </a:rPr>
              <a:t>Curly braces</a:t>
            </a:r>
            <a:r>
              <a:rPr lang="en"/>
              <a:t> (</a:t>
            </a:r>
            <a:r>
              <a:rPr lang="en">
                <a:solidFill>
                  <a:srgbClr val="FF0000"/>
                </a:solidFill>
                <a:latin typeface="Courier New"/>
                <a:ea typeface="Courier New"/>
                <a:cs typeface="Courier New"/>
                <a:sym typeface="Courier New"/>
              </a:rPr>
              <a:t>{}</a:t>
            </a:r>
            <a:r>
              <a:rPr lang="en"/>
              <a:t>) are used to indicate a </a:t>
            </a:r>
            <a:r>
              <a:rPr b="1" i="1" lang="en">
                <a:solidFill>
                  <a:srgbClr val="FF0000"/>
                </a:solidFill>
              </a:rPr>
              <a:t>block of statements</a:t>
            </a:r>
            <a:r>
              <a:rPr lang="en"/>
              <a:t>, e.g. the body of a method or a class.</a:t>
            </a:r>
            <a:endParaRPr/>
          </a:p>
          <a:p>
            <a:pPr indent="-311150" lvl="0" marL="457200" rtl="0" algn="l">
              <a:spcBef>
                <a:spcPts val="0"/>
              </a:spcBef>
              <a:spcAft>
                <a:spcPts val="0"/>
              </a:spcAft>
              <a:buSzPts val="1300"/>
              <a:buChar char="●"/>
            </a:pPr>
            <a:r>
              <a:rPr lang="en"/>
              <a:t>In Java, the </a:t>
            </a:r>
            <a:r>
              <a:rPr lang="en">
                <a:solidFill>
                  <a:srgbClr val="FF0000"/>
                </a:solidFill>
                <a:latin typeface="Courier New"/>
                <a:ea typeface="Courier New"/>
                <a:cs typeface="Courier New"/>
                <a:sym typeface="Courier New"/>
              </a:rPr>
              <a:t>static</a:t>
            </a:r>
            <a:r>
              <a:rPr lang="en">
                <a:solidFill>
                  <a:srgbClr val="FF0000"/>
                </a:solidFill>
              </a:rPr>
              <a:t> </a:t>
            </a:r>
            <a:r>
              <a:rPr lang="en"/>
              <a:t>keyword marks a method or  field as belonging to the </a:t>
            </a:r>
            <a:r>
              <a:rPr b="1" i="1" lang="en">
                <a:solidFill>
                  <a:srgbClr val="FF0000"/>
                </a:solidFill>
              </a:rPr>
              <a:t>class</a:t>
            </a:r>
            <a:r>
              <a:rPr lang="en"/>
              <a:t>.</a:t>
            </a:r>
            <a:endParaRPr/>
          </a:p>
          <a:p>
            <a:pPr indent="-298450" lvl="1" marL="914400" rtl="0" algn="l">
              <a:spcBef>
                <a:spcPts val="0"/>
              </a:spcBef>
              <a:spcAft>
                <a:spcPts val="0"/>
              </a:spcAft>
              <a:buSzPts val="1100"/>
              <a:buChar char="○"/>
            </a:pPr>
            <a:r>
              <a:rPr lang="en"/>
              <a:t>The method or field can be accessed through the class </a:t>
            </a:r>
            <a:r>
              <a:rPr b="1" i="1" lang="en">
                <a:solidFill>
                  <a:srgbClr val="FF0000"/>
                </a:solidFill>
              </a:rPr>
              <a:t>without </a:t>
            </a:r>
            <a:r>
              <a:rPr lang="en"/>
              <a:t>first creating an object.</a:t>
            </a:r>
            <a:endParaRPr/>
          </a:p>
          <a:p>
            <a:pPr indent="-298450" lvl="1" marL="914400" rtl="0" algn="l">
              <a:spcBef>
                <a:spcPts val="0"/>
              </a:spcBef>
              <a:spcAft>
                <a:spcPts val="0"/>
              </a:spcAft>
              <a:buSzPts val="1100"/>
              <a:buChar char="○"/>
            </a:pPr>
            <a:r>
              <a:rPr b="1" i="1" lang="en">
                <a:solidFill>
                  <a:srgbClr val="FF0000"/>
                </a:solidFill>
              </a:rPr>
              <a:t>All</a:t>
            </a:r>
            <a:r>
              <a:rPr lang="en">
                <a:solidFill>
                  <a:srgbClr val="FF0000"/>
                </a:solidFill>
              </a:rPr>
              <a:t> </a:t>
            </a:r>
            <a:r>
              <a:rPr lang="en"/>
              <a:t>of the methods we write in this unit will be </a:t>
            </a:r>
            <a:r>
              <a:rPr lang="en">
                <a:solidFill>
                  <a:srgbClr val="FF0000"/>
                </a:solidFill>
                <a:latin typeface="Courier New"/>
                <a:ea typeface="Courier New"/>
                <a:cs typeface="Courier New"/>
                <a:sym typeface="Courier New"/>
              </a:rPr>
              <a:t>static</a:t>
            </a:r>
            <a:r>
              <a:rPr lang="en"/>
              <a:t>.</a:t>
            </a:r>
            <a:endParaRPr/>
          </a:p>
        </p:txBody>
      </p:sp>
      <p:sp>
        <p:nvSpPr>
          <p:cNvPr id="359" name="Google Shape;359;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0" name="Google Shape;360;p52"/>
          <p:cNvSpPr txBox="1"/>
          <p:nvPr>
            <p:ph idx="2" type="body"/>
          </p:nvPr>
        </p:nvSpPr>
        <p:spPr>
          <a:xfrm>
            <a:off x="5070750" y="2617550"/>
            <a:ext cx="3518400" cy="1092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900">
                <a:solidFill>
                  <a:srgbClr val="098658"/>
                </a:solidFill>
                <a:latin typeface="Consolas"/>
                <a:ea typeface="Consolas"/>
                <a:cs typeface="Consolas"/>
                <a:sym typeface="Consolas"/>
              </a:rPr>
              <a:t>1</a:t>
            </a:r>
            <a:r>
              <a:rPr lang="en" sz="900">
                <a:solidFill>
                  <a:srgbClr val="000000"/>
                </a:solidFill>
                <a:latin typeface="Consolas"/>
                <a:ea typeface="Consolas"/>
                <a:cs typeface="Consolas"/>
                <a:sym typeface="Consolas"/>
              </a:rPr>
              <a:t>   </a:t>
            </a:r>
            <a:r>
              <a:rPr lang="en" sz="900">
                <a:solidFill>
                  <a:srgbClr val="0000FF"/>
                </a:solidFill>
                <a:latin typeface="Consolas"/>
                <a:ea typeface="Consolas"/>
                <a:cs typeface="Consolas"/>
                <a:sym typeface="Consolas"/>
              </a:rPr>
              <a:t>public</a:t>
            </a:r>
            <a:r>
              <a:rPr lang="en" sz="900">
                <a:solidFill>
                  <a:srgbClr val="000000"/>
                </a:solidFill>
                <a:latin typeface="Consolas"/>
                <a:ea typeface="Consolas"/>
                <a:cs typeface="Consolas"/>
                <a:sym typeface="Consolas"/>
              </a:rPr>
              <a:t> </a:t>
            </a:r>
            <a:r>
              <a:rPr lang="en" sz="900">
                <a:solidFill>
                  <a:srgbClr val="0000FF"/>
                </a:solidFill>
                <a:latin typeface="Consolas"/>
                <a:ea typeface="Consolas"/>
                <a:cs typeface="Consolas"/>
                <a:sym typeface="Consolas"/>
              </a:rPr>
              <a:t>class</a:t>
            </a:r>
            <a:r>
              <a:rPr lang="en" sz="900">
                <a:solidFill>
                  <a:srgbClr val="000000"/>
                </a:solidFill>
                <a:latin typeface="Consolas"/>
                <a:ea typeface="Consolas"/>
                <a:cs typeface="Consolas"/>
                <a:sym typeface="Consolas"/>
              </a:rPr>
              <a:t> </a:t>
            </a:r>
            <a:r>
              <a:rPr lang="en" sz="900">
                <a:solidFill>
                  <a:srgbClr val="267F99"/>
                </a:solidFill>
                <a:latin typeface="Consolas"/>
                <a:ea typeface="Consolas"/>
                <a:cs typeface="Consolas"/>
                <a:sym typeface="Consolas"/>
              </a:rPr>
              <a:t>Example</a:t>
            </a:r>
            <a:r>
              <a:rPr lang="en" sz="900">
                <a:solidFill>
                  <a:srgbClr val="000000"/>
                </a:solidFill>
                <a:latin typeface="Consolas"/>
                <a:ea typeface="Consolas"/>
                <a:cs typeface="Consolas"/>
                <a:sym typeface="Consolas"/>
              </a:rPr>
              <a:t> {</a:t>
            </a:r>
            <a:endParaRPr sz="900">
              <a:solidFill>
                <a:srgbClr val="000000"/>
              </a:solidFill>
              <a:latin typeface="Consolas"/>
              <a:ea typeface="Consolas"/>
              <a:cs typeface="Consolas"/>
              <a:sym typeface="Consolas"/>
            </a:endParaRPr>
          </a:p>
          <a:p>
            <a:pPr indent="0" lvl="0" marL="0" rtl="0" algn="l">
              <a:lnSpc>
                <a:spcPct val="135714"/>
              </a:lnSpc>
              <a:spcBef>
                <a:spcPts val="0"/>
              </a:spcBef>
              <a:spcAft>
                <a:spcPts val="0"/>
              </a:spcAft>
              <a:buNone/>
            </a:pPr>
            <a:r>
              <a:rPr lang="en" sz="900">
                <a:solidFill>
                  <a:srgbClr val="098658"/>
                </a:solidFill>
                <a:latin typeface="Consolas"/>
                <a:ea typeface="Consolas"/>
                <a:cs typeface="Consolas"/>
                <a:sym typeface="Consolas"/>
              </a:rPr>
              <a:t>2</a:t>
            </a:r>
            <a:r>
              <a:rPr lang="en" sz="900">
                <a:solidFill>
                  <a:srgbClr val="000000"/>
                </a:solidFill>
                <a:latin typeface="Consolas"/>
                <a:ea typeface="Consolas"/>
                <a:cs typeface="Consolas"/>
                <a:sym typeface="Consolas"/>
              </a:rPr>
              <a:t>     </a:t>
            </a:r>
            <a:r>
              <a:rPr lang="en" sz="900">
                <a:solidFill>
                  <a:srgbClr val="0000FF"/>
                </a:solidFill>
                <a:latin typeface="Consolas"/>
                <a:ea typeface="Consolas"/>
                <a:cs typeface="Consolas"/>
                <a:sym typeface="Consolas"/>
              </a:rPr>
              <a:t>public</a:t>
            </a:r>
            <a:r>
              <a:rPr lang="en" sz="900">
                <a:solidFill>
                  <a:srgbClr val="000000"/>
                </a:solidFill>
                <a:latin typeface="Consolas"/>
                <a:ea typeface="Consolas"/>
                <a:cs typeface="Consolas"/>
                <a:sym typeface="Consolas"/>
              </a:rPr>
              <a:t> </a:t>
            </a:r>
            <a:r>
              <a:rPr lang="en" sz="900">
                <a:solidFill>
                  <a:srgbClr val="0000FF"/>
                </a:solidFill>
                <a:latin typeface="Consolas"/>
                <a:ea typeface="Consolas"/>
                <a:cs typeface="Consolas"/>
                <a:sym typeface="Consolas"/>
              </a:rPr>
              <a:t>static</a:t>
            </a:r>
            <a:r>
              <a:rPr lang="en" sz="900">
                <a:solidFill>
                  <a:srgbClr val="000000"/>
                </a:solidFill>
                <a:latin typeface="Consolas"/>
                <a:ea typeface="Consolas"/>
                <a:cs typeface="Consolas"/>
                <a:sym typeface="Consolas"/>
              </a:rPr>
              <a:t> </a:t>
            </a:r>
            <a:r>
              <a:rPr lang="en" sz="900">
                <a:solidFill>
                  <a:srgbClr val="267F99"/>
                </a:solidFill>
                <a:latin typeface="Consolas"/>
                <a:ea typeface="Consolas"/>
                <a:cs typeface="Consolas"/>
                <a:sym typeface="Consolas"/>
              </a:rPr>
              <a:t>void</a:t>
            </a:r>
            <a:r>
              <a:rPr lang="en" sz="900">
                <a:solidFill>
                  <a:srgbClr val="000000"/>
                </a:solidFill>
                <a:latin typeface="Consolas"/>
                <a:ea typeface="Consolas"/>
                <a:cs typeface="Consolas"/>
                <a:sym typeface="Consolas"/>
              </a:rPr>
              <a:t> </a:t>
            </a:r>
            <a:r>
              <a:rPr lang="en" sz="900">
                <a:solidFill>
                  <a:srgbClr val="795E26"/>
                </a:solidFill>
                <a:latin typeface="Consolas"/>
                <a:ea typeface="Consolas"/>
                <a:cs typeface="Consolas"/>
                <a:sym typeface="Consolas"/>
              </a:rPr>
              <a:t>main</a:t>
            </a:r>
            <a:r>
              <a:rPr lang="en" sz="900">
                <a:solidFill>
                  <a:srgbClr val="000000"/>
                </a:solidFill>
                <a:latin typeface="Consolas"/>
                <a:ea typeface="Consolas"/>
                <a:cs typeface="Consolas"/>
                <a:sym typeface="Consolas"/>
              </a:rPr>
              <a:t>(</a:t>
            </a:r>
            <a:r>
              <a:rPr lang="en" sz="900">
                <a:solidFill>
                  <a:srgbClr val="267F99"/>
                </a:solidFill>
                <a:latin typeface="Consolas"/>
                <a:ea typeface="Consolas"/>
                <a:cs typeface="Consolas"/>
                <a:sym typeface="Consolas"/>
              </a:rPr>
              <a:t>String</a:t>
            </a:r>
            <a:r>
              <a:rPr lang="en" sz="900">
                <a:solidFill>
                  <a:srgbClr val="000000"/>
                </a:solidFill>
                <a:latin typeface="Consolas"/>
                <a:ea typeface="Consolas"/>
                <a:cs typeface="Consolas"/>
                <a:sym typeface="Consolas"/>
              </a:rPr>
              <a:t>[] </a:t>
            </a:r>
            <a:r>
              <a:rPr lang="en" sz="900">
                <a:solidFill>
                  <a:srgbClr val="001080"/>
                </a:solidFill>
                <a:latin typeface="Consolas"/>
                <a:ea typeface="Consolas"/>
                <a:cs typeface="Consolas"/>
                <a:sym typeface="Consolas"/>
              </a:rPr>
              <a:t>args</a:t>
            </a:r>
            <a:r>
              <a:rPr lang="en" sz="900">
                <a:solidFill>
                  <a:srgbClr val="000000"/>
                </a:solidFill>
                <a:latin typeface="Consolas"/>
                <a:ea typeface="Consolas"/>
                <a:cs typeface="Consolas"/>
                <a:sym typeface="Consolas"/>
              </a:rPr>
              <a:t>) {</a:t>
            </a:r>
            <a:endParaRPr sz="900">
              <a:solidFill>
                <a:srgbClr val="000000"/>
              </a:solidFill>
              <a:latin typeface="Consolas"/>
              <a:ea typeface="Consolas"/>
              <a:cs typeface="Consolas"/>
              <a:sym typeface="Consolas"/>
            </a:endParaRPr>
          </a:p>
          <a:p>
            <a:pPr indent="0" lvl="0" marL="0" rtl="0" algn="l">
              <a:lnSpc>
                <a:spcPct val="135714"/>
              </a:lnSpc>
              <a:spcBef>
                <a:spcPts val="0"/>
              </a:spcBef>
              <a:spcAft>
                <a:spcPts val="0"/>
              </a:spcAft>
              <a:buNone/>
            </a:pPr>
            <a:r>
              <a:rPr lang="en" sz="900">
                <a:solidFill>
                  <a:srgbClr val="098658"/>
                </a:solidFill>
                <a:latin typeface="Consolas"/>
                <a:ea typeface="Consolas"/>
                <a:cs typeface="Consolas"/>
                <a:sym typeface="Consolas"/>
              </a:rPr>
              <a:t>3</a:t>
            </a:r>
            <a:r>
              <a:rPr lang="en" sz="900">
                <a:solidFill>
                  <a:srgbClr val="000000"/>
                </a:solidFill>
                <a:latin typeface="Consolas"/>
                <a:ea typeface="Consolas"/>
                <a:cs typeface="Consolas"/>
                <a:sym typeface="Consolas"/>
              </a:rPr>
              <a:t>         </a:t>
            </a:r>
            <a:r>
              <a:rPr lang="en" sz="900">
                <a:solidFill>
                  <a:srgbClr val="267F99"/>
                </a:solidFill>
                <a:latin typeface="Consolas"/>
                <a:ea typeface="Consolas"/>
                <a:cs typeface="Consolas"/>
                <a:sym typeface="Consolas"/>
              </a:rPr>
              <a:t>System</a:t>
            </a:r>
            <a:r>
              <a:rPr lang="en" sz="900">
                <a:solidFill>
                  <a:srgbClr val="000000"/>
                </a:solidFill>
                <a:latin typeface="Consolas"/>
                <a:ea typeface="Consolas"/>
                <a:cs typeface="Consolas"/>
                <a:sym typeface="Consolas"/>
              </a:rPr>
              <a:t>.</a:t>
            </a:r>
            <a:r>
              <a:rPr lang="en" sz="900">
                <a:solidFill>
                  <a:srgbClr val="0070C1"/>
                </a:solidFill>
                <a:latin typeface="Consolas"/>
                <a:ea typeface="Consolas"/>
                <a:cs typeface="Consolas"/>
                <a:sym typeface="Consolas"/>
              </a:rPr>
              <a:t>out</a:t>
            </a:r>
            <a:r>
              <a:rPr lang="en" sz="900">
                <a:solidFill>
                  <a:srgbClr val="000000"/>
                </a:solidFill>
                <a:latin typeface="Consolas"/>
                <a:ea typeface="Consolas"/>
                <a:cs typeface="Consolas"/>
                <a:sym typeface="Consolas"/>
              </a:rPr>
              <a:t>.</a:t>
            </a:r>
            <a:r>
              <a:rPr lang="en" sz="900">
                <a:solidFill>
                  <a:srgbClr val="795E26"/>
                </a:solidFill>
                <a:latin typeface="Consolas"/>
                <a:ea typeface="Consolas"/>
                <a:cs typeface="Consolas"/>
                <a:sym typeface="Consolas"/>
              </a:rPr>
              <a:t>println</a:t>
            </a:r>
            <a:r>
              <a:rPr lang="en" sz="900">
                <a:solidFill>
                  <a:srgbClr val="000000"/>
                </a:solidFill>
                <a:latin typeface="Consolas"/>
                <a:ea typeface="Consolas"/>
                <a:cs typeface="Consolas"/>
                <a:sym typeface="Consolas"/>
              </a:rPr>
              <a:t>(</a:t>
            </a:r>
            <a:r>
              <a:rPr lang="en" sz="900">
                <a:solidFill>
                  <a:srgbClr val="A31515"/>
                </a:solidFill>
                <a:latin typeface="Consolas"/>
                <a:ea typeface="Consolas"/>
                <a:cs typeface="Consolas"/>
                <a:sym typeface="Consolas"/>
              </a:rPr>
              <a:t>"testing"</a:t>
            </a:r>
            <a:r>
              <a:rPr lang="en" sz="900">
                <a:solidFill>
                  <a:srgbClr val="000000"/>
                </a:solidFill>
                <a:latin typeface="Consolas"/>
                <a:ea typeface="Consolas"/>
                <a:cs typeface="Consolas"/>
                <a:sym typeface="Consolas"/>
              </a:rPr>
              <a:t>);</a:t>
            </a:r>
            <a:endParaRPr sz="900">
              <a:solidFill>
                <a:srgbClr val="000000"/>
              </a:solidFill>
              <a:latin typeface="Consolas"/>
              <a:ea typeface="Consolas"/>
              <a:cs typeface="Consolas"/>
              <a:sym typeface="Consolas"/>
            </a:endParaRPr>
          </a:p>
          <a:p>
            <a:pPr indent="0" lvl="0" marL="0" rtl="0" algn="l">
              <a:lnSpc>
                <a:spcPct val="135714"/>
              </a:lnSpc>
              <a:spcBef>
                <a:spcPts val="0"/>
              </a:spcBef>
              <a:spcAft>
                <a:spcPts val="0"/>
              </a:spcAft>
              <a:buNone/>
            </a:pPr>
            <a:r>
              <a:rPr lang="en" sz="900">
                <a:solidFill>
                  <a:srgbClr val="098658"/>
                </a:solidFill>
                <a:latin typeface="Consolas"/>
                <a:ea typeface="Consolas"/>
                <a:cs typeface="Consolas"/>
                <a:sym typeface="Consolas"/>
              </a:rPr>
              <a:t>4</a:t>
            </a:r>
            <a:r>
              <a:rPr lang="en" sz="900">
                <a:solidFill>
                  <a:srgbClr val="000000"/>
                </a:solidFill>
                <a:latin typeface="Consolas"/>
                <a:ea typeface="Consolas"/>
                <a:cs typeface="Consolas"/>
                <a:sym typeface="Consolas"/>
              </a:rPr>
              <a:t>     }</a:t>
            </a:r>
            <a:endParaRPr sz="900">
              <a:solidFill>
                <a:srgbClr val="000000"/>
              </a:solidFill>
              <a:latin typeface="Consolas"/>
              <a:ea typeface="Consolas"/>
              <a:cs typeface="Consolas"/>
              <a:sym typeface="Consolas"/>
            </a:endParaRPr>
          </a:p>
          <a:p>
            <a:pPr indent="0" lvl="0" marL="0" rtl="0" algn="l">
              <a:lnSpc>
                <a:spcPct val="135714"/>
              </a:lnSpc>
              <a:spcBef>
                <a:spcPts val="0"/>
              </a:spcBef>
              <a:spcAft>
                <a:spcPts val="0"/>
              </a:spcAft>
              <a:buNone/>
            </a:pPr>
            <a:r>
              <a:rPr lang="en" sz="900">
                <a:solidFill>
                  <a:srgbClr val="098658"/>
                </a:solidFill>
                <a:latin typeface="Consolas"/>
                <a:ea typeface="Consolas"/>
                <a:cs typeface="Consolas"/>
                <a:sym typeface="Consolas"/>
              </a:rPr>
              <a:t>5</a:t>
            </a:r>
            <a:r>
              <a:rPr lang="en" sz="900">
                <a:solidFill>
                  <a:srgbClr val="000000"/>
                </a:solidFill>
                <a:latin typeface="Consolas"/>
                <a:ea typeface="Consolas"/>
                <a:cs typeface="Consolas"/>
                <a:sym typeface="Consolas"/>
              </a:rPr>
              <a:t>   }</a:t>
            </a:r>
            <a:endParaRPr sz="900">
              <a:solidFill>
                <a:srgbClr val="999999"/>
              </a:solidFill>
              <a:latin typeface="Consolas"/>
              <a:ea typeface="Consolas"/>
              <a:cs typeface="Consolas"/>
              <a:sym typeface="Consolas"/>
            </a:endParaRPr>
          </a:p>
        </p:txBody>
      </p:sp>
      <p:sp>
        <p:nvSpPr>
          <p:cNvPr id="361" name="Google Shape;361;p52"/>
          <p:cNvSpPr/>
          <p:nvPr/>
        </p:nvSpPr>
        <p:spPr>
          <a:xfrm>
            <a:off x="5507526" y="3246450"/>
            <a:ext cx="683725" cy="1262050"/>
          </a:xfrm>
          <a:custGeom>
            <a:rect b="b" l="l" r="r" t="t"/>
            <a:pathLst>
              <a:path extrusionOk="0" h="50482" w="27349">
                <a:moveTo>
                  <a:pt x="5759" y="50482"/>
                </a:moveTo>
                <a:cubicBezTo>
                  <a:pt x="4965" y="45931"/>
                  <a:pt x="-2601" y="31591"/>
                  <a:pt x="997" y="23177"/>
                </a:cubicBezTo>
                <a:cubicBezTo>
                  <a:pt x="4595" y="14763"/>
                  <a:pt x="22957" y="3863"/>
                  <a:pt x="27349" y="0"/>
                </a:cubicBezTo>
              </a:path>
            </a:pathLst>
          </a:custGeom>
          <a:noFill/>
          <a:ln cap="flat" cmpd="sng" w="19050">
            <a:solidFill>
              <a:srgbClr val="FF0000"/>
            </a:solidFill>
            <a:prstDash val="solid"/>
            <a:round/>
            <a:headEnd len="med" w="med" type="none"/>
            <a:tailEnd len="med" w="med" type="triangle"/>
          </a:ln>
        </p:spPr>
      </p:sp>
      <p:sp>
        <p:nvSpPr>
          <p:cNvPr id="362" name="Google Shape;362;p52"/>
          <p:cNvSpPr txBox="1"/>
          <p:nvPr/>
        </p:nvSpPr>
        <p:spPr>
          <a:xfrm>
            <a:off x="5070750" y="4426800"/>
            <a:ext cx="3502500" cy="4950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The </a:t>
            </a:r>
            <a:r>
              <a:rPr lang="en" sz="1000">
                <a:latin typeface="Courier New"/>
                <a:ea typeface="Courier New"/>
                <a:cs typeface="Courier New"/>
                <a:sym typeface="Courier New"/>
              </a:rPr>
              <a:t>System.out.println()</a:t>
            </a:r>
            <a:r>
              <a:rPr lang="en" sz="1000"/>
              <a:t> method is used to print to </a:t>
            </a:r>
            <a:r>
              <a:rPr b="1" i="1" lang="en" sz="1000">
                <a:solidFill>
                  <a:srgbClr val="FF0000"/>
                </a:solidFill>
              </a:rPr>
              <a:t>standard output</a:t>
            </a:r>
            <a:r>
              <a:rPr lang="en" sz="1000"/>
              <a:t>.</a:t>
            </a:r>
            <a:endParaRPr sz="1000"/>
          </a:p>
        </p:txBody>
      </p:sp>
      <p:sp>
        <p:nvSpPr>
          <p:cNvPr id="363" name="Google Shape;363;p52"/>
          <p:cNvSpPr/>
          <p:nvPr/>
        </p:nvSpPr>
        <p:spPr>
          <a:xfrm>
            <a:off x="7802575" y="3040075"/>
            <a:ext cx="271525" cy="809625"/>
          </a:xfrm>
          <a:custGeom>
            <a:rect b="b" l="l" r="r" t="t"/>
            <a:pathLst>
              <a:path extrusionOk="0" h="32385" w="10861">
                <a:moveTo>
                  <a:pt x="3175" y="32385"/>
                </a:moveTo>
                <a:cubicBezTo>
                  <a:pt x="4445" y="29528"/>
                  <a:pt x="11324" y="20638"/>
                  <a:pt x="10795" y="15240"/>
                </a:cubicBezTo>
                <a:cubicBezTo>
                  <a:pt x="10266" y="9843"/>
                  <a:pt x="1799" y="2540"/>
                  <a:pt x="0" y="0"/>
                </a:cubicBezTo>
              </a:path>
            </a:pathLst>
          </a:custGeom>
          <a:noFill/>
          <a:ln cap="flat" cmpd="sng" w="19050">
            <a:solidFill>
              <a:srgbClr val="FF0000"/>
            </a:solidFill>
            <a:prstDash val="solid"/>
            <a:round/>
            <a:headEnd len="med" w="med" type="none"/>
            <a:tailEnd len="med" w="med" type="triangle"/>
          </a:ln>
        </p:spPr>
      </p:sp>
      <p:sp>
        <p:nvSpPr>
          <p:cNvPr id="364" name="Google Shape;364;p52"/>
          <p:cNvSpPr txBox="1"/>
          <p:nvPr/>
        </p:nvSpPr>
        <p:spPr>
          <a:xfrm>
            <a:off x="5816816" y="3801629"/>
            <a:ext cx="2756400" cy="4950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 Java class is only </a:t>
            </a:r>
            <a:r>
              <a:rPr b="1" i="1" lang="en" sz="1000">
                <a:solidFill>
                  <a:srgbClr val="FF0000"/>
                </a:solidFill>
              </a:rPr>
              <a:t>executable</a:t>
            </a:r>
            <a:r>
              <a:rPr lang="en" sz="1000">
                <a:solidFill>
                  <a:srgbClr val="FF0000"/>
                </a:solidFill>
              </a:rPr>
              <a:t> </a:t>
            </a:r>
            <a:r>
              <a:rPr lang="en" sz="1000"/>
              <a:t>if it includes a main method with a very specific signature.</a:t>
            </a:r>
            <a:endParaRPr sz="1000"/>
          </a:p>
        </p:txBody>
      </p:sp>
      <p:sp>
        <p:nvSpPr>
          <p:cNvPr id="365" name="Google Shape;365;p52"/>
          <p:cNvSpPr/>
          <p:nvPr/>
        </p:nvSpPr>
        <p:spPr>
          <a:xfrm>
            <a:off x="5377491" y="1920875"/>
            <a:ext cx="472450" cy="841375"/>
          </a:xfrm>
          <a:custGeom>
            <a:rect b="b" l="l" r="r" t="t"/>
            <a:pathLst>
              <a:path extrusionOk="0" h="33655" w="18898">
                <a:moveTo>
                  <a:pt x="10960" y="0"/>
                </a:moveTo>
                <a:cubicBezTo>
                  <a:pt x="9161" y="2328"/>
                  <a:pt x="-1158" y="8361"/>
                  <a:pt x="165" y="13970"/>
                </a:cubicBezTo>
                <a:cubicBezTo>
                  <a:pt x="1488" y="19579"/>
                  <a:pt x="15776" y="30374"/>
                  <a:pt x="18898" y="33655"/>
                </a:cubicBezTo>
              </a:path>
            </a:pathLst>
          </a:custGeom>
          <a:noFill/>
          <a:ln cap="flat" cmpd="sng" w="19050">
            <a:solidFill>
              <a:srgbClr val="FF0000"/>
            </a:solidFill>
            <a:prstDash val="solid"/>
            <a:round/>
            <a:headEnd len="med" w="med" type="none"/>
            <a:tailEnd len="med" w="med" type="triangle"/>
          </a:ln>
        </p:spPr>
      </p:sp>
      <p:sp>
        <p:nvSpPr>
          <p:cNvPr id="366" name="Google Shape;366;p52"/>
          <p:cNvSpPr txBox="1"/>
          <p:nvPr/>
        </p:nvSpPr>
        <p:spPr>
          <a:xfrm>
            <a:off x="5086675" y="1436475"/>
            <a:ext cx="3518400" cy="5667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1000">
                <a:solidFill>
                  <a:srgbClr val="FF0000"/>
                </a:solidFill>
              </a:rPr>
              <a:t>All</a:t>
            </a:r>
            <a:r>
              <a:rPr lang="en" sz="1000">
                <a:solidFill>
                  <a:srgbClr val="FF0000"/>
                </a:solidFill>
              </a:rPr>
              <a:t> </a:t>
            </a:r>
            <a:r>
              <a:rPr lang="en" sz="1000"/>
              <a:t>Java code </a:t>
            </a:r>
            <a:r>
              <a:rPr b="1" i="1" lang="en" sz="1000">
                <a:solidFill>
                  <a:srgbClr val="FF0000"/>
                </a:solidFill>
              </a:rPr>
              <a:t>must</a:t>
            </a:r>
            <a:r>
              <a:rPr lang="en" sz="1000">
                <a:solidFill>
                  <a:srgbClr val="FF0000"/>
                </a:solidFill>
              </a:rPr>
              <a:t> </a:t>
            </a:r>
            <a:r>
              <a:rPr lang="en" sz="1000"/>
              <a:t>be inside the body of a class, meaning that every program starts with a </a:t>
            </a:r>
            <a:r>
              <a:rPr b="1" i="1" lang="en" sz="1000">
                <a:solidFill>
                  <a:srgbClr val="FF0000"/>
                </a:solidFill>
              </a:rPr>
              <a:t>class declaration</a:t>
            </a:r>
            <a:r>
              <a:rPr lang="en" sz="1000"/>
              <a:t>. The class name must match the filename, e.g. </a:t>
            </a:r>
            <a:r>
              <a:rPr lang="en" sz="1000">
                <a:latin typeface="Courier New"/>
                <a:ea typeface="Courier New"/>
                <a:cs typeface="Courier New"/>
                <a:sym typeface="Courier New"/>
              </a:rPr>
              <a:t>Example.java</a:t>
            </a:r>
            <a:endParaRPr sz="1000">
              <a:latin typeface="Courier New"/>
              <a:ea typeface="Courier New"/>
              <a:cs typeface="Courier New"/>
              <a:sym typeface="Courier New"/>
            </a:endParaRPr>
          </a:p>
        </p:txBody>
      </p:sp>
      <p:sp>
        <p:nvSpPr>
          <p:cNvPr id="367" name="Google Shape;367;p52"/>
          <p:cNvSpPr/>
          <p:nvPr/>
        </p:nvSpPr>
        <p:spPr>
          <a:xfrm>
            <a:off x="6802450" y="2428875"/>
            <a:ext cx="425800" cy="333375"/>
          </a:xfrm>
          <a:custGeom>
            <a:rect b="b" l="l" r="r" t="t"/>
            <a:pathLst>
              <a:path extrusionOk="0" h="13335" w="17032">
                <a:moveTo>
                  <a:pt x="8572" y="0"/>
                </a:moveTo>
                <a:cubicBezTo>
                  <a:pt x="9948" y="1905"/>
                  <a:pt x="18256" y="9208"/>
                  <a:pt x="16827" y="11430"/>
                </a:cubicBezTo>
                <a:cubicBezTo>
                  <a:pt x="15398" y="13653"/>
                  <a:pt x="2805" y="13018"/>
                  <a:pt x="0" y="13335"/>
                </a:cubicBezTo>
              </a:path>
            </a:pathLst>
          </a:custGeom>
          <a:noFill/>
          <a:ln cap="flat" cmpd="sng" w="19050">
            <a:solidFill>
              <a:srgbClr val="FF0000"/>
            </a:solidFill>
            <a:prstDash val="solid"/>
            <a:round/>
            <a:headEnd len="med" w="med" type="none"/>
            <a:tailEnd len="med" w="med" type="triangle"/>
          </a:ln>
        </p:spPr>
      </p:sp>
      <p:sp>
        <p:nvSpPr>
          <p:cNvPr id="368" name="Google Shape;368;p52"/>
          <p:cNvSpPr/>
          <p:nvPr/>
        </p:nvSpPr>
        <p:spPr>
          <a:xfrm>
            <a:off x="7215200" y="2413000"/>
            <a:ext cx="1230050" cy="563575"/>
          </a:xfrm>
          <a:custGeom>
            <a:rect b="b" l="l" r="r" t="t"/>
            <a:pathLst>
              <a:path extrusionOk="0" h="22543" w="49202">
                <a:moveTo>
                  <a:pt x="0" y="0"/>
                </a:moveTo>
                <a:cubicBezTo>
                  <a:pt x="7990" y="2911"/>
                  <a:pt x="42174" y="13706"/>
                  <a:pt x="47942" y="17463"/>
                </a:cubicBezTo>
                <a:cubicBezTo>
                  <a:pt x="53710" y="21220"/>
                  <a:pt x="36830" y="21696"/>
                  <a:pt x="34607" y="22543"/>
                </a:cubicBezTo>
              </a:path>
            </a:pathLst>
          </a:custGeom>
          <a:noFill/>
          <a:ln cap="flat" cmpd="sng" w="19050">
            <a:solidFill>
              <a:srgbClr val="FF0000"/>
            </a:solidFill>
            <a:prstDash val="solid"/>
            <a:round/>
            <a:headEnd len="med" w="med" type="none"/>
            <a:tailEnd len="med" w="med" type="triangle"/>
          </a:ln>
        </p:spPr>
      </p:sp>
      <p:sp>
        <p:nvSpPr>
          <p:cNvPr id="369" name="Google Shape;369;p52"/>
          <p:cNvSpPr txBox="1"/>
          <p:nvPr/>
        </p:nvSpPr>
        <p:spPr>
          <a:xfrm>
            <a:off x="5848675" y="2090416"/>
            <a:ext cx="2756400" cy="4371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1000">
                <a:solidFill>
                  <a:srgbClr val="FF0000"/>
                </a:solidFill>
              </a:rPr>
              <a:t>Curly braces</a:t>
            </a:r>
            <a:r>
              <a:rPr lang="en" sz="1000">
                <a:solidFill>
                  <a:srgbClr val="FF0000"/>
                </a:solidFill>
              </a:rPr>
              <a:t> </a:t>
            </a:r>
            <a:r>
              <a:rPr lang="en" sz="1000"/>
              <a:t>(</a:t>
            </a:r>
            <a:r>
              <a:rPr lang="en" sz="1000">
                <a:solidFill>
                  <a:srgbClr val="FF0000"/>
                </a:solidFill>
              </a:rPr>
              <a:t>{}</a:t>
            </a:r>
            <a:r>
              <a:rPr lang="en" sz="1000"/>
              <a:t>) are used to indicate scope. </a:t>
            </a:r>
            <a:r>
              <a:rPr b="1" i="1" lang="en" sz="1000">
                <a:solidFill>
                  <a:srgbClr val="FF0000"/>
                </a:solidFill>
              </a:rPr>
              <a:t>Whitespace</a:t>
            </a:r>
            <a:r>
              <a:rPr lang="en" sz="1000"/>
              <a:t> is not significant.</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A Closer Look (or "Why we don't use Java in 123.")</a:t>
            </a:r>
            <a:endParaRPr sz="2600"/>
          </a:p>
        </p:txBody>
      </p:sp>
      <p:sp>
        <p:nvSpPr>
          <p:cNvPr id="375" name="Google Shape;375;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6" name="Google Shape;376;p53"/>
          <p:cNvSpPr txBox="1"/>
          <p:nvPr>
            <p:ph idx="2" type="body"/>
          </p:nvPr>
        </p:nvSpPr>
        <p:spPr>
          <a:xfrm>
            <a:off x="2551211" y="2295180"/>
            <a:ext cx="4041600" cy="1535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n" sz="1200">
                <a:solidFill>
                  <a:srgbClr val="098658"/>
                </a:solidFill>
                <a:latin typeface="Consolas"/>
                <a:ea typeface="Consolas"/>
                <a:cs typeface="Consolas"/>
                <a:sym typeface="Consolas"/>
              </a:rPr>
              <a:t>1</a:t>
            </a:r>
            <a:r>
              <a:rPr lang="en" sz="1200">
                <a:solidFill>
                  <a:srgbClr val="000000"/>
                </a:solidFill>
                <a:latin typeface="Consolas"/>
                <a:ea typeface="Consolas"/>
                <a:cs typeface="Consolas"/>
                <a:sym typeface="Consolas"/>
              </a:rPr>
              <a:t>   </a:t>
            </a:r>
            <a:r>
              <a:rPr lang="en" sz="1200">
                <a:solidFill>
                  <a:srgbClr val="0000FF"/>
                </a:solidFill>
                <a:latin typeface="Consolas"/>
                <a:ea typeface="Consolas"/>
                <a:cs typeface="Consolas"/>
                <a:sym typeface="Consolas"/>
              </a:rPr>
              <a:t>public</a:t>
            </a:r>
            <a:r>
              <a:rPr lang="en" sz="1200">
                <a:solidFill>
                  <a:srgbClr val="000000"/>
                </a:solidFill>
                <a:latin typeface="Consolas"/>
                <a:ea typeface="Consolas"/>
                <a:cs typeface="Consolas"/>
                <a:sym typeface="Consolas"/>
              </a:rPr>
              <a:t> </a:t>
            </a:r>
            <a:r>
              <a:rPr lang="en" sz="1200">
                <a:solidFill>
                  <a:srgbClr val="0000FF"/>
                </a:solidFill>
                <a:latin typeface="Consolas"/>
                <a:ea typeface="Consolas"/>
                <a:cs typeface="Consolas"/>
                <a:sym typeface="Consolas"/>
              </a:rPr>
              <a:t>class</a:t>
            </a:r>
            <a:r>
              <a:rPr lang="en" sz="1200">
                <a:solidFill>
                  <a:srgbClr val="000000"/>
                </a:solidFill>
                <a:latin typeface="Consolas"/>
                <a:ea typeface="Consolas"/>
                <a:cs typeface="Consolas"/>
                <a:sym typeface="Consolas"/>
              </a:rPr>
              <a:t> </a:t>
            </a:r>
            <a:r>
              <a:rPr lang="en" sz="1200">
                <a:solidFill>
                  <a:srgbClr val="267F99"/>
                </a:solidFill>
                <a:latin typeface="Consolas"/>
                <a:ea typeface="Consolas"/>
                <a:cs typeface="Consolas"/>
                <a:sym typeface="Consolas"/>
              </a:rPr>
              <a:t>Example</a:t>
            </a:r>
            <a:r>
              <a:rPr lang="en" sz="1200">
                <a:solidFill>
                  <a:srgbClr val="000000"/>
                </a:solidFill>
                <a:latin typeface="Consolas"/>
                <a:ea typeface="Consolas"/>
                <a:cs typeface="Consolas"/>
                <a:sym typeface="Consolas"/>
              </a:rPr>
              <a:t> {</a:t>
            </a:r>
            <a:endParaRPr sz="1200">
              <a:solidFill>
                <a:srgbClr val="000000"/>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098658"/>
                </a:solidFill>
                <a:latin typeface="Consolas"/>
                <a:ea typeface="Consolas"/>
                <a:cs typeface="Consolas"/>
                <a:sym typeface="Consolas"/>
              </a:rPr>
              <a:t>2</a:t>
            </a:r>
            <a:r>
              <a:rPr lang="en" sz="1200">
                <a:solidFill>
                  <a:srgbClr val="000000"/>
                </a:solidFill>
                <a:latin typeface="Consolas"/>
                <a:ea typeface="Consolas"/>
                <a:cs typeface="Consolas"/>
                <a:sym typeface="Consolas"/>
              </a:rPr>
              <a:t>     </a:t>
            </a:r>
            <a:r>
              <a:rPr lang="en" sz="1200">
                <a:solidFill>
                  <a:srgbClr val="0000FF"/>
                </a:solidFill>
                <a:latin typeface="Consolas"/>
                <a:ea typeface="Consolas"/>
                <a:cs typeface="Consolas"/>
                <a:sym typeface="Consolas"/>
              </a:rPr>
              <a:t>public</a:t>
            </a:r>
            <a:r>
              <a:rPr lang="en" sz="1200">
                <a:solidFill>
                  <a:srgbClr val="000000"/>
                </a:solidFill>
                <a:latin typeface="Consolas"/>
                <a:ea typeface="Consolas"/>
                <a:cs typeface="Consolas"/>
                <a:sym typeface="Consolas"/>
              </a:rPr>
              <a:t> </a:t>
            </a:r>
            <a:r>
              <a:rPr lang="en" sz="1200">
                <a:solidFill>
                  <a:srgbClr val="0000FF"/>
                </a:solidFill>
                <a:latin typeface="Consolas"/>
                <a:ea typeface="Consolas"/>
                <a:cs typeface="Consolas"/>
                <a:sym typeface="Consolas"/>
              </a:rPr>
              <a:t>static</a:t>
            </a:r>
            <a:r>
              <a:rPr lang="en" sz="1200">
                <a:solidFill>
                  <a:srgbClr val="000000"/>
                </a:solidFill>
                <a:latin typeface="Consolas"/>
                <a:ea typeface="Consolas"/>
                <a:cs typeface="Consolas"/>
                <a:sym typeface="Consolas"/>
              </a:rPr>
              <a:t> </a:t>
            </a:r>
            <a:r>
              <a:rPr lang="en" sz="1200">
                <a:solidFill>
                  <a:srgbClr val="267F99"/>
                </a:solidFill>
                <a:latin typeface="Consolas"/>
                <a:ea typeface="Consolas"/>
                <a:cs typeface="Consolas"/>
                <a:sym typeface="Consolas"/>
              </a:rPr>
              <a:t>void</a:t>
            </a:r>
            <a:r>
              <a:rPr lang="en" sz="1200">
                <a:solidFill>
                  <a:srgbClr val="000000"/>
                </a:solidFill>
                <a:latin typeface="Consolas"/>
                <a:ea typeface="Consolas"/>
                <a:cs typeface="Consolas"/>
                <a:sym typeface="Consolas"/>
              </a:rPr>
              <a:t> </a:t>
            </a:r>
            <a:r>
              <a:rPr lang="en" sz="1200">
                <a:solidFill>
                  <a:srgbClr val="795E26"/>
                </a:solidFill>
                <a:latin typeface="Consolas"/>
                <a:ea typeface="Consolas"/>
                <a:cs typeface="Consolas"/>
                <a:sym typeface="Consolas"/>
              </a:rPr>
              <a:t>main</a:t>
            </a:r>
            <a:r>
              <a:rPr lang="en" sz="1200">
                <a:solidFill>
                  <a:srgbClr val="000000"/>
                </a:solidFill>
                <a:latin typeface="Consolas"/>
                <a:ea typeface="Consolas"/>
                <a:cs typeface="Consolas"/>
                <a:sym typeface="Consolas"/>
              </a:rPr>
              <a:t>(</a:t>
            </a:r>
            <a:r>
              <a:rPr lang="en" sz="1200">
                <a:solidFill>
                  <a:srgbClr val="267F99"/>
                </a:solidFill>
                <a:latin typeface="Consolas"/>
                <a:ea typeface="Consolas"/>
                <a:cs typeface="Consolas"/>
                <a:sym typeface="Consolas"/>
              </a:rPr>
              <a:t>String</a:t>
            </a:r>
            <a:r>
              <a:rPr lang="en" sz="1200">
                <a:solidFill>
                  <a:srgbClr val="000000"/>
                </a:solidFill>
                <a:latin typeface="Consolas"/>
                <a:ea typeface="Consolas"/>
                <a:cs typeface="Consolas"/>
                <a:sym typeface="Consolas"/>
              </a:rPr>
              <a:t>[] </a:t>
            </a:r>
            <a:r>
              <a:rPr lang="en" sz="1200">
                <a:solidFill>
                  <a:srgbClr val="001080"/>
                </a:solidFill>
                <a:latin typeface="Consolas"/>
                <a:ea typeface="Consolas"/>
                <a:cs typeface="Consolas"/>
                <a:sym typeface="Consolas"/>
              </a:rPr>
              <a:t>args</a:t>
            </a:r>
            <a:r>
              <a:rPr lang="en" sz="1200">
                <a:solidFill>
                  <a:srgbClr val="000000"/>
                </a:solidFill>
                <a:latin typeface="Consolas"/>
                <a:ea typeface="Consolas"/>
                <a:cs typeface="Consolas"/>
                <a:sym typeface="Consolas"/>
              </a:rPr>
              <a:t>) {</a:t>
            </a:r>
            <a:endParaRPr sz="1200">
              <a:solidFill>
                <a:srgbClr val="000000"/>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098658"/>
                </a:solidFill>
                <a:latin typeface="Consolas"/>
                <a:ea typeface="Consolas"/>
                <a:cs typeface="Consolas"/>
                <a:sym typeface="Consolas"/>
              </a:rPr>
              <a:t>3</a:t>
            </a:r>
            <a:r>
              <a:rPr lang="en" sz="1200">
                <a:solidFill>
                  <a:srgbClr val="000000"/>
                </a:solidFill>
                <a:latin typeface="Consolas"/>
                <a:ea typeface="Consolas"/>
                <a:cs typeface="Consolas"/>
                <a:sym typeface="Consolas"/>
              </a:rPr>
              <a:t>         </a:t>
            </a:r>
            <a:r>
              <a:rPr lang="en" sz="1200">
                <a:solidFill>
                  <a:srgbClr val="267F99"/>
                </a:solidFill>
                <a:latin typeface="Consolas"/>
                <a:ea typeface="Consolas"/>
                <a:cs typeface="Consolas"/>
                <a:sym typeface="Consolas"/>
              </a:rPr>
              <a:t>System</a:t>
            </a:r>
            <a:r>
              <a:rPr lang="en" sz="1200">
                <a:solidFill>
                  <a:srgbClr val="000000"/>
                </a:solidFill>
                <a:latin typeface="Consolas"/>
                <a:ea typeface="Consolas"/>
                <a:cs typeface="Consolas"/>
                <a:sym typeface="Consolas"/>
              </a:rPr>
              <a:t>.</a:t>
            </a:r>
            <a:r>
              <a:rPr lang="en" sz="1200">
                <a:solidFill>
                  <a:srgbClr val="0070C1"/>
                </a:solidFill>
                <a:latin typeface="Consolas"/>
                <a:ea typeface="Consolas"/>
                <a:cs typeface="Consolas"/>
                <a:sym typeface="Consolas"/>
              </a:rPr>
              <a:t>out</a:t>
            </a:r>
            <a:r>
              <a:rPr lang="en" sz="1200">
                <a:solidFill>
                  <a:srgbClr val="000000"/>
                </a:solidFill>
                <a:latin typeface="Consolas"/>
                <a:ea typeface="Consolas"/>
                <a:cs typeface="Consolas"/>
                <a:sym typeface="Consolas"/>
              </a:rPr>
              <a:t>.</a:t>
            </a:r>
            <a:r>
              <a:rPr lang="en" sz="1200">
                <a:solidFill>
                  <a:srgbClr val="795E26"/>
                </a:solidFill>
                <a:latin typeface="Consolas"/>
                <a:ea typeface="Consolas"/>
                <a:cs typeface="Consolas"/>
                <a:sym typeface="Consolas"/>
              </a:rPr>
              <a:t>println</a:t>
            </a:r>
            <a:r>
              <a:rPr lang="en" sz="1200">
                <a:solidFill>
                  <a:srgbClr val="000000"/>
                </a:solidFill>
                <a:latin typeface="Consolas"/>
                <a:ea typeface="Consolas"/>
                <a:cs typeface="Consolas"/>
                <a:sym typeface="Consolas"/>
              </a:rPr>
              <a:t>(</a:t>
            </a:r>
            <a:r>
              <a:rPr lang="en" sz="1200">
                <a:solidFill>
                  <a:srgbClr val="A31515"/>
                </a:solidFill>
                <a:latin typeface="Consolas"/>
                <a:ea typeface="Consolas"/>
                <a:cs typeface="Consolas"/>
                <a:sym typeface="Consolas"/>
              </a:rPr>
              <a:t>"testing"</a:t>
            </a:r>
            <a:r>
              <a:rPr lang="en" sz="1200">
                <a:solidFill>
                  <a:srgbClr val="000000"/>
                </a:solidFill>
                <a:latin typeface="Consolas"/>
                <a:ea typeface="Consolas"/>
                <a:cs typeface="Consolas"/>
                <a:sym typeface="Consolas"/>
              </a:rPr>
              <a:t>);</a:t>
            </a:r>
            <a:endParaRPr sz="1200">
              <a:solidFill>
                <a:srgbClr val="000000"/>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098658"/>
                </a:solidFill>
                <a:latin typeface="Consolas"/>
                <a:ea typeface="Consolas"/>
                <a:cs typeface="Consolas"/>
                <a:sym typeface="Consolas"/>
              </a:rPr>
              <a:t>4</a:t>
            </a:r>
            <a:r>
              <a:rPr lang="en" sz="1200">
                <a:solidFill>
                  <a:srgbClr val="000000"/>
                </a:solidFill>
                <a:latin typeface="Consolas"/>
                <a:ea typeface="Consolas"/>
                <a:cs typeface="Consolas"/>
                <a:sym typeface="Consolas"/>
              </a:rPr>
              <a:t>     }</a:t>
            </a:r>
            <a:endParaRPr sz="1200">
              <a:solidFill>
                <a:srgbClr val="000000"/>
              </a:solidFill>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098658"/>
                </a:solidFill>
                <a:latin typeface="Consolas"/>
                <a:ea typeface="Consolas"/>
                <a:cs typeface="Consolas"/>
                <a:sym typeface="Consolas"/>
              </a:rPr>
              <a:t>5</a:t>
            </a:r>
            <a:r>
              <a:rPr lang="en" sz="1200">
                <a:solidFill>
                  <a:srgbClr val="000000"/>
                </a:solidFill>
                <a:latin typeface="Consolas"/>
                <a:ea typeface="Consolas"/>
                <a:cs typeface="Consolas"/>
                <a:sym typeface="Consolas"/>
              </a:rPr>
              <a:t>   }</a:t>
            </a:r>
            <a:endParaRPr sz="1200">
              <a:solidFill>
                <a:srgbClr val="999999"/>
              </a:solidFill>
              <a:latin typeface="Consolas"/>
              <a:ea typeface="Consolas"/>
              <a:cs typeface="Consolas"/>
              <a:sym typeface="Consolas"/>
            </a:endParaRPr>
          </a:p>
        </p:txBody>
      </p:sp>
      <p:sp>
        <p:nvSpPr>
          <p:cNvPr id="377" name="Google Shape;377;p53"/>
          <p:cNvSpPr/>
          <p:nvPr/>
        </p:nvSpPr>
        <p:spPr>
          <a:xfrm>
            <a:off x="2601300" y="2076625"/>
            <a:ext cx="362125" cy="495110"/>
          </a:xfrm>
          <a:custGeom>
            <a:rect b="b" l="l" r="r" t="t"/>
            <a:pathLst>
              <a:path extrusionOk="0" h="24830" w="14485">
                <a:moveTo>
                  <a:pt x="0" y="0"/>
                </a:moveTo>
                <a:cubicBezTo>
                  <a:pt x="1232" y="3597"/>
                  <a:pt x="4976" y="17441"/>
                  <a:pt x="7390" y="21579"/>
                </a:cubicBezTo>
                <a:cubicBezTo>
                  <a:pt x="9804" y="25717"/>
                  <a:pt x="13303" y="24288"/>
                  <a:pt x="14485" y="24830"/>
                </a:cubicBezTo>
              </a:path>
            </a:pathLst>
          </a:custGeom>
          <a:noFill/>
          <a:ln cap="flat" cmpd="sng" w="19050">
            <a:solidFill>
              <a:srgbClr val="FF0000"/>
            </a:solidFill>
            <a:prstDash val="solid"/>
            <a:round/>
            <a:headEnd len="med" w="med" type="none"/>
            <a:tailEnd len="med" w="med" type="triangle"/>
          </a:ln>
        </p:spPr>
      </p:sp>
      <p:sp>
        <p:nvSpPr>
          <p:cNvPr id="378" name="Google Shape;378;p53"/>
          <p:cNvSpPr/>
          <p:nvPr/>
        </p:nvSpPr>
        <p:spPr>
          <a:xfrm>
            <a:off x="2475675" y="2076625"/>
            <a:ext cx="650325" cy="823478"/>
          </a:xfrm>
          <a:custGeom>
            <a:rect b="b" l="l" r="r" t="t"/>
            <a:pathLst>
              <a:path extrusionOk="0" h="36857" w="26013">
                <a:moveTo>
                  <a:pt x="0" y="0"/>
                </a:moveTo>
                <a:cubicBezTo>
                  <a:pt x="1823" y="5715"/>
                  <a:pt x="6602" y="28575"/>
                  <a:pt x="10937" y="34290"/>
                </a:cubicBezTo>
                <a:cubicBezTo>
                  <a:pt x="15273" y="40005"/>
                  <a:pt x="23500" y="34290"/>
                  <a:pt x="26013" y="34290"/>
                </a:cubicBezTo>
              </a:path>
            </a:pathLst>
          </a:custGeom>
          <a:noFill/>
          <a:ln cap="flat" cmpd="sng" w="19050">
            <a:solidFill>
              <a:srgbClr val="FF0000"/>
            </a:solidFill>
            <a:prstDash val="solid"/>
            <a:round/>
            <a:headEnd len="med" w="med" type="none"/>
            <a:tailEnd len="med" w="med" type="triangle"/>
          </a:ln>
        </p:spPr>
      </p:sp>
      <p:sp>
        <p:nvSpPr>
          <p:cNvPr id="379" name="Google Shape;379;p53"/>
          <p:cNvSpPr txBox="1"/>
          <p:nvPr/>
        </p:nvSpPr>
        <p:spPr>
          <a:xfrm>
            <a:off x="155165" y="1355175"/>
            <a:ext cx="3854700" cy="8235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In Java, using the </a:t>
            </a:r>
            <a:r>
              <a:rPr lang="en" sz="1100">
                <a:solidFill>
                  <a:srgbClr val="FF0000"/>
                </a:solidFill>
                <a:latin typeface="Courier New"/>
                <a:ea typeface="Courier New"/>
                <a:cs typeface="Courier New"/>
                <a:sym typeface="Courier New"/>
              </a:rPr>
              <a:t>public</a:t>
            </a:r>
            <a:r>
              <a:rPr lang="en" sz="1100">
                <a:solidFill>
                  <a:srgbClr val="FF0000"/>
                </a:solidFill>
              </a:rPr>
              <a:t> </a:t>
            </a:r>
            <a:r>
              <a:rPr b="1" i="1" lang="en" sz="1100">
                <a:solidFill>
                  <a:srgbClr val="FF0000"/>
                </a:solidFill>
              </a:rPr>
              <a:t>access modifier</a:t>
            </a:r>
            <a:r>
              <a:rPr lang="en" sz="1100">
                <a:solidFill>
                  <a:srgbClr val="FF0000"/>
                </a:solidFill>
              </a:rPr>
              <a:t> </a:t>
            </a:r>
            <a:r>
              <a:rPr lang="en" sz="1100"/>
              <a:t>makes things (classes, methods, fields) accessible from </a:t>
            </a:r>
            <a:r>
              <a:rPr b="1" i="1" lang="en" sz="1100">
                <a:solidFill>
                  <a:srgbClr val="FF0000"/>
                </a:solidFill>
              </a:rPr>
              <a:t>anywhere</a:t>
            </a:r>
            <a:r>
              <a:rPr lang="en" sz="1100">
                <a:solidFill>
                  <a:srgbClr val="FF0000"/>
                </a:solidFill>
              </a:rPr>
              <a:t> </a:t>
            </a:r>
            <a:r>
              <a:rPr lang="en" sz="1100"/>
              <a:t>outside of the class. In this unit we will make all classes and methods </a:t>
            </a:r>
            <a:r>
              <a:rPr lang="en" sz="1100">
                <a:solidFill>
                  <a:srgbClr val="FF0000"/>
                </a:solidFill>
                <a:latin typeface="Courier New"/>
                <a:ea typeface="Courier New"/>
                <a:cs typeface="Courier New"/>
                <a:sym typeface="Courier New"/>
              </a:rPr>
              <a:t>public</a:t>
            </a:r>
            <a:r>
              <a:rPr lang="en" sz="1100"/>
              <a:t>. </a:t>
            </a:r>
            <a:endParaRPr sz="1100"/>
          </a:p>
        </p:txBody>
      </p:sp>
      <p:sp>
        <p:nvSpPr>
          <p:cNvPr id="380" name="Google Shape;380;p53"/>
          <p:cNvSpPr/>
          <p:nvPr/>
        </p:nvSpPr>
        <p:spPr>
          <a:xfrm>
            <a:off x="3731200" y="1980550"/>
            <a:ext cx="1471425" cy="524713"/>
          </a:xfrm>
          <a:custGeom>
            <a:rect b="b" l="l" r="r" t="t"/>
            <a:pathLst>
              <a:path extrusionOk="0" h="26308" w="58857">
                <a:moveTo>
                  <a:pt x="58857" y="0"/>
                </a:moveTo>
                <a:cubicBezTo>
                  <a:pt x="49940" y="2266"/>
                  <a:pt x="14911" y="9212"/>
                  <a:pt x="5353" y="13597"/>
                </a:cubicBezTo>
                <a:cubicBezTo>
                  <a:pt x="-4205" y="17982"/>
                  <a:pt x="2151" y="24190"/>
                  <a:pt x="1510" y="26308"/>
                </a:cubicBezTo>
              </a:path>
            </a:pathLst>
          </a:custGeom>
          <a:noFill/>
          <a:ln cap="flat" cmpd="sng" w="19050">
            <a:solidFill>
              <a:srgbClr val="FF0000"/>
            </a:solidFill>
            <a:prstDash val="solid"/>
            <a:round/>
            <a:headEnd len="med" w="med" type="none"/>
            <a:tailEnd len="med" w="med" type="triangle"/>
          </a:ln>
        </p:spPr>
      </p:sp>
      <p:sp>
        <p:nvSpPr>
          <p:cNvPr id="381" name="Google Shape;381;p53"/>
          <p:cNvSpPr/>
          <p:nvPr/>
        </p:nvSpPr>
        <p:spPr>
          <a:xfrm>
            <a:off x="4382324" y="2057194"/>
            <a:ext cx="857250" cy="412702"/>
          </a:xfrm>
          <a:custGeom>
            <a:rect b="b" l="l" r="r" t="t"/>
            <a:pathLst>
              <a:path extrusionOk="0" h="20692" w="34290">
                <a:moveTo>
                  <a:pt x="34290" y="0"/>
                </a:moveTo>
                <a:cubicBezTo>
                  <a:pt x="29265" y="1724"/>
                  <a:pt x="9853" y="6897"/>
                  <a:pt x="4138" y="10346"/>
                </a:cubicBezTo>
                <a:cubicBezTo>
                  <a:pt x="-1577" y="13795"/>
                  <a:pt x="690" y="18968"/>
                  <a:pt x="0" y="20692"/>
                </a:cubicBezTo>
              </a:path>
            </a:pathLst>
          </a:custGeom>
          <a:noFill/>
          <a:ln cap="flat" cmpd="sng" w="19050">
            <a:solidFill>
              <a:srgbClr val="FF0000"/>
            </a:solidFill>
            <a:prstDash val="solid"/>
            <a:round/>
            <a:headEnd len="med" w="med" type="none"/>
            <a:tailEnd len="med" w="med" type="triangle"/>
          </a:ln>
        </p:spPr>
      </p:sp>
      <p:sp>
        <p:nvSpPr>
          <p:cNvPr id="382" name="Google Shape;382;p53"/>
          <p:cNvSpPr txBox="1"/>
          <p:nvPr/>
        </p:nvSpPr>
        <p:spPr>
          <a:xfrm>
            <a:off x="5120825" y="1344175"/>
            <a:ext cx="3854700" cy="8235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A Java </a:t>
            </a:r>
            <a:r>
              <a:rPr b="1" i="1" lang="en" sz="1100">
                <a:solidFill>
                  <a:srgbClr val="FF0000"/>
                </a:solidFill>
              </a:rPr>
              <a:t>class </a:t>
            </a:r>
            <a:r>
              <a:rPr lang="en" sz="1100"/>
              <a:t>is declared using the </a:t>
            </a:r>
            <a:r>
              <a:rPr lang="en" sz="1100">
                <a:solidFill>
                  <a:srgbClr val="FF0000"/>
                </a:solidFill>
                <a:latin typeface="Courier New"/>
                <a:ea typeface="Courier New"/>
                <a:cs typeface="Courier New"/>
                <a:sym typeface="Courier New"/>
              </a:rPr>
              <a:t>class</a:t>
            </a:r>
            <a:r>
              <a:rPr lang="en" sz="1100">
                <a:solidFill>
                  <a:srgbClr val="FF0000"/>
                </a:solidFill>
              </a:rPr>
              <a:t> </a:t>
            </a:r>
            <a:r>
              <a:rPr lang="en" sz="1100"/>
              <a:t>keyword, just like in Python. The name of the class must </a:t>
            </a:r>
            <a:r>
              <a:rPr b="1" i="1" lang="en" sz="1100">
                <a:solidFill>
                  <a:srgbClr val="FF0000"/>
                </a:solidFill>
              </a:rPr>
              <a:t>exactly match</a:t>
            </a:r>
            <a:r>
              <a:rPr lang="en" sz="1100"/>
              <a:t> the name of the file (including case), e.g. the </a:t>
            </a:r>
            <a:r>
              <a:rPr lang="en" sz="1100">
                <a:solidFill>
                  <a:srgbClr val="FF0000"/>
                </a:solidFill>
                <a:latin typeface="Courier New"/>
                <a:ea typeface="Courier New"/>
                <a:cs typeface="Courier New"/>
                <a:sym typeface="Courier New"/>
              </a:rPr>
              <a:t>Example</a:t>
            </a:r>
            <a:r>
              <a:rPr lang="en" sz="1100">
                <a:solidFill>
                  <a:srgbClr val="FF0000"/>
                </a:solidFill>
              </a:rPr>
              <a:t> </a:t>
            </a:r>
            <a:r>
              <a:rPr lang="en" sz="1100"/>
              <a:t>class must be in a file named </a:t>
            </a:r>
            <a:r>
              <a:rPr lang="en" sz="1100">
                <a:solidFill>
                  <a:srgbClr val="FF0000"/>
                </a:solidFill>
                <a:latin typeface="Courier New"/>
                <a:ea typeface="Courier New"/>
                <a:cs typeface="Courier New"/>
                <a:sym typeface="Courier New"/>
              </a:rPr>
              <a:t>Example.java</a:t>
            </a:r>
            <a:r>
              <a:rPr lang="en" sz="1100"/>
              <a:t>.</a:t>
            </a:r>
            <a:endParaRPr sz="1100"/>
          </a:p>
        </p:txBody>
      </p:sp>
      <p:sp>
        <p:nvSpPr>
          <p:cNvPr id="383" name="Google Shape;383;p53"/>
          <p:cNvSpPr/>
          <p:nvPr/>
        </p:nvSpPr>
        <p:spPr>
          <a:xfrm>
            <a:off x="4855275" y="2543322"/>
            <a:ext cx="2054450" cy="412685"/>
          </a:xfrm>
          <a:custGeom>
            <a:rect b="b" l="l" r="r" t="t"/>
            <a:pathLst>
              <a:path extrusionOk="0" h="12197" w="82178">
                <a:moveTo>
                  <a:pt x="82178" y="12197"/>
                </a:moveTo>
                <a:cubicBezTo>
                  <a:pt x="80404" y="10325"/>
                  <a:pt x="85232" y="2885"/>
                  <a:pt x="71536" y="964"/>
                </a:cubicBezTo>
                <a:cubicBezTo>
                  <a:pt x="57840" y="-957"/>
                  <a:pt x="11923" y="718"/>
                  <a:pt x="0" y="669"/>
                </a:cubicBezTo>
              </a:path>
            </a:pathLst>
          </a:custGeom>
          <a:noFill/>
          <a:ln cap="flat" cmpd="sng" w="19050">
            <a:solidFill>
              <a:srgbClr val="FF0000"/>
            </a:solidFill>
            <a:prstDash val="solid"/>
            <a:round/>
            <a:headEnd len="med" w="med" type="none"/>
            <a:tailEnd len="med" w="med" type="triangle"/>
          </a:ln>
        </p:spPr>
      </p:sp>
      <p:sp>
        <p:nvSpPr>
          <p:cNvPr id="384" name="Google Shape;384;p53"/>
          <p:cNvSpPr/>
          <p:nvPr/>
        </p:nvSpPr>
        <p:spPr>
          <a:xfrm>
            <a:off x="5295775" y="3162950"/>
            <a:ext cx="475875" cy="938568"/>
          </a:xfrm>
          <a:custGeom>
            <a:rect b="b" l="l" r="r" t="t"/>
            <a:pathLst>
              <a:path extrusionOk="0" h="40794" w="19035">
                <a:moveTo>
                  <a:pt x="19035" y="40794"/>
                </a:moveTo>
                <a:cubicBezTo>
                  <a:pt x="16079" y="36951"/>
                  <a:pt x="4206" y="24535"/>
                  <a:pt x="1299" y="17736"/>
                </a:cubicBezTo>
                <a:cubicBezTo>
                  <a:pt x="-1608" y="10937"/>
                  <a:pt x="1546" y="2956"/>
                  <a:pt x="1595" y="0"/>
                </a:cubicBezTo>
              </a:path>
            </a:pathLst>
          </a:custGeom>
          <a:noFill/>
          <a:ln cap="flat" cmpd="sng" w="19050">
            <a:solidFill>
              <a:srgbClr val="FF0000"/>
            </a:solidFill>
            <a:prstDash val="solid"/>
            <a:round/>
            <a:headEnd len="med" w="med" type="none"/>
            <a:tailEnd len="med" w="med" type="triangle"/>
          </a:ln>
        </p:spPr>
      </p:sp>
      <p:sp>
        <p:nvSpPr>
          <p:cNvPr id="385" name="Google Shape;385;p53"/>
          <p:cNvSpPr txBox="1"/>
          <p:nvPr/>
        </p:nvSpPr>
        <p:spPr>
          <a:xfrm>
            <a:off x="5120825" y="3947375"/>
            <a:ext cx="3854700" cy="6774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Java strings </a:t>
            </a:r>
            <a:r>
              <a:rPr b="1" i="1" lang="en" sz="1100">
                <a:solidFill>
                  <a:srgbClr val="FF0000"/>
                </a:solidFill>
              </a:rPr>
              <a:t>must</a:t>
            </a:r>
            <a:r>
              <a:rPr lang="en" sz="1100">
                <a:solidFill>
                  <a:srgbClr val="FF0000"/>
                </a:solidFill>
              </a:rPr>
              <a:t> </a:t>
            </a:r>
            <a:r>
              <a:rPr lang="en" sz="1100"/>
              <a:t>be enclosed in </a:t>
            </a:r>
            <a:r>
              <a:rPr b="1" i="1" lang="en" sz="1100">
                <a:solidFill>
                  <a:srgbClr val="FF0000"/>
                </a:solidFill>
              </a:rPr>
              <a:t>double-quotes</a:t>
            </a:r>
            <a:r>
              <a:rPr lang="en" sz="1100"/>
              <a:t> (</a:t>
            </a:r>
            <a:r>
              <a:rPr lang="en" sz="1100">
                <a:solidFill>
                  <a:srgbClr val="FF0000"/>
                </a:solidFill>
                <a:latin typeface="Courier New"/>
                <a:ea typeface="Courier New"/>
                <a:cs typeface="Courier New"/>
                <a:sym typeface="Courier New"/>
              </a:rPr>
              <a:t>""</a:t>
            </a:r>
            <a:r>
              <a:rPr lang="en" sz="1100"/>
              <a:t>). You </a:t>
            </a:r>
            <a:r>
              <a:rPr b="1" i="1" lang="en" sz="1100">
                <a:solidFill>
                  <a:srgbClr val="FF0000"/>
                </a:solidFill>
              </a:rPr>
              <a:t>do not</a:t>
            </a:r>
            <a:r>
              <a:rPr lang="en" sz="1100"/>
              <a:t> have the option of using single-quotes or triple-quotes of any kind.</a:t>
            </a:r>
            <a:endParaRPr sz="1100"/>
          </a:p>
        </p:txBody>
      </p:sp>
      <p:sp>
        <p:nvSpPr>
          <p:cNvPr id="386" name="Google Shape;386;p53"/>
          <p:cNvSpPr/>
          <p:nvPr/>
        </p:nvSpPr>
        <p:spPr>
          <a:xfrm>
            <a:off x="6458925" y="2896925"/>
            <a:ext cx="362125" cy="294200"/>
          </a:xfrm>
          <a:custGeom>
            <a:rect b="b" l="l" r="r" t="t"/>
            <a:pathLst>
              <a:path extrusionOk="0" h="11768" w="14485">
                <a:moveTo>
                  <a:pt x="14485" y="11528"/>
                </a:moveTo>
                <a:cubicBezTo>
                  <a:pt x="12416" y="11380"/>
                  <a:pt x="4484" y="12562"/>
                  <a:pt x="2070" y="10641"/>
                </a:cubicBezTo>
                <a:cubicBezTo>
                  <a:pt x="-344" y="8720"/>
                  <a:pt x="345" y="1774"/>
                  <a:pt x="0" y="0"/>
                </a:cubicBezTo>
              </a:path>
            </a:pathLst>
          </a:custGeom>
          <a:noFill/>
          <a:ln cap="flat" cmpd="sng" w="19050">
            <a:solidFill>
              <a:srgbClr val="FF0000"/>
            </a:solidFill>
            <a:prstDash val="solid"/>
            <a:round/>
            <a:headEnd len="med" w="med" type="none"/>
            <a:tailEnd len="med" w="med" type="triangle"/>
          </a:ln>
        </p:spPr>
      </p:sp>
      <p:sp>
        <p:nvSpPr>
          <p:cNvPr id="387" name="Google Shape;387;p53"/>
          <p:cNvSpPr txBox="1"/>
          <p:nvPr/>
        </p:nvSpPr>
        <p:spPr>
          <a:xfrm>
            <a:off x="6753425" y="2788900"/>
            <a:ext cx="2222100" cy="8235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Whitespace is </a:t>
            </a:r>
            <a:r>
              <a:rPr b="1" i="1" lang="en" sz="1100">
                <a:solidFill>
                  <a:srgbClr val="FF0000"/>
                </a:solidFill>
              </a:rPr>
              <a:t>insignificant </a:t>
            </a:r>
            <a:r>
              <a:rPr lang="en" sz="1100"/>
              <a:t>in Java. Instead, </a:t>
            </a:r>
            <a:r>
              <a:rPr b="1" i="1" lang="en" sz="1100">
                <a:solidFill>
                  <a:srgbClr val="FF0000"/>
                </a:solidFill>
              </a:rPr>
              <a:t>curly braces</a:t>
            </a:r>
            <a:r>
              <a:rPr lang="en" sz="1100">
                <a:solidFill>
                  <a:srgbClr val="FF0000"/>
                </a:solidFill>
              </a:rPr>
              <a:t> </a:t>
            </a:r>
            <a:r>
              <a:rPr lang="en" sz="1100"/>
              <a:t>(</a:t>
            </a:r>
            <a:r>
              <a:rPr lang="en" sz="1100">
                <a:solidFill>
                  <a:srgbClr val="FF0000"/>
                </a:solidFill>
                <a:latin typeface="Courier New"/>
                <a:ea typeface="Courier New"/>
                <a:cs typeface="Courier New"/>
                <a:sym typeface="Courier New"/>
              </a:rPr>
              <a:t>{}</a:t>
            </a:r>
            <a:r>
              <a:rPr lang="en" sz="1100"/>
              <a:t>) define blocks of code. Indents are used for </a:t>
            </a:r>
            <a:r>
              <a:rPr b="1" i="1" lang="en" sz="1100">
                <a:solidFill>
                  <a:srgbClr val="FF0000"/>
                </a:solidFill>
              </a:rPr>
              <a:t>readability only</a:t>
            </a:r>
            <a:r>
              <a:rPr lang="en" sz="1100"/>
              <a:t>.</a:t>
            </a:r>
            <a:endParaRPr sz="1100"/>
          </a:p>
        </p:txBody>
      </p:sp>
      <p:sp>
        <p:nvSpPr>
          <p:cNvPr id="388" name="Google Shape;388;p53"/>
          <p:cNvSpPr/>
          <p:nvPr/>
        </p:nvSpPr>
        <p:spPr>
          <a:xfrm>
            <a:off x="2859975" y="3096450"/>
            <a:ext cx="1300683" cy="997650"/>
          </a:xfrm>
          <a:custGeom>
            <a:rect b="b" l="l" r="r" t="t"/>
            <a:pathLst>
              <a:path extrusionOk="0" h="39906" w="38132">
                <a:moveTo>
                  <a:pt x="0" y="39906"/>
                </a:moveTo>
                <a:cubicBezTo>
                  <a:pt x="5469" y="35768"/>
                  <a:pt x="26457" y="21727"/>
                  <a:pt x="32812" y="15076"/>
                </a:cubicBezTo>
                <a:cubicBezTo>
                  <a:pt x="39167" y="8425"/>
                  <a:pt x="37245" y="2513"/>
                  <a:pt x="38132" y="0"/>
                </a:cubicBezTo>
              </a:path>
            </a:pathLst>
          </a:custGeom>
          <a:noFill/>
          <a:ln cap="flat" cmpd="sng" w="19050">
            <a:solidFill>
              <a:srgbClr val="FF0000"/>
            </a:solidFill>
            <a:prstDash val="solid"/>
            <a:round/>
            <a:headEnd len="med" w="med" type="none"/>
            <a:tailEnd len="med" w="med" type="triangle"/>
          </a:ln>
        </p:spPr>
      </p:sp>
      <p:sp>
        <p:nvSpPr>
          <p:cNvPr id="389" name="Google Shape;389;p53"/>
          <p:cNvSpPr/>
          <p:nvPr/>
        </p:nvSpPr>
        <p:spPr>
          <a:xfrm>
            <a:off x="3399130" y="3133400"/>
            <a:ext cx="1330525" cy="978150"/>
          </a:xfrm>
          <a:custGeom>
            <a:rect b="b" l="l" r="r" t="t"/>
            <a:pathLst>
              <a:path extrusionOk="0" h="39126" w="53221">
                <a:moveTo>
                  <a:pt x="604" y="37837"/>
                </a:moveTo>
                <a:cubicBezTo>
                  <a:pt x="1294" y="37689"/>
                  <a:pt x="-3042" y="41187"/>
                  <a:pt x="4742" y="36950"/>
                </a:cubicBezTo>
                <a:cubicBezTo>
                  <a:pt x="12526" y="32713"/>
                  <a:pt x="39229" y="18573"/>
                  <a:pt x="47309" y="12415"/>
                </a:cubicBezTo>
                <a:cubicBezTo>
                  <a:pt x="55389" y="6257"/>
                  <a:pt x="52236" y="2069"/>
                  <a:pt x="53221" y="0"/>
                </a:cubicBezTo>
              </a:path>
            </a:pathLst>
          </a:custGeom>
          <a:noFill/>
          <a:ln cap="flat" cmpd="sng" w="19050">
            <a:solidFill>
              <a:srgbClr val="FF0000"/>
            </a:solidFill>
            <a:prstDash val="solid"/>
            <a:round/>
            <a:headEnd len="med" w="med" type="none"/>
            <a:tailEnd len="med" w="med" type="triangle"/>
          </a:ln>
        </p:spPr>
      </p:sp>
      <p:sp>
        <p:nvSpPr>
          <p:cNvPr id="390" name="Google Shape;390;p53"/>
          <p:cNvSpPr txBox="1"/>
          <p:nvPr/>
        </p:nvSpPr>
        <p:spPr>
          <a:xfrm>
            <a:off x="155175" y="3947375"/>
            <a:ext cx="3854700" cy="6774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In Java, </a:t>
            </a:r>
            <a:r>
              <a:rPr lang="en" sz="1100">
                <a:solidFill>
                  <a:srgbClr val="FF0000"/>
                </a:solidFill>
                <a:latin typeface="Courier New"/>
                <a:ea typeface="Courier New"/>
                <a:cs typeface="Courier New"/>
                <a:sym typeface="Courier New"/>
              </a:rPr>
              <a:t>System.out</a:t>
            </a:r>
            <a:r>
              <a:rPr lang="en" sz="1100"/>
              <a:t> refers to </a:t>
            </a:r>
            <a:r>
              <a:rPr b="1" i="1" lang="en" sz="1100">
                <a:solidFill>
                  <a:srgbClr val="FF0000"/>
                </a:solidFill>
              </a:rPr>
              <a:t>standard output</a:t>
            </a:r>
            <a:r>
              <a:rPr lang="en" sz="1100"/>
              <a:t>. The </a:t>
            </a:r>
            <a:r>
              <a:rPr lang="en" sz="1100">
                <a:solidFill>
                  <a:srgbClr val="FF0000"/>
                </a:solidFill>
                <a:latin typeface="Courier New"/>
                <a:ea typeface="Courier New"/>
                <a:cs typeface="Courier New"/>
                <a:sym typeface="Courier New"/>
              </a:rPr>
              <a:t>print</a:t>
            </a:r>
            <a:r>
              <a:rPr lang="en" sz="1100">
                <a:solidFill>
                  <a:srgbClr val="FF0000"/>
                </a:solidFill>
              </a:rPr>
              <a:t> </a:t>
            </a:r>
            <a:r>
              <a:rPr lang="en" sz="1100"/>
              <a:t>and </a:t>
            </a:r>
            <a:r>
              <a:rPr lang="en" sz="1100">
                <a:solidFill>
                  <a:srgbClr val="FF0000"/>
                </a:solidFill>
                <a:latin typeface="Courier New"/>
                <a:ea typeface="Courier New"/>
                <a:cs typeface="Courier New"/>
                <a:sym typeface="Courier New"/>
              </a:rPr>
              <a:t>println</a:t>
            </a:r>
            <a:r>
              <a:rPr lang="en" sz="1100">
                <a:solidFill>
                  <a:srgbClr val="FF0000"/>
                </a:solidFill>
              </a:rPr>
              <a:t> </a:t>
            </a:r>
            <a:r>
              <a:rPr lang="en" sz="1100"/>
              <a:t>methods can be used to print virtually </a:t>
            </a:r>
            <a:r>
              <a:rPr b="1" i="1" lang="en" sz="1100">
                <a:solidFill>
                  <a:srgbClr val="FF0000"/>
                </a:solidFill>
              </a:rPr>
              <a:t>any </a:t>
            </a:r>
            <a:r>
              <a:rPr lang="en" sz="1100"/>
              <a:t>type including strings, integers, and so on.</a:t>
            </a:r>
            <a:endParaRPr sz="1100"/>
          </a:p>
        </p:txBody>
      </p:sp>
      <p:sp>
        <p:nvSpPr>
          <p:cNvPr id="391" name="Google Shape;391;p53"/>
          <p:cNvSpPr/>
          <p:nvPr/>
        </p:nvSpPr>
        <p:spPr>
          <a:xfrm>
            <a:off x="2305700" y="2859975"/>
            <a:ext cx="1426300" cy="450775"/>
          </a:xfrm>
          <a:custGeom>
            <a:rect b="b" l="l" r="r" t="t"/>
            <a:pathLst>
              <a:path extrusionOk="0" h="18031" w="57052">
                <a:moveTo>
                  <a:pt x="0" y="18031"/>
                </a:moveTo>
                <a:cubicBezTo>
                  <a:pt x="9509" y="15026"/>
                  <a:pt x="47543" y="3005"/>
                  <a:pt x="57052" y="0"/>
                </a:cubicBezTo>
              </a:path>
            </a:pathLst>
          </a:custGeom>
          <a:noFill/>
          <a:ln cap="flat" cmpd="sng" w="19050">
            <a:solidFill>
              <a:srgbClr val="FF0000"/>
            </a:solidFill>
            <a:prstDash val="solid"/>
            <a:round/>
            <a:headEnd len="med" w="med" type="none"/>
            <a:tailEnd len="med" w="med" type="triangle"/>
          </a:ln>
        </p:spPr>
      </p:sp>
      <p:sp>
        <p:nvSpPr>
          <p:cNvPr id="392" name="Google Shape;392;p53"/>
          <p:cNvSpPr txBox="1"/>
          <p:nvPr/>
        </p:nvSpPr>
        <p:spPr>
          <a:xfrm>
            <a:off x="155165" y="2782775"/>
            <a:ext cx="2222100" cy="823500"/>
          </a:xfrm>
          <a:prstGeom prst="rect">
            <a:avLst/>
          </a:prstGeom>
          <a:solidFill>
            <a:srgbClr val="FFF2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The </a:t>
            </a:r>
            <a:r>
              <a:rPr lang="en" sz="1100">
                <a:solidFill>
                  <a:srgbClr val="FF0000"/>
                </a:solidFill>
                <a:latin typeface="Courier New"/>
                <a:ea typeface="Courier New"/>
                <a:cs typeface="Courier New"/>
                <a:sym typeface="Courier New"/>
              </a:rPr>
              <a:t>static</a:t>
            </a:r>
            <a:r>
              <a:rPr lang="en" sz="1100">
                <a:solidFill>
                  <a:srgbClr val="FF0000"/>
                </a:solidFill>
              </a:rPr>
              <a:t> </a:t>
            </a:r>
            <a:r>
              <a:rPr lang="en" sz="1100"/>
              <a:t>keyword indicates that the method </a:t>
            </a:r>
            <a:r>
              <a:rPr b="1" i="1" lang="en" sz="1100">
                <a:solidFill>
                  <a:srgbClr val="FF0000"/>
                </a:solidFill>
              </a:rPr>
              <a:t>belongs to the class</a:t>
            </a:r>
            <a:r>
              <a:rPr lang="en" sz="1100"/>
              <a:t> and can be called </a:t>
            </a:r>
            <a:r>
              <a:rPr b="1" i="1" lang="en" sz="1100">
                <a:solidFill>
                  <a:srgbClr val="FF0000"/>
                </a:solidFill>
              </a:rPr>
              <a:t>without</a:t>
            </a:r>
            <a:r>
              <a:rPr lang="en" sz="1100"/>
              <a:t> creating an object.</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